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
  </p:notesMasterIdLst>
  <p:sldIdLst>
    <p:sldId id="256" r:id="rId2"/>
    <p:sldId id="314" r:id="rId3"/>
    <p:sldId id="316" r:id="rId4"/>
    <p:sldId id="317" r:id="rId5"/>
    <p:sldId id="458" r:id="rId6"/>
    <p:sldId id="459" r:id="rId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00"/>
    <a:srgbClr val="FFCC66"/>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CBBA716-094E-485F-B51F-21AD086F79C2}" v="58" dt="2026-04-13T16:50:53.21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00" autoAdjust="0"/>
    <p:restoredTop sz="68472" autoAdjust="0"/>
  </p:normalViewPr>
  <p:slideViewPr>
    <p:cSldViewPr snapToGrid="0">
      <p:cViewPr>
        <p:scale>
          <a:sx n="60" d="100"/>
          <a:sy n="60" d="100"/>
        </p:scale>
        <p:origin x="1144" y="268"/>
      </p:cViewPr>
      <p:guideLst/>
    </p:cSldViewPr>
  </p:slideViewPr>
  <p:notesTextViewPr>
    <p:cViewPr>
      <p:scale>
        <a:sx n="1" d="1"/>
        <a:sy n="1" d="1"/>
      </p:scale>
      <p:origin x="0" y="-1384"/>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chel Boxer" userId="6da37c9f42e40059" providerId="LiveId" clId="{0E13CC8D-59C2-4409-A640-E738E4606E44}"/>
    <pc:docChg chg="custSel addSld delSld modSld delMainMaster">
      <pc:chgData name="Rachel Boxer" userId="6da37c9f42e40059" providerId="LiveId" clId="{0E13CC8D-59C2-4409-A640-E738E4606E44}" dt="2026-04-13T16:52:31.892" v="3032" actId="20577"/>
      <pc:docMkLst>
        <pc:docMk/>
      </pc:docMkLst>
      <pc:sldChg chg="modSp mod modNotesTx">
        <pc:chgData name="Rachel Boxer" userId="6da37c9f42e40059" providerId="LiveId" clId="{0E13CC8D-59C2-4409-A640-E738E4606E44}" dt="2026-04-13T16:52:31.892" v="3032" actId="20577"/>
        <pc:sldMkLst>
          <pc:docMk/>
          <pc:sldMk cId="4116452968" sldId="256"/>
        </pc:sldMkLst>
        <pc:spChg chg="mod">
          <ac:chgData name="Rachel Boxer" userId="6da37c9f42e40059" providerId="LiveId" clId="{0E13CC8D-59C2-4409-A640-E738E4606E44}" dt="2026-04-13T16:29:34.120" v="1666" actId="20577"/>
          <ac:spMkLst>
            <pc:docMk/>
            <pc:sldMk cId="4116452968" sldId="256"/>
            <ac:spMk id="3" creationId="{B2566E47-9455-6F0A-74D2-76643B9D1D9D}"/>
          </ac:spMkLst>
        </pc:spChg>
      </pc:sldChg>
      <pc:sldChg chg="addSp delSp modSp add mod delAnim modNotesTx">
        <pc:chgData name="Rachel Boxer" userId="6da37c9f42e40059" providerId="LiveId" clId="{0E13CC8D-59C2-4409-A640-E738E4606E44}" dt="2026-04-13T16:29:09.165" v="1653" actId="20577"/>
        <pc:sldMkLst>
          <pc:docMk/>
          <pc:sldMk cId="0" sldId="314"/>
        </pc:sldMkLst>
        <pc:spChg chg="add mod">
          <ac:chgData name="Rachel Boxer" userId="6da37c9f42e40059" providerId="LiveId" clId="{0E13CC8D-59C2-4409-A640-E738E4606E44}" dt="2026-04-13T15:59:11.345" v="617" actId="114"/>
          <ac:spMkLst>
            <pc:docMk/>
            <pc:sldMk cId="0" sldId="314"/>
            <ac:spMk id="3" creationId="{84E90BA7-6190-16FC-BAFD-258EE0F2D3CF}"/>
          </ac:spMkLst>
        </pc:spChg>
        <pc:spChg chg="add del mod">
          <ac:chgData name="Rachel Boxer" userId="6da37c9f42e40059" providerId="LiveId" clId="{0E13CC8D-59C2-4409-A640-E738E4606E44}" dt="2026-04-13T15:55:42.652" v="381" actId="478"/>
          <ac:spMkLst>
            <pc:docMk/>
            <pc:sldMk cId="0" sldId="314"/>
            <ac:spMk id="4" creationId="{074BEE56-65B9-D870-E225-E988E0EA6E62}"/>
          </ac:spMkLst>
        </pc:spChg>
        <pc:picChg chg="del">
          <ac:chgData name="Rachel Boxer" userId="6da37c9f42e40059" providerId="LiveId" clId="{0E13CC8D-59C2-4409-A640-E738E4606E44}" dt="2026-04-13T15:50:42.881" v="2" actId="478"/>
          <ac:picMkLst>
            <pc:docMk/>
            <pc:sldMk cId="0" sldId="314"/>
            <ac:picMk id="2" creationId="{CAB6F1B1-0A03-E82D-8A42-7AC34EF5667A}"/>
          </ac:picMkLst>
        </pc:picChg>
        <pc:picChg chg="mod">
          <ac:chgData name="Rachel Boxer" userId="6da37c9f42e40059" providerId="LiveId" clId="{0E13CC8D-59C2-4409-A640-E738E4606E44}" dt="2026-04-13T15:50:52.918" v="5" actId="12788"/>
          <ac:picMkLst>
            <pc:docMk/>
            <pc:sldMk cId="0" sldId="314"/>
            <ac:picMk id="22529" creationId="{4619A44A-FC4D-08FF-A8F9-8D5BA42F1618}"/>
          </ac:picMkLst>
        </pc:picChg>
      </pc:sldChg>
      <pc:sldChg chg="modSp add mod modNotesTx">
        <pc:chgData name="Rachel Boxer" userId="6da37c9f42e40059" providerId="LiveId" clId="{0E13CC8D-59C2-4409-A640-E738E4606E44}" dt="2026-04-13T16:49:15.080" v="2956" actId="20577"/>
        <pc:sldMkLst>
          <pc:docMk/>
          <pc:sldMk cId="0" sldId="316"/>
        </pc:sldMkLst>
        <pc:picChg chg="mod">
          <ac:chgData name="Rachel Boxer" userId="6da37c9f42e40059" providerId="LiveId" clId="{0E13CC8D-59C2-4409-A640-E738E4606E44}" dt="2026-04-13T16:43:03.025" v="2236" actId="14861"/>
          <ac:picMkLst>
            <pc:docMk/>
            <pc:sldMk cId="0" sldId="316"/>
            <ac:picMk id="5121" creationId="{8036C0E6-897B-A76D-5FCE-146D0B4DACE2}"/>
          </ac:picMkLst>
        </pc:picChg>
      </pc:sldChg>
      <pc:sldChg chg="addSp delSp modSp add mod modTransition modNotesTx">
        <pc:chgData name="Rachel Boxer" userId="6da37c9f42e40059" providerId="LiveId" clId="{0E13CC8D-59C2-4409-A640-E738E4606E44}" dt="2026-04-13T16:49:30.705" v="2964" actId="20577"/>
        <pc:sldMkLst>
          <pc:docMk/>
          <pc:sldMk cId="0" sldId="317"/>
        </pc:sldMkLst>
        <pc:spChg chg="mod">
          <ac:chgData name="Rachel Boxer" userId="6da37c9f42e40059" providerId="LiveId" clId="{0E13CC8D-59C2-4409-A640-E738E4606E44}" dt="2026-04-13T16:40:42.273" v="2127"/>
          <ac:spMkLst>
            <pc:docMk/>
            <pc:sldMk cId="0" sldId="317"/>
            <ac:spMk id="3" creationId="{56999201-FE26-627F-EA6B-2296E489FAF5}"/>
          </ac:spMkLst>
        </pc:spChg>
        <pc:grpChg chg="add mod">
          <ac:chgData name="Rachel Boxer" userId="6da37c9f42e40059" providerId="LiveId" clId="{0E13CC8D-59C2-4409-A640-E738E4606E44}" dt="2026-04-13T16:40:42.273" v="2127"/>
          <ac:grpSpMkLst>
            <pc:docMk/>
            <pc:sldMk cId="0" sldId="317"/>
            <ac:grpSpMk id="2" creationId="{2B2AE753-54C6-553C-2D30-2F5F360F7AA8}"/>
          </ac:grpSpMkLst>
        </pc:grpChg>
        <pc:grpChg chg="del mod">
          <ac:chgData name="Rachel Boxer" userId="6da37c9f42e40059" providerId="LiveId" clId="{0E13CC8D-59C2-4409-A640-E738E4606E44}" dt="2026-04-13T16:40:41.763" v="2126" actId="478"/>
          <ac:grpSpMkLst>
            <pc:docMk/>
            <pc:sldMk cId="0" sldId="317"/>
            <ac:grpSpMk id="27651" creationId="{D3594A62-A0AD-4F76-8BE1-9D4B6FCD920D}"/>
          </ac:grpSpMkLst>
        </pc:grpChg>
        <pc:picChg chg="mod">
          <ac:chgData name="Rachel Boxer" userId="6da37c9f42e40059" providerId="LiveId" clId="{0E13CC8D-59C2-4409-A640-E738E4606E44}" dt="2026-04-13T16:40:42.273" v="2127"/>
          <ac:picMkLst>
            <pc:docMk/>
            <pc:sldMk cId="0" sldId="317"/>
            <ac:picMk id="5" creationId="{DE86D2F1-E94B-637A-BFD6-03EBA1C10893}"/>
          </ac:picMkLst>
        </pc:picChg>
        <pc:picChg chg="mod">
          <ac:chgData name="Rachel Boxer" userId="6da37c9f42e40059" providerId="LiveId" clId="{0E13CC8D-59C2-4409-A640-E738E4606E44}" dt="2026-04-13T16:43:09.166" v="2238" actId="14861"/>
          <ac:picMkLst>
            <pc:docMk/>
            <pc:sldMk cId="0" sldId="317"/>
            <ac:picMk id="27650" creationId="{C2FF06DE-4F7D-4CB1-8193-7A10D87CF2E2}"/>
          </ac:picMkLst>
        </pc:picChg>
      </pc:sldChg>
      <pc:sldChg chg="add del">
        <pc:chgData name="Rachel Boxer" userId="6da37c9f42e40059" providerId="LiveId" clId="{0E13CC8D-59C2-4409-A640-E738E4606E44}" dt="2026-04-13T16:26:45.913" v="1537" actId="47"/>
        <pc:sldMkLst>
          <pc:docMk/>
          <pc:sldMk cId="1698112668" sldId="325"/>
        </pc:sldMkLst>
      </pc:sldChg>
      <pc:sldChg chg="del">
        <pc:chgData name="Rachel Boxer" userId="6da37c9f42e40059" providerId="LiveId" clId="{0E13CC8D-59C2-4409-A640-E738E4606E44}" dt="2026-04-13T15:50:31.839" v="0" actId="47"/>
        <pc:sldMkLst>
          <pc:docMk/>
          <pc:sldMk cId="518127605" sldId="435"/>
        </pc:sldMkLst>
      </pc:sldChg>
      <pc:sldChg chg="del">
        <pc:chgData name="Rachel Boxer" userId="6da37c9f42e40059" providerId="LiveId" clId="{0E13CC8D-59C2-4409-A640-E738E4606E44}" dt="2026-04-13T16:26:48.255" v="1538" actId="47"/>
        <pc:sldMkLst>
          <pc:docMk/>
          <pc:sldMk cId="3999195186" sldId="436"/>
        </pc:sldMkLst>
      </pc:sldChg>
      <pc:sldChg chg="del">
        <pc:chgData name="Rachel Boxer" userId="6da37c9f42e40059" providerId="LiveId" clId="{0E13CC8D-59C2-4409-A640-E738E4606E44}" dt="2026-04-13T16:26:49.477" v="1540" actId="47"/>
        <pc:sldMkLst>
          <pc:docMk/>
          <pc:sldMk cId="4139395665" sldId="451"/>
        </pc:sldMkLst>
      </pc:sldChg>
      <pc:sldChg chg="del">
        <pc:chgData name="Rachel Boxer" userId="6da37c9f42e40059" providerId="LiveId" clId="{0E13CC8D-59C2-4409-A640-E738E4606E44}" dt="2026-04-13T16:26:50.039" v="1541" actId="47"/>
        <pc:sldMkLst>
          <pc:docMk/>
          <pc:sldMk cId="1405098642" sldId="452"/>
        </pc:sldMkLst>
      </pc:sldChg>
      <pc:sldChg chg="del">
        <pc:chgData name="Rachel Boxer" userId="6da37c9f42e40059" providerId="LiveId" clId="{0E13CC8D-59C2-4409-A640-E738E4606E44}" dt="2026-04-13T16:26:48.980" v="1539" actId="47"/>
        <pc:sldMkLst>
          <pc:docMk/>
          <pc:sldMk cId="3299329482" sldId="453"/>
        </pc:sldMkLst>
      </pc:sldChg>
      <pc:sldChg chg="del">
        <pc:chgData name="Rachel Boxer" userId="6da37c9f42e40059" providerId="LiveId" clId="{0E13CC8D-59C2-4409-A640-E738E4606E44}" dt="2026-04-13T16:26:50.578" v="1542" actId="47"/>
        <pc:sldMkLst>
          <pc:docMk/>
          <pc:sldMk cId="4082595629" sldId="457"/>
        </pc:sldMkLst>
      </pc:sldChg>
      <pc:sldChg chg="addSp modSp add mod modNotesTx">
        <pc:chgData name="Rachel Boxer" userId="6da37c9f42e40059" providerId="LiveId" clId="{0E13CC8D-59C2-4409-A640-E738E4606E44}" dt="2026-04-13T16:51:33.482" v="2991" actId="14861"/>
        <pc:sldMkLst>
          <pc:docMk/>
          <pc:sldMk cId="625043560" sldId="458"/>
        </pc:sldMkLst>
        <pc:spChg chg="mod">
          <ac:chgData name="Rachel Boxer" userId="6da37c9f42e40059" providerId="LiveId" clId="{0E13CC8D-59C2-4409-A640-E738E4606E44}" dt="2026-04-13T16:50:45.311" v="2989" actId="20577"/>
          <ac:spMkLst>
            <pc:docMk/>
            <pc:sldMk cId="625043560" sldId="458"/>
            <ac:spMk id="3" creationId="{4D1DAC6C-3F74-8D5D-270A-835DFADEE7F8}"/>
          </ac:spMkLst>
        </pc:spChg>
        <pc:spChg chg="add mod">
          <ac:chgData name="Rachel Boxer" userId="6da37c9f42e40059" providerId="LiveId" clId="{0E13CC8D-59C2-4409-A640-E738E4606E44}" dt="2026-04-13T16:15:02.904" v="887"/>
          <ac:spMkLst>
            <pc:docMk/>
            <pc:sldMk cId="625043560" sldId="458"/>
            <ac:spMk id="4" creationId="{D352E9A0-FC98-0620-4908-23BFCC778A79}"/>
          </ac:spMkLst>
        </pc:spChg>
        <pc:picChg chg="mod">
          <ac:chgData name="Rachel Boxer" userId="6da37c9f42e40059" providerId="LiveId" clId="{0E13CC8D-59C2-4409-A640-E738E4606E44}" dt="2026-04-13T16:51:33.482" v="2991" actId="14861"/>
          <ac:picMkLst>
            <pc:docMk/>
            <pc:sldMk cId="625043560" sldId="458"/>
            <ac:picMk id="2" creationId="{A76C800F-E709-5DE6-2AEE-A8CA2B8C32DE}"/>
          </ac:picMkLst>
        </pc:picChg>
      </pc:sldChg>
      <pc:sldChg chg="add modNotesTx">
        <pc:chgData name="Rachel Boxer" userId="6da37c9f42e40059" providerId="LiveId" clId="{0E13CC8D-59C2-4409-A640-E738E4606E44}" dt="2026-04-13T16:11:58.585" v="708" actId="20577"/>
        <pc:sldMkLst>
          <pc:docMk/>
          <pc:sldMk cId="306282256" sldId="459"/>
        </pc:sldMkLst>
      </pc:sldChg>
      <pc:sldMasterChg chg="del delSldLayout">
        <pc:chgData name="Rachel Boxer" userId="6da37c9f42e40059" providerId="LiveId" clId="{0E13CC8D-59C2-4409-A640-E738E4606E44}" dt="2026-04-13T16:26:50.578" v="1542" actId="47"/>
        <pc:sldMasterMkLst>
          <pc:docMk/>
          <pc:sldMasterMk cId="2173069444" sldId="2147483672"/>
        </pc:sldMasterMkLst>
        <pc:sldLayoutChg chg="del">
          <pc:chgData name="Rachel Boxer" userId="6da37c9f42e40059" providerId="LiveId" clId="{0E13CC8D-59C2-4409-A640-E738E4606E44}" dt="2026-04-13T16:26:50.578" v="1542" actId="47"/>
          <pc:sldLayoutMkLst>
            <pc:docMk/>
            <pc:sldMasterMk cId="2173069444" sldId="2147483672"/>
            <pc:sldLayoutMk cId="3302412736" sldId="2147483673"/>
          </pc:sldLayoutMkLst>
        </pc:sldLayoutChg>
        <pc:sldLayoutChg chg="del">
          <pc:chgData name="Rachel Boxer" userId="6da37c9f42e40059" providerId="LiveId" clId="{0E13CC8D-59C2-4409-A640-E738E4606E44}" dt="2026-04-13T16:26:50.578" v="1542" actId="47"/>
          <pc:sldLayoutMkLst>
            <pc:docMk/>
            <pc:sldMasterMk cId="2173069444" sldId="2147483672"/>
            <pc:sldLayoutMk cId="3607271225" sldId="2147483674"/>
          </pc:sldLayoutMkLst>
        </pc:sldLayoutChg>
        <pc:sldLayoutChg chg="del">
          <pc:chgData name="Rachel Boxer" userId="6da37c9f42e40059" providerId="LiveId" clId="{0E13CC8D-59C2-4409-A640-E738E4606E44}" dt="2026-04-13T16:26:50.578" v="1542" actId="47"/>
          <pc:sldLayoutMkLst>
            <pc:docMk/>
            <pc:sldMasterMk cId="2173069444" sldId="2147483672"/>
            <pc:sldLayoutMk cId="2673916163" sldId="2147483675"/>
          </pc:sldLayoutMkLst>
        </pc:sldLayoutChg>
        <pc:sldLayoutChg chg="del">
          <pc:chgData name="Rachel Boxer" userId="6da37c9f42e40059" providerId="LiveId" clId="{0E13CC8D-59C2-4409-A640-E738E4606E44}" dt="2026-04-13T16:26:50.578" v="1542" actId="47"/>
          <pc:sldLayoutMkLst>
            <pc:docMk/>
            <pc:sldMasterMk cId="2173069444" sldId="2147483672"/>
            <pc:sldLayoutMk cId="224531573" sldId="2147483676"/>
          </pc:sldLayoutMkLst>
        </pc:sldLayoutChg>
        <pc:sldLayoutChg chg="del">
          <pc:chgData name="Rachel Boxer" userId="6da37c9f42e40059" providerId="LiveId" clId="{0E13CC8D-59C2-4409-A640-E738E4606E44}" dt="2026-04-13T16:26:50.578" v="1542" actId="47"/>
          <pc:sldLayoutMkLst>
            <pc:docMk/>
            <pc:sldMasterMk cId="2173069444" sldId="2147483672"/>
            <pc:sldLayoutMk cId="334513580" sldId="2147483677"/>
          </pc:sldLayoutMkLst>
        </pc:sldLayoutChg>
        <pc:sldLayoutChg chg="del">
          <pc:chgData name="Rachel Boxer" userId="6da37c9f42e40059" providerId="LiveId" clId="{0E13CC8D-59C2-4409-A640-E738E4606E44}" dt="2026-04-13T16:26:50.578" v="1542" actId="47"/>
          <pc:sldLayoutMkLst>
            <pc:docMk/>
            <pc:sldMasterMk cId="2173069444" sldId="2147483672"/>
            <pc:sldLayoutMk cId="3004905341" sldId="2147483678"/>
          </pc:sldLayoutMkLst>
        </pc:sldLayoutChg>
        <pc:sldLayoutChg chg="del">
          <pc:chgData name="Rachel Boxer" userId="6da37c9f42e40059" providerId="LiveId" clId="{0E13CC8D-59C2-4409-A640-E738E4606E44}" dt="2026-04-13T16:26:50.578" v="1542" actId="47"/>
          <pc:sldLayoutMkLst>
            <pc:docMk/>
            <pc:sldMasterMk cId="2173069444" sldId="2147483672"/>
            <pc:sldLayoutMk cId="157826150" sldId="2147483679"/>
          </pc:sldLayoutMkLst>
        </pc:sldLayoutChg>
        <pc:sldLayoutChg chg="del">
          <pc:chgData name="Rachel Boxer" userId="6da37c9f42e40059" providerId="LiveId" clId="{0E13CC8D-59C2-4409-A640-E738E4606E44}" dt="2026-04-13T16:26:50.578" v="1542" actId="47"/>
          <pc:sldLayoutMkLst>
            <pc:docMk/>
            <pc:sldMasterMk cId="2173069444" sldId="2147483672"/>
            <pc:sldLayoutMk cId="2647045175" sldId="2147483680"/>
          </pc:sldLayoutMkLst>
        </pc:sldLayoutChg>
        <pc:sldLayoutChg chg="del">
          <pc:chgData name="Rachel Boxer" userId="6da37c9f42e40059" providerId="LiveId" clId="{0E13CC8D-59C2-4409-A640-E738E4606E44}" dt="2026-04-13T16:26:50.578" v="1542" actId="47"/>
          <pc:sldLayoutMkLst>
            <pc:docMk/>
            <pc:sldMasterMk cId="2173069444" sldId="2147483672"/>
            <pc:sldLayoutMk cId="2020981717" sldId="2147483681"/>
          </pc:sldLayoutMkLst>
        </pc:sldLayoutChg>
        <pc:sldLayoutChg chg="del">
          <pc:chgData name="Rachel Boxer" userId="6da37c9f42e40059" providerId="LiveId" clId="{0E13CC8D-59C2-4409-A640-E738E4606E44}" dt="2026-04-13T16:26:50.578" v="1542" actId="47"/>
          <pc:sldLayoutMkLst>
            <pc:docMk/>
            <pc:sldMasterMk cId="2173069444" sldId="2147483672"/>
            <pc:sldLayoutMk cId="374640403" sldId="2147483682"/>
          </pc:sldLayoutMkLst>
        </pc:sldLayoutChg>
        <pc:sldLayoutChg chg="del">
          <pc:chgData name="Rachel Boxer" userId="6da37c9f42e40059" providerId="LiveId" clId="{0E13CC8D-59C2-4409-A640-E738E4606E44}" dt="2026-04-13T16:26:50.578" v="1542" actId="47"/>
          <pc:sldLayoutMkLst>
            <pc:docMk/>
            <pc:sldMasterMk cId="2173069444" sldId="2147483672"/>
            <pc:sldLayoutMk cId="3059770359" sldId="2147483683"/>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0AAA03-35FE-46B4-9CBA-086313F072F4}" type="datetimeFigureOut">
              <a:rPr lang="en-GB" smtClean="0"/>
              <a:t>13/04/2026</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838EB90-A8AB-42CD-B29E-D7D05FF6AA49}" type="slidenum">
              <a:rPr lang="en-GB" smtClean="0"/>
              <a:t>‹#›</a:t>
            </a:fld>
            <a:endParaRPr lang="en-GB"/>
          </a:p>
        </p:txBody>
      </p:sp>
    </p:spTree>
    <p:extLst>
      <p:ext uri="{BB962C8B-B14F-4D97-AF65-F5344CB8AC3E}">
        <p14:creationId xmlns:p14="http://schemas.microsoft.com/office/powerpoint/2010/main" val="2774166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youtube.com/watch?v=_1DV0q1_9ac"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b="1" dirty="0"/>
              <a:t>‘Stories as treasure to be found’ – Summer term 2026      These resources are ©The Diocese of Guildford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 Gospels are full of the parables of Jesus, which he used to communicate ideas about the Kingdom of God to his listeners, often challenging their thinking, and quite often in answer to a question he had been posed. For Christians – as for Jesus’ original audiences – the parables don’t just illustrate a truth, they contain a truth that the listeners are supposed to search for </a:t>
            </a:r>
            <a:r>
              <a:rPr lang="en-GB" dirty="0" err="1"/>
              <a:t>for</a:t>
            </a:r>
            <a:r>
              <a:rPr lang="en-GB" dirty="0"/>
              <a:t> themselves, appealing to the intellect through the imagination. These collective worship materials don’t need to be used in any particular order, but loosely follow the parables of Jesus from Matthew 13. Although these parables were told to a specific audience, with a specific set of cultural expectations, Christians believe that Jesus’ parables can speak just as truthfully to a modern audience: like a well-cut gemstone, the light will shine through the different facets and show different colours at different times.</a:t>
            </a:r>
          </a:p>
          <a:p>
            <a:endParaRPr lang="en-GB"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i="1" dirty="0"/>
              <a:t>Notes for the teacher: </a:t>
            </a:r>
            <a:r>
              <a:rPr lang="en-GB" i="1" dirty="0"/>
              <a:t>This resource is to be used for collective worship during tutor times or in other groupings that work for your setting. There may be enough material here to resource more than one tutor time.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i="1" dirty="0"/>
              <a:t>Each resource contains some images and words to support the spiritual development of students, with a script for the leader written under the slides.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i="1" dirty="0"/>
              <a:t>Any </a:t>
            </a:r>
            <a:r>
              <a:rPr lang="en-GB" b="1" i="1" dirty="0"/>
              <a:t>bold </a:t>
            </a:r>
            <a:r>
              <a:rPr lang="en-GB" b="0" i="1" dirty="0"/>
              <a:t>text indicates when a click will animate either text or an image for students to ponder, and italic text contains pointers for the leader.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i="1" dirty="0"/>
              <a:t>Especially important is the slide denoted as </a:t>
            </a:r>
            <a:r>
              <a:rPr lang="en-GB" b="1" i="1" dirty="0"/>
              <a:t>‘Going deeper: responding and words for worship’, </a:t>
            </a:r>
            <a:r>
              <a:rPr lang="en-GB" b="0" i="1" dirty="0"/>
              <a:t>which ensures that the resource meets the requirement for daily collective worship in your Church school. The words are invitational, and prayer is optional.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i="1" dirty="0"/>
              <a:t>At the end of each set of slides, there is an image from across times and cultures illustrating the story from a different perspective. You might want to include a question on this slide that will challenge students’ thinking as they leave, or at another time, picking up on what has been talked about during the gathering.</a:t>
            </a:r>
          </a:p>
          <a:p>
            <a:endParaRPr lang="en-GB" b="0" i="1" dirty="0"/>
          </a:p>
          <a:p>
            <a:r>
              <a:rPr lang="en-GB" b="1" i="1" dirty="0"/>
              <a:t>Today’s parable, the Parable of the Yeast, </a:t>
            </a:r>
            <a:r>
              <a:rPr lang="en-GB" i="1" dirty="0"/>
              <a:t>can be found in Matthew 13:33. In it, Jesus invites his listeners to reflect on how the daily action of making bread might help them to understand the Kingdom of Heaven. This parable and the parable of the mustard seed are thought to be a pair that Jesus told together. We use two versions of </a:t>
            </a:r>
            <a:r>
              <a:rPr lang="en-GB" i="1"/>
              <a:t>the parable of the yeast </a:t>
            </a:r>
            <a:r>
              <a:rPr lang="en-GB" i="1" dirty="0"/>
              <a:t>to help students to draw their own conclusions about its meaning….the first is based on the Bible verse, the second on the idea of the growth of God’s Kingdom, which scholars think is the likely interpretation. We use the parable to help students to reflect on small things having a big impact…..</a:t>
            </a:r>
          </a:p>
          <a:p>
            <a:endParaRPr lang="en-GB" i="1" dirty="0"/>
          </a:p>
        </p:txBody>
      </p:sp>
      <p:sp>
        <p:nvSpPr>
          <p:cNvPr id="4" name="Slide Number Placeholder 3"/>
          <p:cNvSpPr>
            <a:spLocks noGrp="1"/>
          </p:cNvSpPr>
          <p:nvPr>
            <p:ph type="sldNum" sz="quarter" idx="5"/>
          </p:nvPr>
        </p:nvSpPr>
        <p:spPr/>
        <p:txBody>
          <a:bodyPr/>
          <a:lstStyle/>
          <a:p>
            <a:fld id="{9838EB90-A8AB-42CD-B29E-D7D05FF6AA49}" type="slidenum">
              <a:rPr lang="en-GB" smtClean="0"/>
              <a:t>1</a:t>
            </a:fld>
            <a:endParaRPr lang="en-GB"/>
          </a:p>
        </p:txBody>
      </p:sp>
    </p:spTree>
    <p:extLst>
      <p:ext uri="{BB962C8B-B14F-4D97-AF65-F5344CB8AC3E}">
        <p14:creationId xmlns:p14="http://schemas.microsoft.com/office/powerpoint/2010/main" val="12729372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GB" sz="1200" b="1" kern="1200" dirty="0">
                <a:solidFill>
                  <a:schemeClr val="tx1"/>
                </a:solidFill>
                <a:effectLst/>
                <a:latin typeface="+mn-lt"/>
                <a:ea typeface="MS PGothic" panose="020B0600070205080204" pitchFamily="34" charset="-128"/>
                <a:cs typeface="MS PGothic" charset="0"/>
              </a:rPr>
              <a:t>Gathering: What’s going on here?!</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GB" sz="1200" i="1" kern="1200" dirty="0">
                <a:solidFill>
                  <a:schemeClr val="tx1"/>
                </a:solidFill>
                <a:effectLst/>
                <a:latin typeface="+mn-lt"/>
                <a:ea typeface="+mn-ea"/>
                <a:cs typeface="+mn-cs"/>
              </a:rPr>
              <a:t>Invite students to discuss with each other what they think is happening. </a:t>
            </a:r>
            <a:r>
              <a:rPr lang="en-GB" sz="1200" i="1" kern="1200" dirty="0">
                <a:solidFill>
                  <a:schemeClr val="tx1"/>
                </a:solidFill>
                <a:effectLst/>
                <a:latin typeface="+mn-lt"/>
                <a:ea typeface="MS PGothic" panose="020B0600070205080204" pitchFamily="34" charset="-128"/>
                <a:cs typeface="MS PGothic" charset="0"/>
              </a:rPr>
              <a:t>You can watch a 1min20sec video of a similar experiment here: </a:t>
            </a:r>
            <a:r>
              <a:rPr lang="en-GB" sz="1200" i="1" u="sng" kern="1200" dirty="0">
                <a:solidFill>
                  <a:schemeClr val="tx1"/>
                </a:solidFill>
                <a:effectLst/>
                <a:latin typeface="+mn-lt"/>
                <a:ea typeface="+mn-ea"/>
                <a:cs typeface="+mn-cs"/>
                <a:hlinkClick r:id="rId3"/>
              </a:rPr>
              <a:t>https://www.youtube.com/watch?v=_1DV0q1_9ac</a:t>
            </a:r>
            <a:r>
              <a:rPr lang="en-GB" sz="1200" kern="1200" dirty="0">
                <a:solidFill>
                  <a:schemeClr val="tx1"/>
                </a:solidFill>
                <a:effectLst/>
                <a:latin typeface="+mn-lt"/>
                <a:ea typeface="+mn-ea"/>
                <a:cs typeface="+mn-cs"/>
              </a:rPr>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effectLst/>
                <a:latin typeface="+mn-lt"/>
                <a:ea typeface="MS PGothic" panose="020B0600070205080204" pitchFamily="34" charset="-128"/>
                <a:cs typeface="MS PGothic" charset="0"/>
              </a:rPr>
              <a:t>This is an experiment with yeast to show the production of carbon dioxide during the process of fermentation. There are different amounts of sugar in each bottle – sugar is the ‘food’ that helps the process of fermentation to happen. </a:t>
            </a:r>
            <a:r>
              <a:rPr lang="en-GB" sz="1200" b="0" i="0" kern="1200" dirty="0">
                <a:solidFill>
                  <a:schemeClr val="tx1"/>
                </a:solidFill>
                <a:effectLst/>
                <a:latin typeface="+mn-lt"/>
                <a:ea typeface="+mn-ea"/>
                <a:cs typeface="+mn-cs"/>
              </a:rPr>
              <a:t>The nature of yeast is to grow and to change whatever it contacts. </a:t>
            </a:r>
            <a:endParaRPr lang="en-GB" sz="1200" kern="1200" dirty="0">
              <a:solidFill>
                <a:schemeClr val="tx1"/>
              </a:solidFill>
              <a:effectLst/>
              <a:latin typeface="+mn-lt"/>
              <a:ea typeface="MS PGothic" panose="020B0600070205080204" pitchFamily="34" charset="-128"/>
              <a:cs typeface="MS PGothic"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GB" sz="1200" kern="1200" dirty="0">
              <a:solidFill>
                <a:schemeClr val="tx1"/>
              </a:solidFill>
              <a:effectLst/>
              <a:latin typeface="+mn-lt"/>
              <a:ea typeface="MS PGothic" panose="020B0600070205080204" pitchFamily="34" charset="-128"/>
              <a:cs typeface="MS PGothic" charset="0"/>
            </a:endParaRPr>
          </a:p>
          <a:p>
            <a:endParaRPr lang="en-GB" dirty="0"/>
          </a:p>
        </p:txBody>
      </p:sp>
      <p:sp>
        <p:nvSpPr>
          <p:cNvPr id="4" name="Slide Number Placeholder 3"/>
          <p:cNvSpPr>
            <a:spLocks noGrp="1"/>
          </p:cNvSpPr>
          <p:nvPr>
            <p:ph type="sldNum" sz="quarter" idx="5"/>
          </p:nvPr>
        </p:nvSpPr>
        <p:spPr/>
        <p:txBody>
          <a:bodyPr/>
          <a:lstStyle/>
          <a:p>
            <a:pPr>
              <a:defRPr/>
            </a:pPr>
            <a:fld id="{4AB34225-336C-4B8A-A515-4119C3B2F6DF}" type="slidenum">
              <a:rPr lang="en-US" altLang="en-US" smtClean="0"/>
              <a:pPr>
                <a:defRPr/>
              </a:pPr>
              <a:t>2</a:t>
            </a:fld>
            <a:endParaRPr lang="en-US" altLang="en-US"/>
          </a:p>
        </p:txBody>
      </p:sp>
    </p:spTree>
    <p:extLst>
      <p:ext uri="{BB962C8B-B14F-4D97-AF65-F5344CB8AC3E}">
        <p14:creationId xmlns:p14="http://schemas.microsoft.com/office/powerpoint/2010/main" val="40834337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337" name="Text Box 1">
            <a:extLst>
              <a:ext uri="{FF2B5EF4-FFF2-40B4-BE49-F238E27FC236}">
                <a16:creationId xmlns:a16="http://schemas.microsoft.com/office/drawing/2014/main" id="{D3C2060E-19F6-0AD3-CD71-508BA8E43BC7}"/>
              </a:ext>
            </a:extLst>
          </p:cNvPr>
          <p:cNvSpPr>
            <a:spLocks noGrp="1" noRot="1" noChangeAspect="1" noChangeArrowheads="1"/>
          </p:cNvSpPr>
          <p:nvPr>
            <p:ph type="sldImg"/>
          </p:nvPr>
        </p:nvSpPr>
        <p:spPr bwMode="auto">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sp>
      <p:sp>
        <p:nvSpPr>
          <p:cNvPr id="14338" name="Text Box 2">
            <a:extLst>
              <a:ext uri="{FF2B5EF4-FFF2-40B4-BE49-F238E27FC236}">
                <a16:creationId xmlns:a16="http://schemas.microsoft.com/office/drawing/2014/main" id="{7018B694-8021-F3BB-F5B7-5EBDE4C8CB9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numCol="1" anchor="ctr" anchorCtr="0" compatLnSpc="1">
            <a:prstTxWarp prst="textNoShape">
              <a:avLst/>
            </a:prstTxWarp>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GB" sz="1200" b="1" kern="1200" dirty="0">
                <a:solidFill>
                  <a:schemeClr val="tx1"/>
                </a:solidFill>
                <a:effectLst/>
                <a:latin typeface="+mn-lt"/>
                <a:ea typeface="MS PGothic" panose="020B0600070205080204" pitchFamily="34" charset="-128"/>
                <a:cs typeface="MS PGothic" charset="0"/>
              </a:rPr>
              <a:t>Engaging: the Parable of the Yeast</a:t>
            </a:r>
          </a:p>
          <a:p>
            <a:r>
              <a:rPr lang="en-GB" sz="1200" b="0" kern="1200" dirty="0">
                <a:solidFill>
                  <a:schemeClr val="tx1"/>
                </a:solidFill>
                <a:effectLst/>
                <a:latin typeface="+mn-lt"/>
                <a:ea typeface="+mn-ea"/>
                <a:cs typeface="+mn-cs"/>
              </a:rPr>
              <a:t>Our parable today is even shorter than the mustard seed – just one verse! Here’s a slightly expanded version of the story to help us to think…</a:t>
            </a:r>
          </a:p>
          <a:p>
            <a:r>
              <a:rPr lang="en-GB" sz="1200" b="0" kern="1200" dirty="0">
                <a:solidFill>
                  <a:schemeClr val="tx1"/>
                </a:solidFill>
                <a:effectLst/>
                <a:latin typeface="+mn-lt"/>
                <a:ea typeface="+mn-ea"/>
                <a:cs typeface="+mn-cs"/>
              </a:rPr>
              <a:t>Jesus said that the Kingdom of Heaven is like this….</a:t>
            </a:r>
          </a:p>
          <a:p>
            <a:endParaRPr lang="en-GB" sz="1200" b="0" kern="1200" dirty="0">
              <a:solidFill>
                <a:schemeClr val="tx1"/>
              </a:solidFill>
              <a:effectLst/>
              <a:latin typeface="+mn-lt"/>
              <a:ea typeface="+mn-ea"/>
              <a:cs typeface="+mn-cs"/>
            </a:endParaRPr>
          </a:p>
          <a:p>
            <a:r>
              <a:rPr lang="en-GB" sz="1200" b="0" kern="1200" dirty="0">
                <a:solidFill>
                  <a:schemeClr val="tx1"/>
                </a:solidFill>
                <a:effectLst/>
                <a:latin typeface="+mn-lt"/>
                <a:ea typeface="+mn-ea"/>
                <a:cs typeface="+mn-cs"/>
              </a:rPr>
              <a:t>One day, a woman went into her kitchen to make some bread. Out of her cupboard she took flour, sugar, and a tiny piece of yeast.  </a:t>
            </a:r>
          </a:p>
          <a:p>
            <a:r>
              <a:rPr lang="en-GB" sz="1200" b="0" kern="1200" dirty="0">
                <a:solidFill>
                  <a:schemeClr val="tx1"/>
                </a:solidFill>
                <a:effectLst/>
                <a:latin typeface="+mn-lt"/>
                <a:ea typeface="+mn-ea"/>
                <a:cs typeface="+mn-cs"/>
              </a:rPr>
              <a:t>‘Soon’, she thought, ‘my kitchen will be filled with the smell of my delicious bread!’  </a:t>
            </a:r>
          </a:p>
          <a:p>
            <a:r>
              <a:rPr lang="en-GB" sz="1200" b="0" kern="1200" dirty="0">
                <a:solidFill>
                  <a:schemeClr val="tx1"/>
                </a:solidFill>
                <a:effectLst/>
                <a:latin typeface="+mn-lt"/>
                <a:ea typeface="+mn-ea"/>
                <a:cs typeface="+mn-cs"/>
              </a:rPr>
              <a:t>Into her bowl, she put the flour and mixed the other ingredients with some warm water to put the yeast to work. And then </a:t>
            </a:r>
            <a:r>
              <a:rPr lang="en-GB" sz="1200" b="0" i="1" u="sng" kern="1200" dirty="0">
                <a:solidFill>
                  <a:schemeClr val="tx1"/>
                </a:solidFill>
                <a:effectLst/>
                <a:latin typeface="+mn-lt"/>
                <a:ea typeface="+mn-ea"/>
                <a:cs typeface="+mn-cs"/>
              </a:rPr>
              <a:t>her</a:t>
            </a:r>
            <a:r>
              <a:rPr lang="en-GB" sz="1200" b="0" i="1" u="none" kern="1200" dirty="0">
                <a:solidFill>
                  <a:schemeClr val="tx1"/>
                </a:solidFill>
                <a:effectLst/>
                <a:latin typeface="+mn-lt"/>
                <a:ea typeface="+mn-ea"/>
                <a:cs typeface="+mn-cs"/>
              </a:rPr>
              <a:t> </a:t>
            </a:r>
            <a:r>
              <a:rPr lang="en-GB" sz="1200" b="0" kern="1200" dirty="0">
                <a:solidFill>
                  <a:schemeClr val="tx1"/>
                </a:solidFill>
                <a:effectLst/>
                <a:latin typeface="+mn-lt"/>
                <a:ea typeface="+mn-ea"/>
                <a:cs typeface="+mn-cs"/>
              </a:rPr>
              <a:t>work began. </a:t>
            </a:r>
          </a:p>
          <a:p>
            <a:r>
              <a:rPr lang="en-GB" sz="1200" b="0" kern="1200" dirty="0">
                <a:solidFill>
                  <a:schemeClr val="tx1"/>
                </a:solidFill>
                <a:effectLst/>
                <a:latin typeface="+mn-lt"/>
                <a:ea typeface="+mn-ea"/>
                <a:cs typeface="+mn-cs"/>
              </a:rPr>
              <a:t>She began to knead to help the yeast to reach every part of the dough. She kneaded until her arms ached and the dough was smooth. </a:t>
            </a:r>
          </a:p>
          <a:p>
            <a:r>
              <a:rPr lang="en-GB" sz="1200" b="0" kern="1200" dirty="0">
                <a:solidFill>
                  <a:schemeClr val="tx1"/>
                </a:solidFill>
                <a:effectLst/>
                <a:latin typeface="+mn-lt"/>
                <a:ea typeface="+mn-ea"/>
                <a:cs typeface="+mn-cs"/>
              </a:rPr>
              <a:t>Her work was done. In a warm patch of sunshine, she left the dough to rest – and the yeast to do its job. </a:t>
            </a:r>
          </a:p>
          <a:p>
            <a:r>
              <a:rPr lang="en-GB" sz="1200" b="0" kern="1200" dirty="0">
                <a:solidFill>
                  <a:schemeClr val="tx1"/>
                </a:solidFill>
                <a:effectLst/>
                <a:latin typeface="+mn-lt"/>
                <a:ea typeface="+mn-ea"/>
                <a:cs typeface="+mn-cs"/>
              </a:rPr>
              <a:t>Some time later, when the dough was ready for baking, the woman shaped the loaf and put it in the oven. Before too long, the kitchen was filled with the smell of freshly-baked bread, and her longed-for loaf was perfectly risen and deliciously browned: the yeast had done its job!</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GB" sz="1200" kern="1200" dirty="0">
              <a:solidFill>
                <a:schemeClr val="tx1"/>
              </a:solidFill>
              <a:effectLst/>
              <a:latin typeface="+mn-lt"/>
              <a:ea typeface="MS PGothic" panose="020B0600070205080204" pitchFamily="34" charset="-128"/>
              <a:cs typeface="MS PGothic"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GB" sz="1200" i="1" kern="1200" dirty="0">
                <a:solidFill>
                  <a:schemeClr val="tx1"/>
                </a:solidFill>
                <a:effectLst/>
                <a:latin typeface="+mn-lt"/>
                <a:ea typeface="MS PGothic" panose="020B0600070205080204" pitchFamily="34" charset="-128"/>
                <a:cs typeface="MS PGothic" charset="0"/>
              </a:rPr>
              <a:t>Invite students to share thoughts on what they think Jesus was meaning. A possible example follows on the next slide – you might choose to omit this, or use it on a different occasion.</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6081" name="Text Box 1">
            <a:extLst>
              <a:ext uri="{FF2B5EF4-FFF2-40B4-BE49-F238E27FC236}">
                <a16:creationId xmlns:a16="http://schemas.microsoft.com/office/drawing/2014/main" id="{8DCB2716-9A6B-41F9-A13C-38B0FBE53934}"/>
              </a:ext>
            </a:extLst>
          </p:cNvPr>
          <p:cNvSpPr txBox="1">
            <a:spLocks noGrp="1" noRot="1" noChangeAspect="1" noChangeArrowheads="1"/>
          </p:cNvSpPr>
          <p:nvPr>
            <p:ph type="sldImg"/>
          </p:nvPr>
        </p:nvSpPr>
        <p:spPr bwMode="auto">
          <a:xfrm>
            <a:off x="1143000" y="695325"/>
            <a:ext cx="4572000" cy="3429000"/>
          </a:xfrm>
          <a:solidFill>
            <a:srgbClr val="FFFFFF"/>
          </a:solidFill>
          <a:ln>
            <a:solidFill>
              <a:srgbClr val="000000"/>
            </a:solidFill>
            <a:miter lim="800000"/>
            <a:headEnd/>
            <a:tailEnd/>
          </a:ln>
        </p:spPr>
      </p:sp>
      <p:sp>
        <p:nvSpPr>
          <p:cNvPr id="46082" name="Text Box 2">
            <a:extLst>
              <a:ext uri="{FF2B5EF4-FFF2-40B4-BE49-F238E27FC236}">
                <a16:creationId xmlns:a16="http://schemas.microsoft.com/office/drawing/2014/main" id="{AFB7C669-DA23-41C5-A91F-80A9E11B4DED}"/>
              </a:ext>
            </a:extLst>
          </p:cNvPr>
          <p:cNvSpPr txBox="1">
            <a:spLocks noGrp="1" noChangeArrowheads="1"/>
          </p:cNvSpPr>
          <p:nvPr>
            <p:ph type="body" idx="1"/>
          </p:nvPr>
        </p:nvSpPr>
        <p:spPr bwMode="auto"/>
        <p:txBody>
          <a:bodyPr wrap="none" numCol="1" anchor="ctr"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kern="1200" dirty="0">
                <a:solidFill>
                  <a:schemeClr val="tx1"/>
                </a:solidFill>
                <a:effectLst/>
                <a:latin typeface="+mn-lt"/>
                <a:ea typeface="MS PGothic" panose="020B0600070205080204" pitchFamily="34" charset="-128"/>
                <a:cs typeface="MS PGothic" charset="0"/>
              </a:rPr>
              <a:t>Engaging: the Parable of the Yeast</a:t>
            </a:r>
          </a:p>
          <a:p>
            <a:r>
              <a:rPr lang="en-GB" sz="1800" dirty="0">
                <a:effectLst/>
                <a:latin typeface="Avenir Next LT Pro" panose="020B0504020202020204" pitchFamily="34" charset="0"/>
                <a:ea typeface="Calibri" panose="020F0502020204030204" pitchFamily="34" charset="0"/>
                <a:cs typeface="Times New Roman" panose="02020603050405020304" pitchFamily="18" charset="0"/>
              </a:rPr>
              <a:t>This is </a:t>
            </a:r>
            <a:r>
              <a:rPr lang="en-GB" sz="1800" i="1" dirty="0">
                <a:effectLst/>
                <a:latin typeface="Avenir Next LT Pro" panose="020B0504020202020204" pitchFamily="34" charset="0"/>
                <a:ea typeface="Calibri" panose="020F0502020204030204" pitchFamily="34" charset="0"/>
                <a:cs typeface="Times New Roman" panose="02020603050405020304" pitchFamily="18" charset="0"/>
              </a:rPr>
              <a:t>another </a:t>
            </a:r>
            <a:r>
              <a:rPr lang="en-GB" sz="1800" dirty="0">
                <a:effectLst/>
                <a:latin typeface="Avenir Next LT Pro" panose="020B0504020202020204" pitchFamily="34" charset="0"/>
                <a:ea typeface="Calibri" panose="020F0502020204030204" pitchFamily="34" charset="0"/>
                <a:cs typeface="Times New Roman" panose="02020603050405020304" pitchFamily="18" charset="0"/>
              </a:rPr>
              <a:t>story, a story of twelve men* who were followers of Jesus, bringing God’s message of love and light to a lost world. They were small in number, but God used them in mighty ways to change the world. The kingdom of God </a:t>
            </a:r>
            <a:r>
              <a:rPr lang="en-GB" sz="1200" dirty="0">
                <a:effectLst/>
                <a:latin typeface="Avenir Next LT Pro" panose="020B0504020202020204" pitchFamily="34" charset="0"/>
                <a:ea typeface="Calibri" panose="020F0502020204030204" pitchFamily="34" charset="0"/>
                <a:cs typeface="Times New Roman" panose="02020603050405020304" pitchFamily="18" charset="0"/>
              </a:rPr>
              <a:t>has grown to over 2.3 billion Christians across the world.</a:t>
            </a:r>
            <a:r>
              <a:rPr lang="en-GB" sz="1200" dirty="0">
                <a:effectLst/>
                <a:latin typeface="Avenir Next LT Pro" panose="020B0504020202020204" pitchFamily="34" charset="0"/>
                <a:ea typeface="MS Mincho" panose="02020609040205080304" pitchFamily="49" charset="-128"/>
                <a:cs typeface="Times New Roman" panose="02020603050405020304" pitchFamily="18" charset="0"/>
              </a:rPr>
              <a:t>…and the kingdom of God is </a:t>
            </a:r>
            <a:r>
              <a:rPr lang="en-GB" sz="1200" i="1" dirty="0">
                <a:effectLst/>
                <a:latin typeface="Avenir Next LT Pro" panose="020B0504020202020204" pitchFamily="34" charset="0"/>
                <a:ea typeface="MS Mincho" panose="02020609040205080304" pitchFamily="49" charset="-128"/>
                <a:cs typeface="Times New Roman" panose="02020603050405020304" pitchFamily="18" charset="0"/>
              </a:rPr>
              <a:t>still</a:t>
            </a:r>
            <a:r>
              <a:rPr lang="en-GB" sz="1200" dirty="0">
                <a:effectLst/>
                <a:latin typeface="Avenir Next LT Pro" panose="020B0504020202020204" pitchFamily="34" charset="0"/>
                <a:ea typeface="MS Mincho" panose="02020609040205080304" pitchFamily="49" charset="-128"/>
                <a:cs typeface="Times New Roman" panose="02020603050405020304" pitchFamily="18" charset="0"/>
              </a:rPr>
              <a:t> growing….</a:t>
            </a:r>
            <a:endParaRPr lang="en-GB" sz="1200" dirty="0">
              <a:effectLst/>
              <a:latin typeface="Cambria" panose="02040503050406030204" pitchFamily="18" charset="0"/>
              <a:ea typeface="MS Mincho" panose="02020609040205080304" pitchFamily="49" charset="-128"/>
              <a:cs typeface="Times New Roman" panose="02020603050405020304" pitchFamily="18" charset="0"/>
            </a:endParaRPr>
          </a:p>
          <a:p>
            <a:pPr>
              <a:defRPr/>
            </a:pPr>
            <a:endParaRPr lang="en-US" dirty="0">
              <a:ea typeface="ＭＳ Ｐゴシック" charset="0"/>
            </a:endParaRPr>
          </a:p>
          <a:p>
            <a:pPr>
              <a:defRPr/>
            </a:pPr>
            <a:r>
              <a:rPr lang="en-US" dirty="0">
                <a:ea typeface="ＭＳ Ｐゴシック" charset="0"/>
              </a:rPr>
              <a:t>I wonder how this story might help us to understand Jesus’ parable?</a:t>
            </a:r>
          </a:p>
          <a:p>
            <a:pPr>
              <a:defRPr/>
            </a:pPr>
            <a:endParaRPr lang="en-US" dirty="0">
              <a:ea typeface="ＭＳ Ｐゴシック" charset="0"/>
            </a:endParaRPr>
          </a:p>
          <a:p>
            <a:pPr>
              <a:defRPr/>
            </a:pPr>
            <a:r>
              <a:rPr lang="en-US" i="1" dirty="0">
                <a:ea typeface="ＭＳ Ｐゴシック" charset="0"/>
              </a:rPr>
              <a:t>[*Judas was replaced after Pentecost, by a follower named Matthias]</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kern="1200" dirty="0">
                <a:solidFill>
                  <a:schemeClr val="tx1"/>
                </a:solidFill>
                <a:effectLst/>
                <a:latin typeface="+mn-lt"/>
                <a:ea typeface="+mn-ea"/>
                <a:cs typeface="+mn-cs"/>
              </a:rPr>
              <a:t>Going deeper: responding and words for worship</a:t>
            </a:r>
          </a:p>
          <a:p>
            <a:r>
              <a:rPr lang="en-GB" sz="1200" b="0" i="0" kern="1200" dirty="0">
                <a:solidFill>
                  <a:schemeClr val="tx1"/>
                </a:solidFill>
                <a:effectLst/>
                <a:latin typeface="+mn-lt"/>
                <a:ea typeface="+mn-ea"/>
                <a:cs typeface="+mn-cs"/>
              </a:rPr>
              <a:t>I wonder what Jesus’ illustration about the Kingdom of Heaven being like yeast might mean for us?</a:t>
            </a:r>
            <a:r>
              <a:rPr lang="en-GB" sz="1200" kern="1200" dirty="0">
                <a:solidFill>
                  <a:schemeClr val="tx1"/>
                </a:solidFill>
                <a:effectLst/>
                <a:latin typeface="+mn-lt"/>
                <a:ea typeface="MS PGothic" panose="020B0600070205080204" pitchFamily="34" charset="-128"/>
                <a:cs typeface="MS PGothic" charset="0"/>
              </a:rPr>
              <a:t> </a:t>
            </a:r>
            <a:r>
              <a:rPr lang="en-GB" sz="1200" b="0" i="0" kern="1200" dirty="0">
                <a:solidFill>
                  <a:schemeClr val="tx1"/>
                </a:solidFill>
                <a:effectLst/>
                <a:latin typeface="+mn-lt"/>
                <a:ea typeface="+mn-ea"/>
                <a:cs typeface="+mn-cs"/>
              </a:rPr>
              <a:t>We heard earlier that the nature of yeast is to grow and to change whatever it contacts. You only need a small bit of yeast to make a very big difference….</a:t>
            </a: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Sometimes, we might feel that our actions in the world or even our very selves, are too small to make any difference at all, but this parable encourages us to think differently…..</a:t>
            </a:r>
          </a:p>
          <a:p>
            <a:endParaRPr lang="en-GB" sz="1200" kern="1200" dirty="0">
              <a:solidFill>
                <a:schemeClr val="tx1"/>
              </a:solidFill>
              <a:effectLst/>
              <a:latin typeface="+mn-lt"/>
              <a:ea typeface="MS PGothic" panose="020B0600070205080204" pitchFamily="34" charset="-128"/>
              <a:cs typeface="MS PGothic" charset="0"/>
            </a:endParaRPr>
          </a:p>
          <a:p>
            <a:pPr algn="l">
              <a:buNone/>
            </a:pPr>
            <a:r>
              <a:rPr lang="en-GB" altLang="en-US" sz="1200" b="1" dirty="0">
                <a:latin typeface="Century Gothic" panose="020B0502020202020204" pitchFamily="34" charset="0"/>
                <a:ea typeface="MS Mincho" panose="02020609040205080304" pitchFamily="49" charset="-128"/>
                <a:cs typeface="Times New Roman" panose="02020603050405020304" pitchFamily="18" charset="0"/>
              </a:rPr>
              <a:t>….I wonder which actions, even very small ones, might make a whole lot of difference to someone today?....</a:t>
            </a:r>
          </a:p>
          <a:p>
            <a:pPr algn="l"/>
            <a:r>
              <a:rPr lang="en-GB" sz="1200" kern="1200" dirty="0">
                <a:solidFill>
                  <a:schemeClr val="tx1"/>
                </a:solidFill>
                <a:effectLst/>
                <a:latin typeface="+mn-lt"/>
                <a:ea typeface="MS PGothic" panose="020B0600070205080204" pitchFamily="34" charset="-128"/>
                <a:cs typeface="MS PGothic" charset="0"/>
              </a:rPr>
              <a:t>Mother Teresa once said that we should </a:t>
            </a:r>
            <a:r>
              <a:rPr lang="en-GB" sz="1200" b="1" kern="1200" dirty="0">
                <a:solidFill>
                  <a:schemeClr val="tx1"/>
                </a:solidFill>
                <a:effectLst/>
                <a:latin typeface="+mn-lt"/>
                <a:ea typeface="MS PGothic" panose="020B0600070205080204" pitchFamily="34" charset="-128"/>
                <a:cs typeface="MS PGothic" charset="0"/>
              </a:rPr>
              <a:t>‘do small things with great love’…</a:t>
            </a:r>
            <a:endParaRPr lang="en-GB" sz="1200" kern="1200" dirty="0">
              <a:solidFill>
                <a:schemeClr val="tx1"/>
              </a:solidFill>
              <a:effectLst/>
              <a:latin typeface="+mn-lt"/>
              <a:ea typeface="MS PGothic" panose="020B0600070205080204" pitchFamily="34" charset="-128"/>
              <a:cs typeface="MS PGothic" charset="0"/>
            </a:endParaRPr>
          </a:p>
          <a:p>
            <a:pPr algn="l"/>
            <a:r>
              <a:rPr lang="en-GB" sz="1200" kern="1200" dirty="0">
                <a:solidFill>
                  <a:schemeClr val="tx1"/>
                </a:solidFill>
                <a:effectLst/>
                <a:latin typeface="+mn-lt"/>
                <a:ea typeface="MS PGothic" panose="020B0600070205080204" pitchFamily="34" charset="-128"/>
                <a:cs typeface="MS PGothic" charset="0"/>
              </a:rPr>
              <a:t>…I wonder what this might look like for us?...</a:t>
            </a:r>
          </a:p>
          <a:p>
            <a:pPr algn="l"/>
            <a:r>
              <a:rPr lang="en-GB" sz="1200" kern="1200" dirty="0">
                <a:solidFill>
                  <a:schemeClr val="tx1"/>
                </a:solidFill>
                <a:effectLst/>
                <a:latin typeface="+mn-lt"/>
                <a:ea typeface="MS PGothic" panose="020B0600070205080204" pitchFamily="34" charset="-128"/>
                <a:cs typeface="MS PGothic" charset="0"/>
              </a:rPr>
              <a:t>…these small things, done out of a heart of love, can change the world and maybe show others what God’s kingdom is like….</a:t>
            </a:r>
          </a:p>
          <a:p>
            <a:pPr algn="ctr"/>
            <a:r>
              <a:rPr lang="en-GB" sz="1200" kern="1200" dirty="0">
                <a:solidFill>
                  <a:schemeClr val="tx1"/>
                </a:solidFill>
                <a:effectLst/>
                <a:latin typeface="+mn-lt"/>
                <a:ea typeface="MS PGothic" panose="020B0600070205080204" pitchFamily="34" charset="-128"/>
                <a:cs typeface="MS PGothic" charset="0"/>
              </a:rPr>
              <a:t> </a:t>
            </a:r>
          </a:p>
          <a:p>
            <a:r>
              <a:rPr lang="en-GB" sz="1200" kern="1200" dirty="0">
                <a:solidFill>
                  <a:schemeClr val="tx1"/>
                </a:solidFill>
                <a:effectLst/>
                <a:latin typeface="+mn-lt"/>
                <a:ea typeface="MS PGothic" panose="020B0600070205080204" pitchFamily="34" charset="-128"/>
                <a:cs typeface="MS PGothic" charset="0"/>
              </a:rPr>
              <a:t>As you look at these words on the screen, you might want to use them to pray if this is something that you are comfortable with.</a:t>
            </a:r>
          </a:p>
          <a:p>
            <a:endParaRPr lang="en-GB" sz="1200" kern="1200" dirty="0">
              <a:solidFill>
                <a:schemeClr val="tx1"/>
              </a:solidFill>
              <a:effectLst/>
              <a:latin typeface="+mn-lt"/>
              <a:ea typeface="MS PGothic" panose="020B0600070205080204" pitchFamily="34" charset="-128"/>
              <a:cs typeface="MS PGothic"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kern="1200" dirty="0">
                <a:solidFill>
                  <a:schemeClr val="tx1"/>
                </a:solidFill>
                <a:effectLst/>
                <a:latin typeface="+mn-lt"/>
                <a:ea typeface="+mn-ea"/>
                <a:cs typeface="+mn-cs"/>
              </a:rPr>
              <a:t>Sending: </a:t>
            </a:r>
            <a:r>
              <a:rPr lang="en-GB" sz="1200" b="0" i="1" kern="1200" dirty="0">
                <a:solidFill>
                  <a:schemeClr val="tx1"/>
                </a:solidFill>
                <a:effectLst/>
                <a:latin typeface="+mn-lt"/>
                <a:ea typeface="+mn-ea"/>
                <a:cs typeface="+mn-cs"/>
              </a:rPr>
              <a:t>you might wish to leave students with a final challenge based on this slide, then blow out the candle as a sign that the collective worship is finished. </a:t>
            </a:r>
            <a:endParaRPr lang="en-GB" sz="1200" b="1" i="0" kern="1200" dirty="0">
              <a:solidFill>
                <a:schemeClr val="tx1"/>
              </a:solidFill>
              <a:effectLst/>
              <a:latin typeface="+mn-lt"/>
              <a:ea typeface="+mn-ea"/>
              <a:cs typeface="+mn-cs"/>
            </a:endParaRPr>
          </a:p>
          <a:p>
            <a:endParaRPr lang="en-GB" sz="1200" kern="1200" dirty="0">
              <a:solidFill>
                <a:schemeClr val="tx1"/>
              </a:solidFill>
              <a:effectLst/>
              <a:latin typeface="+mn-lt"/>
              <a:ea typeface="MS PGothic" panose="020B0600070205080204" pitchFamily="34" charset="-128"/>
              <a:cs typeface="MS PGothic" charset="0"/>
            </a:endParaRPr>
          </a:p>
        </p:txBody>
      </p:sp>
      <p:sp>
        <p:nvSpPr>
          <p:cNvPr id="4" name="Slide Number Placeholder 3"/>
          <p:cNvSpPr>
            <a:spLocks noGrp="1"/>
          </p:cNvSpPr>
          <p:nvPr>
            <p:ph type="sldNum" sz="quarter" idx="5"/>
          </p:nvPr>
        </p:nvSpPr>
        <p:spPr/>
        <p:txBody>
          <a:bodyPr/>
          <a:lstStyle/>
          <a:p>
            <a:pPr>
              <a:defRPr/>
            </a:pPr>
            <a:fld id="{4AB34225-336C-4B8A-A515-4119C3B2F6DF}" type="slidenum">
              <a:rPr lang="en-US" altLang="en-US" smtClean="0"/>
              <a:pPr>
                <a:defRPr/>
              </a:pPr>
              <a:t>5</a:t>
            </a:fld>
            <a:endParaRPr lang="en-US" altLang="en-US"/>
          </a:p>
        </p:txBody>
      </p:sp>
    </p:spTree>
    <p:extLst>
      <p:ext uri="{BB962C8B-B14F-4D97-AF65-F5344CB8AC3E}">
        <p14:creationId xmlns:p14="http://schemas.microsoft.com/office/powerpoint/2010/main" val="33298788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Parable of the Yeast, detail from a larger image</a:t>
            </a:r>
          </a:p>
          <a:p>
            <a:r>
              <a:rPr lang="en-GB" b="0" dirty="0"/>
              <a:t>By British Catholic artist Peter Koenig, 1975</a:t>
            </a:r>
          </a:p>
          <a:p>
            <a:endParaRPr lang="en-GB" b="0" dirty="0"/>
          </a:p>
          <a:p>
            <a:r>
              <a:rPr lang="en-GB" b="0" dirty="0"/>
              <a:t>You can view the entire painting on the artist’s website here: https://www.pwkoenig.co.uk/Portfolio/parable-of-the-yeast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a:t>This image source: https://diglib.library.vanderbilt.edu/act-imagelink.pl?RC=58557</a:t>
            </a:r>
          </a:p>
          <a:p>
            <a:endParaRPr lang="en-GB" b="0" dirty="0"/>
          </a:p>
        </p:txBody>
      </p:sp>
      <p:sp>
        <p:nvSpPr>
          <p:cNvPr id="4" name="Slide Number Placeholder 3"/>
          <p:cNvSpPr>
            <a:spLocks noGrp="1"/>
          </p:cNvSpPr>
          <p:nvPr>
            <p:ph type="sldNum" sz="quarter" idx="5"/>
          </p:nvPr>
        </p:nvSpPr>
        <p:spPr/>
        <p:txBody>
          <a:bodyPr/>
          <a:lstStyle/>
          <a:p>
            <a:pPr>
              <a:defRPr/>
            </a:pPr>
            <a:fld id="{4AB34225-336C-4B8A-A515-4119C3B2F6DF}" type="slidenum">
              <a:rPr lang="en-US" altLang="en-US" smtClean="0"/>
              <a:pPr>
                <a:defRPr/>
              </a:pPr>
              <a:t>6</a:t>
            </a:fld>
            <a:endParaRPr lang="en-US" altLang="en-US"/>
          </a:p>
        </p:txBody>
      </p:sp>
    </p:spTree>
    <p:extLst>
      <p:ext uri="{BB962C8B-B14F-4D97-AF65-F5344CB8AC3E}">
        <p14:creationId xmlns:p14="http://schemas.microsoft.com/office/powerpoint/2010/main" val="30019971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GB"/>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D8EE52B1-DDDB-48E3-9BB6-A56663961E24}" type="datetimeFigureOut">
              <a:rPr lang="en-GB" smtClean="0"/>
              <a:t>13/04/2026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C4B15-31DF-483A-8617-94F02152CD58}" type="slidenum">
              <a:rPr lang="en-GB" smtClean="0"/>
              <a:t>‹#›</a:t>
            </a:fld>
            <a:endParaRPr lang="en-GB"/>
          </a:p>
        </p:txBody>
      </p:sp>
    </p:spTree>
    <p:extLst>
      <p:ext uri="{BB962C8B-B14F-4D97-AF65-F5344CB8AC3E}">
        <p14:creationId xmlns:p14="http://schemas.microsoft.com/office/powerpoint/2010/main" val="4559605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D8EE52B1-DDDB-48E3-9BB6-A56663961E24}" type="datetimeFigureOut">
              <a:rPr lang="en-GB" smtClean="0"/>
              <a:t>13/04/2026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C4B15-31DF-483A-8617-94F02152CD58}" type="slidenum">
              <a:rPr lang="en-GB" smtClean="0"/>
              <a:t>‹#›</a:t>
            </a:fld>
            <a:endParaRPr lang="en-GB"/>
          </a:p>
        </p:txBody>
      </p:sp>
    </p:spTree>
    <p:extLst>
      <p:ext uri="{BB962C8B-B14F-4D97-AF65-F5344CB8AC3E}">
        <p14:creationId xmlns:p14="http://schemas.microsoft.com/office/powerpoint/2010/main" val="3421732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D8EE52B1-DDDB-48E3-9BB6-A56663961E24}" type="datetimeFigureOut">
              <a:rPr lang="en-GB" smtClean="0"/>
              <a:t>13/04/2026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C4B15-31DF-483A-8617-94F02152CD58}" type="slidenum">
              <a:rPr lang="en-GB" smtClean="0"/>
              <a:t>‹#›</a:t>
            </a:fld>
            <a:endParaRPr lang="en-GB"/>
          </a:p>
        </p:txBody>
      </p:sp>
    </p:spTree>
    <p:extLst>
      <p:ext uri="{BB962C8B-B14F-4D97-AF65-F5344CB8AC3E}">
        <p14:creationId xmlns:p14="http://schemas.microsoft.com/office/powerpoint/2010/main" val="33167462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D8EE52B1-DDDB-48E3-9BB6-A56663961E24}" type="datetimeFigureOut">
              <a:rPr lang="en-GB" smtClean="0"/>
              <a:t>13/04/2026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C4B15-31DF-483A-8617-94F02152CD58}" type="slidenum">
              <a:rPr lang="en-GB" smtClean="0"/>
              <a:t>‹#›</a:t>
            </a:fld>
            <a:endParaRPr lang="en-GB"/>
          </a:p>
        </p:txBody>
      </p:sp>
    </p:spTree>
    <p:extLst>
      <p:ext uri="{BB962C8B-B14F-4D97-AF65-F5344CB8AC3E}">
        <p14:creationId xmlns:p14="http://schemas.microsoft.com/office/powerpoint/2010/main" val="31311368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GB"/>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D8EE52B1-DDDB-48E3-9BB6-A56663961E24}" type="datetimeFigureOut">
              <a:rPr lang="en-GB" smtClean="0"/>
              <a:t>13/04/2026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C4B15-31DF-483A-8617-94F02152CD58}" type="slidenum">
              <a:rPr lang="en-GB" smtClean="0"/>
              <a:t>‹#›</a:t>
            </a:fld>
            <a:endParaRPr lang="en-GB"/>
          </a:p>
        </p:txBody>
      </p:sp>
    </p:spTree>
    <p:extLst>
      <p:ext uri="{BB962C8B-B14F-4D97-AF65-F5344CB8AC3E}">
        <p14:creationId xmlns:p14="http://schemas.microsoft.com/office/powerpoint/2010/main" val="28862690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D8EE52B1-DDDB-48E3-9BB6-A56663961E24}" type="datetimeFigureOut">
              <a:rPr lang="en-GB" smtClean="0"/>
              <a:t>13/04/2026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C4B15-31DF-483A-8617-94F02152CD58}" type="slidenum">
              <a:rPr lang="en-GB" smtClean="0"/>
              <a:t>‹#›</a:t>
            </a:fld>
            <a:endParaRPr lang="en-GB"/>
          </a:p>
        </p:txBody>
      </p:sp>
    </p:spTree>
    <p:extLst>
      <p:ext uri="{BB962C8B-B14F-4D97-AF65-F5344CB8AC3E}">
        <p14:creationId xmlns:p14="http://schemas.microsoft.com/office/powerpoint/2010/main" val="3521076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GB"/>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D8EE52B1-DDDB-48E3-9BB6-A56663961E24}" type="datetimeFigureOut">
              <a:rPr lang="en-GB" smtClean="0"/>
              <a:t>13/04/2026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C5C4B15-31DF-483A-8617-94F02152CD58}" type="slidenum">
              <a:rPr lang="en-GB" smtClean="0"/>
              <a:t>‹#›</a:t>
            </a:fld>
            <a:endParaRPr lang="en-GB"/>
          </a:p>
        </p:txBody>
      </p:sp>
    </p:spTree>
    <p:extLst>
      <p:ext uri="{BB962C8B-B14F-4D97-AF65-F5344CB8AC3E}">
        <p14:creationId xmlns:p14="http://schemas.microsoft.com/office/powerpoint/2010/main" val="734572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D8EE52B1-DDDB-48E3-9BB6-A56663961E24}" type="datetimeFigureOut">
              <a:rPr lang="en-GB" smtClean="0"/>
              <a:t>13/04/2026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C5C4B15-31DF-483A-8617-94F02152CD58}" type="slidenum">
              <a:rPr lang="en-GB" smtClean="0"/>
              <a:t>‹#›</a:t>
            </a:fld>
            <a:endParaRPr lang="en-GB"/>
          </a:p>
        </p:txBody>
      </p:sp>
    </p:spTree>
    <p:extLst>
      <p:ext uri="{BB962C8B-B14F-4D97-AF65-F5344CB8AC3E}">
        <p14:creationId xmlns:p14="http://schemas.microsoft.com/office/powerpoint/2010/main" val="41225123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8EE52B1-DDDB-48E3-9BB6-A56663961E24}" type="datetimeFigureOut">
              <a:rPr lang="en-GB" smtClean="0"/>
              <a:t>13/04/2026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C5C4B15-31DF-483A-8617-94F02152CD58}" type="slidenum">
              <a:rPr lang="en-GB" smtClean="0"/>
              <a:t>‹#›</a:t>
            </a:fld>
            <a:endParaRPr lang="en-GB"/>
          </a:p>
        </p:txBody>
      </p:sp>
    </p:spTree>
    <p:extLst>
      <p:ext uri="{BB962C8B-B14F-4D97-AF65-F5344CB8AC3E}">
        <p14:creationId xmlns:p14="http://schemas.microsoft.com/office/powerpoint/2010/main" val="1213881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D8EE52B1-DDDB-48E3-9BB6-A56663961E24}" type="datetimeFigureOut">
              <a:rPr lang="en-GB" smtClean="0"/>
              <a:t>13/04/2026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C4B15-31DF-483A-8617-94F02152CD58}" type="slidenum">
              <a:rPr lang="en-GB" smtClean="0"/>
              <a:t>‹#›</a:t>
            </a:fld>
            <a:endParaRPr lang="en-GB"/>
          </a:p>
        </p:txBody>
      </p:sp>
    </p:spTree>
    <p:extLst>
      <p:ext uri="{BB962C8B-B14F-4D97-AF65-F5344CB8AC3E}">
        <p14:creationId xmlns:p14="http://schemas.microsoft.com/office/powerpoint/2010/main" val="26478474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D8EE52B1-DDDB-48E3-9BB6-A56663961E24}" type="datetimeFigureOut">
              <a:rPr lang="en-GB" smtClean="0"/>
              <a:t>13/04/2026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C4B15-31DF-483A-8617-94F02152CD58}" type="slidenum">
              <a:rPr lang="en-GB" smtClean="0"/>
              <a:t>‹#›</a:t>
            </a:fld>
            <a:endParaRPr lang="en-GB"/>
          </a:p>
        </p:txBody>
      </p:sp>
    </p:spTree>
    <p:extLst>
      <p:ext uri="{BB962C8B-B14F-4D97-AF65-F5344CB8AC3E}">
        <p14:creationId xmlns:p14="http://schemas.microsoft.com/office/powerpoint/2010/main" val="40341878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8EE52B1-DDDB-48E3-9BB6-A56663961E24}" type="datetimeFigureOut">
              <a:rPr lang="en-GB" smtClean="0"/>
              <a:t>13/04/2026</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C5C4B15-31DF-483A-8617-94F02152CD58}" type="slidenum">
              <a:rPr lang="en-GB" smtClean="0"/>
              <a:t>‹#›</a:t>
            </a:fld>
            <a:endParaRPr lang="en-GB"/>
          </a:p>
        </p:txBody>
      </p:sp>
    </p:spTree>
    <p:extLst>
      <p:ext uri="{BB962C8B-B14F-4D97-AF65-F5344CB8AC3E}">
        <p14:creationId xmlns:p14="http://schemas.microsoft.com/office/powerpoint/2010/main" val="248076133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D8EF51B-ABAC-509B-37A5-4E3A28C9D2F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5353050" cy="6858000"/>
          </a:xfrm>
          <a:prstGeom prst="rect">
            <a:avLst/>
          </a:prstGeom>
          <a:effectLst>
            <a:softEdge rad="635000"/>
          </a:effectLst>
        </p:spPr>
      </p:pic>
      <p:sp>
        <p:nvSpPr>
          <p:cNvPr id="6" name="TextBox 5">
            <a:extLst>
              <a:ext uri="{FF2B5EF4-FFF2-40B4-BE49-F238E27FC236}">
                <a16:creationId xmlns:a16="http://schemas.microsoft.com/office/drawing/2014/main" id="{EF52503D-BE67-D77B-E1A9-633593D0B092}"/>
              </a:ext>
            </a:extLst>
          </p:cNvPr>
          <p:cNvSpPr txBox="1"/>
          <p:nvPr/>
        </p:nvSpPr>
        <p:spPr>
          <a:xfrm>
            <a:off x="4861451" y="2136339"/>
            <a:ext cx="4072040" cy="2585323"/>
          </a:xfrm>
          <a:prstGeom prst="rect">
            <a:avLst/>
          </a:prstGeom>
          <a:noFill/>
        </p:spPr>
        <p:txBody>
          <a:bodyPr wrap="square" rtlCol="0">
            <a:spAutoFit/>
          </a:bodyPr>
          <a:lstStyle/>
          <a:p>
            <a:pPr algn="ctr"/>
            <a:r>
              <a:rPr lang="en-GB" sz="5400" b="1" dirty="0">
                <a:solidFill>
                  <a:schemeClr val="accent2"/>
                </a:solidFill>
                <a:effectLst>
                  <a:glow rad="228600">
                    <a:schemeClr val="accent2">
                      <a:satMod val="175000"/>
                      <a:alpha val="40000"/>
                    </a:schemeClr>
                  </a:glow>
                </a:effectLst>
                <a:latin typeface="Century Gothic" panose="020B0502020202020204" pitchFamily="34" charset="0"/>
              </a:rPr>
              <a:t>Stories as treasure to be found</a:t>
            </a:r>
          </a:p>
        </p:txBody>
      </p:sp>
      <p:sp>
        <p:nvSpPr>
          <p:cNvPr id="7" name="TextBox 6">
            <a:extLst>
              <a:ext uri="{FF2B5EF4-FFF2-40B4-BE49-F238E27FC236}">
                <a16:creationId xmlns:a16="http://schemas.microsoft.com/office/drawing/2014/main" id="{7B02DA19-836A-F5AA-80B4-F033F642C9AB}"/>
              </a:ext>
            </a:extLst>
          </p:cNvPr>
          <p:cNvSpPr txBox="1"/>
          <p:nvPr/>
        </p:nvSpPr>
        <p:spPr>
          <a:xfrm>
            <a:off x="5435600" y="6337235"/>
            <a:ext cx="3616962" cy="430887"/>
          </a:xfrm>
          <a:prstGeom prst="rect">
            <a:avLst/>
          </a:prstGeom>
          <a:noFill/>
        </p:spPr>
        <p:txBody>
          <a:bodyPr wrap="square" rtlCol="0">
            <a:spAutoFit/>
          </a:bodyPr>
          <a:lstStyle/>
          <a:p>
            <a:pPr algn="r"/>
            <a:r>
              <a:rPr lang="en-GB" sz="1100" i="1" dirty="0">
                <a:solidFill>
                  <a:schemeClr val="bg1"/>
                </a:solidFill>
                <a:latin typeface="Century Gothic" panose="020B0502020202020204" pitchFamily="34" charset="0"/>
              </a:rPr>
              <a:t>‘The seeker’ by Mike Moyers, from the Vanderbilt University Library, Art in the Christian Tradition</a:t>
            </a:r>
          </a:p>
        </p:txBody>
      </p:sp>
      <p:sp>
        <p:nvSpPr>
          <p:cNvPr id="3" name="TextBox 2">
            <a:extLst>
              <a:ext uri="{FF2B5EF4-FFF2-40B4-BE49-F238E27FC236}">
                <a16:creationId xmlns:a16="http://schemas.microsoft.com/office/drawing/2014/main" id="{B2566E47-9455-6F0A-74D2-76643B9D1D9D}"/>
              </a:ext>
            </a:extLst>
          </p:cNvPr>
          <p:cNvSpPr txBox="1"/>
          <p:nvPr/>
        </p:nvSpPr>
        <p:spPr>
          <a:xfrm>
            <a:off x="2899317" y="151434"/>
            <a:ext cx="6153245" cy="307777"/>
          </a:xfrm>
          <a:prstGeom prst="rect">
            <a:avLst/>
          </a:prstGeom>
          <a:noFill/>
        </p:spPr>
        <p:txBody>
          <a:bodyPr wrap="square">
            <a:spAutoFit/>
          </a:bodyPr>
          <a:lstStyle/>
          <a:p>
            <a:pPr algn="r"/>
            <a:r>
              <a:rPr lang="en-GB" sz="1400" b="1" i="1" dirty="0">
                <a:solidFill>
                  <a:schemeClr val="bg1"/>
                </a:solidFill>
                <a:latin typeface="Century Gothic" panose="020B0502020202020204" pitchFamily="34" charset="0"/>
              </a:rPr>
              <a:t>Today’s story can be found in Matthew 13:33</a:t>
            </a:r>
            <a:endParaRPr lang="en-GB" sz="1400" b="1"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4116452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29" name="Picture 1">
            <a:extLst>
              <a:ext uri="{FF2B5EF4-FFF2-40B4-BE49-F238E27FC236}">
                <a16:creationId xmlns:a16="http://schemas.microsoft.com/office/drawing/2014/main" id="{4619A44A-FC4D-08FF-A8F9-8D5BA42F1618}"/>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809644" y="0"/>
            <a:ext cx="7524712" cy="6855768"/>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84E90BA7-6190-16FC-BAFD-258EE0F2D3CF}"/>
              </a:ext>
            </a:extLst>
          </p:cNvPr>
          <p:cNvSpPr txBox="1"/>
          <p:nvPr/>
        </p:nvSpPr>
        <p:spPr>
          <a:xfrm>
            <a:off x="809644" y="15558"/>
            <a:ext cx="7524712" cy="954107"/>
          </a:xfrm>
          <a:prstGeom prst="rect">
            <a:avLst/>
          </a:prstGeom>
          <a:solidFill>
            <a:schemeClr val="tx1">
              <a:alpha val="32000"/>
            </a:schemeClr>
          </a:solidFill>
        </p:spPr>
        <p:txBody>
          <a:bodyPr wrap="square" rtlCol="0">
            <a:spAutoFit/>
          </a:bodyPr>
          <a:lstStyle/>
          <a:p>
            <a:pPr algn="ctr"/>
            <a:r>
              <a:rPr lang="en-GB" sz="3200" b="1" dirty="0">
                <a:solidFill>
                  <a:schemeClr val="bg1"/>
                </a:solidFill>
                <a:latin typeface="Century Gothic" panose="020B0502020202020204" pitchFamily="34" charset="0"/>
              </a:rPr>
              <a:t>What’s happening here? </a:t>
            </a:r>
          </a:p>
          <a:p>
            <a:pPr algn="ctr"/>
            <a:r>
              <a:rPr lang="en-GB" sz="2400" b="1" i="1" dirty="0">
                <a:solidFill>
                  <a:schemeClr val="bg1"/>
                </a:solidFill>
                <a:latin typeface="Century Gothic" panose="020B0502020202020204" pitchFamily="34" charset="0"/>
              </a:rPr>
              <a:t>These bottles contain yeast, sugar and water.</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1" name="Picture 1">
            <a:extLst>
              <a:ext uri="{FF2B5EF4-FFF2-40B4-BE49-F238E27FC236}">
                <a16:creationId xmlns:a16="http://schemas.microsoft.com/office/drawing/2014/main" id="{8036C0E6-897B-A76D-5FCE-146D0B4DACE2}"/>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49263" y="336550"/>
            <a:ext cx="8245475" cy="6184900"/>
          </a:xfrm>
          <a:prstGeom prst="rect">
            <a:avLst/>
          </a:prstGeom>
          <a:noFill/>
          <a:ln>
            <a:noFill/>
          </a:ln>
          <a:effectLst>
            <a:softEdge rad="635000"/>
          </a:effectLst>
          <a:extLst>
            <a:ext uri="{909E8E84-426E-40dd-AFC4-6F175D3DCCD1}">
              <a14:hiddenFill xmlns="" xmlns:a14="http://schemas.microsoft.com/office/drawing/2010/main">
                <a:blipFill dpi="0" rotWithShape="0">
                  <a:blip xmlns:r="http://schemas.openxmlformats.org/officeDocument/2006/relationships"/>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grpSp>
        <p:nvGrpSpPr>
          <p:cNvPr id="2" name="Group 3">
            <a:extLst>
              <a:ext uri="{FF2B5EF4-FFF2-40B4-BE49-F238E27FC236}">
                <a16:creationId xmlns:a16="http://schemas.microsoft.com/office/drawing/2014/main" id="{17584AE8-4A57-812E-E46B-8EA1AB151F72}"/>
              </a:ext>
            </a:extLst>
          </p:cNvPr>
          <p:cNvGrpSpPr>
            <a:grpSpLocks/>
          </p:cNvGrpSpPr>
          <p:nvPr/>
        </p:nvGrpSpPr>
        <p:grpSpPr bwMode="auto">
          <a:xfrm>
            <a:off x="8244408" y="6309568"/>
            <a:ext cx="756444" cy="431800"/>
            <a:chOff x="251520" y="5877272"/>
            <a:chExt cx="1512168" cy="792088"/>
          </a:xfrm>
        </p:grpSpPr>
        <p:sp>
          <p:nvSpPr>
            <p:cNvPr id="3" name="Rectangle 2">
              <a:extLst>
                <a:ext uri="{FF2B5EF4-FFF2-40B4-BE49-F238E27FC236}">
                  <a16:creationId xmlns:a16="http://schemas.microsoft.com/office/drawing/2014/main" id="{3E07F228-5BDA-65A0-513F-5AF66E221E2F}"/>
                </a:ext>
              </a:extLst>
            </p:cNvPr>
            <p:cNvSpPr>
              <a:spLocks noChangeArrowheads="1"/>
            </p:cNvSpPr>
            <p:nvPr/>
          </p:nvSpPr>
          <p:spPr bwMode="auto">
            <a:xfrm>
              <a:off x="251520" y="5877272"/>
              <a:ext cx="1512168" cy="792088"/>
            </a:xfrm>
            <a:prstGeom prst="rect">
              <a:avLst/>
            </a:prstGeom>
            <a:solidFill>
              <a:schemeClr val="bg1"/>
            </a:solidFill>
            <a:ln w="9525">
              <a:solidFill>
                <a:schemeClr val="bg1"/>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chemeClr val="lt1"/>
                </a:solidFill>
                <a:latin typeface="+mn-lt"/>
                <a:ea typeface="+mn-ea"/>
              </a:endParaRPr>
            </a:p>
          </p:txBody>
        </p:sp>
        <p:pic>
          <p:nvPicPr>
            <p:cNvPr id="5" name="Picture 1">
              <a:extLst>
                <a:ext uri="{FF2B5EF4-FFF2-40B4-BE49-F238E27FC236}">
                  <a16:creationId xmlns:a16="http://schemas.microsoft.com/office/drawing/2014/main" id="{66782D12-4FC1-8941-F5B9-8623F3398519}"/>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251520" y="5904656"/>
              <a:ext cx="1470585" cy="764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TextBox 5">
            <a:extLst>
              <a:ext uri="{FF2B5EF4-FFF2-40B4-BE49-F238E27FC236}">
                <a16:creationId xmlns:a16="http://schemas.microsoft.com/office/drawing/2014/main" id="{147FC636-8F93-5B3A-4D45-E91F5F67C201}"/>
              </a:ext>
            </a:extLst>
          </p:cNvPr>
          <p:cNvSpPr txBox="1"/>
          <p:nvPr/>
        </p:nvSpPr>
        <p:spPr>
          <a:xfrm>
            <a:off x="-14868" y="5189333"/>
            <a:ext cx="9143999" cy="1015663"/>
          </a:xfrm>
          <a:prstGeom prst="rect">
            <a:avLst/>
          </a:prstGeom>
          <a:noFill/>
        </p:spPr>
        <p:txBody>
          <a:bodyPr wrap="square" rtlCol="0">
            <a:spAutoFit/>
          </a:bodyPr>
          <a:lstStyle/>
          <a:p>
            <a:pPr algn="ctr"/>
            <a:r>
              <a:rPr lang="en-GB" sz="6000" b="1" dirty="0">
                <a:solidFill>
                  <a:schemeClr val="bg1"/>
                </a:solidFill>
                <a:latin typeface="Century Gothic" panose="020B0502020202020204" pitchFamily="34" charset="0"/>
              </a:rPr>
              <a:t>An agent of change</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1">
            <a:extLst>
              <a:ext uri="{FF2B5EF4-FFF2-40B4-BE49-F238E27FC236}">
                <a16:creationId xmlns:a16="http://schemas.microsoft.com/office/drawing/2014/main" id="{C2FF06DE-4F7D-4CB1-8193-7A10D87CF2E2}"/>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41312" y="255587"/>
            <a:ext cx="8461375" cy="6346825"/>
          </a:xfrm>
          <a:prstGeom prst="rect">
            <a:avLst/>
          </a:prstGeom>
          <a:noFill/>
          <a:ln>
            <a:solidFill>
              <a:schemeClr val="bg1"/>
            </a:solidFill>
          </a:ln>
          <a:effectLst>
            <a:softEdge rad="127000"/>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nvGrpSpPr>
          <p:cNvPr id="2" name="Group 3">
            <a:extLst>
              <a:ext uri="{FF2B5EF4-FFF2-40B4-BE49-F238E27FC236}">
                <a16:creationId xmlns:a16="http://schemas.microsoft.com/office/drawing/2014/main" id="{2B2AE753-54C6-553C-2D30-2F5F360F7AA8}"/>
              </a:ext>
            </a:extLst>
          </p:cNvPr>
          <p:cNvGrpSpPr>
            <a:grpSpLocks/>
          </p:cNvGrpSpPr>
          <p:nvPr/>
        </p:nvGrpSpPr>
        <p:grpSpPr bwMode="auto">
          <a:xfrm>
            <a:off x="8244408" y="6309568"/>
            <a:ext cx="756444" cy="431800"/>
            <a:chOff x="251520" y="5877272"/>
            <a:chExt cx="1512168" cy="792088"/>
          </a:xfrm>
        </p:grpSpPr>
        <p:sp>
          <p:nvSpPr>
            <p:cNvPr id="3" name="Rectangle 2">
              <a:extLst>
                <a:ext uri="{FF2B5EF4-FFF2-40B4-BE49-F238E27FC236}">
                  <a16:creationId xmlns:a16="http://schemas.microsoft.com/office/drawing/2014/main" id="{56999201-FE26-627F-EA6B-2296E489FAF5}"/>
                </a:ext>
              </a:extLst>
            </p:cNvPr>
            <p:cNvSpPr>
              <a:spLocks noChangeArrowheads="1"/>
            </p:cNvSpPr>
            <p:nvPr/>
          </p:nvSpPr>
          <p:spPr bwMode="auto">
            <a:xfrm>
              <a:off x="251520" y="5877272"/>
              <a:ext cx="1512168" cy="792088"/>
            </a:xfrm>
            <a:prstGeom prst="rect">
              <a:avLst/>
            </a:prstGeom>
            <a:solidFill>
              <a:schemeClr val="bg1"/>
            </a:solidFill>
            <a:ln w="9525">
              <a:solidFill>
                <a:schemeClr val="bg1"/>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chemeClr val="lt1"/>
                </a:solidFill>
                <a:latin typeface="+mn-lt"/>
                <a:ea typeface="+mn-ea"/>
              </a:endParaRPr>
            </a:p>
          </p:txBody>
        </p:sp>
        <p:pic>
          <p:nvPicPr>
            <p:cNvPr id="5" name="Picture 1">
              <a:extLst>
                <a:ext uri="{FF2B5EF4-FFF2-40B4-BE49-F238E27FC236}">
                  <a16:creationId xmlns:a16="http://schemas.microsoft.com/office/drawing/2014/main" id="{DE86D2F1-E94B-637A-BFD6-03EBA1C10893}"/>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251520" y="5904656"/>
              <a:ext cx="1470585" cy="764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76C800F-E709-5DE6-2AEE-A8CA2B8C32D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381000"/>
            <a:ext cx="9144000" cy="6096000"/>
          </a:xfrm>
          <a:prstGeom prst="rect">
            <a:avLst/>
          </a:prstGeom>
          <a:effectLst>
            <a:softEdge rad="635000"/>
          </a:effectLst>
        </p:spPr>
      </p:pic>
      <p:sp>
        <p:nvSpPr>
          <p:cNvPr id="3" name="TextBox 2">
            <a:extLst>
              <a:ext uri="{FF2B5EF4-FFF2-40B4-BE49-F238E27FC236}">
                <a16:creationId xmlns:a16="http://schemas.microsoft.com/office/drawing/2014/main" id="{4D1DAC6C-3F74-8D5D-270A-835DFADEE7F8}"/>
              </a:ext>
            </a:extLst>
          </p:cNvPr>
          <p:cNvSpPr txBox="1">
            <a:spLocks noChangeArrowheads="1"/>
          </p:cNvSpPr>
          <p:nvPr/>
        </p:nvSpPr>
        <p:spPr bwMode="auto">
          <a:xfrm>
            <a:off x="107504" y="548680"/>
            <a:ext cx="8928992" cy="1754326"/>
          </a:xfrm>
          <a:prstGeom prst="rect">
            <a:avLst/>
          </a:prstGeom>
          <a:solidFill>
            <a:schemeClr val="bg1">
              <a:alpha val="45097"/>
            </a:schemeClr>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a:buNone/>
            </a:pPr>
            <a:r>
              <a:rPr lang="en-GB" altLang="en-US" sz="3600" b="1" dirty="0">
                <a:latin typeface="Century Gothic" panose="020B0502020202020204" pitchFamily="34" charset="0"/>
                <a:ea typeface="MS Mincho" panose="02020609040205080304" pitchFamily="49" charset="-128"/>
                <a:cs typeface="Times New Roman" panose="02020603050405020304" pitchFamily="18" charset="0"/>
              </a:rPr>
              <a:t>….I wonder which actions, even very small ones, might make a whole lot of difference to someone today?....</a:t>
            </a:r>
          </a:p>
        </p:txBody>
      </p:sp>
      <p:sp>
        <p:nvSpPr>
          <p:cNvPr id="5" name="TextBox 4">
            <a:extLst>
              <a:ext uri="{FF2B5EF4-FFF2-40B4-BE49-F238E27FC236}">
                <a16:creationId xmlns:a16="http://schemas.microsoft.com/office/drawing/2014/main" id="{F4DF0C49-5079-D1BA-C3A4-58D2722023C3}"/>
              </a:ext>
            </a:extLst>
          </p:cNvPr>
          <p:cNvSpPr txBox="1">
            <a:spLocks noChangeArrowheads="1"/>
          </p:cNvSpPr>
          <p:nvPr/>
        </p:nvSpPr>
        <p:spPr bwMode="auto">
          <a:xfrm>
            <a:off x="107504" y="5673442"/>
            <a:ext cx="8928992" cy="707886"/>
          </a:xfrm>
          <a:prstGeom prst="rect">
            <a:avLst/>
          </a:prstGeom>
          <a:solidFill>
            <a:schemeClr val="bg1">
              <a:alpha val="45097"/>
            </a:schemeClr>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a:buNone/>
            </a:pPr>
            <a:r>
              <a:rPr lang="en-GB" altLang="en-US" sz="4000" b="1" dirty="0">
                <a:latin typeface="Century Gothic" panose="020B0502020202020204" pitchFamily="34" charset="0"/>
                <a:ea typeface="MS Mincho" panose="02020609040205080304" pitchFamily="49" charset="-128"/>
                <a:cs typeface="Times New Roman" panose="02020603050405020304" pitchFamily="18" charset="0"/>
              </a:rPr>
              <a:t>“Do small things with great love.”</a:t>
            </a:r>
          </a:p>
        </p:txBody>
      </p:sp>
      <p:sp>
        <p:nvSpPr>
          <p:cNvPr id="4" name="TextBox 3">
            <a:extLst>
              <a:ext uri="{FF2B5EF4-FFF2-40B4-BE49-F238E27FC236}">
                <a16:creationId xmlns:a16="http://schemas.microsoft.com/office/drawing/2014/main" id="{D352E9A0-FC98-0620-4908-23BFCC778A79}"/>
              </a:ext>
            </a:extLst>
          </p:cNvPr>
          <p:cNvSpPr txBox="1"/>
          <p:nvPr/>
        </p:nvSpPr>
        <p:spPr>
          <a:xfrm>
            <a:off x="4389121" y="6553367"/>
            <a:ext cx="4705005" cy="261610"/>
          </a:xfrm>
          <a:prstGeom prst="rect">
            <a:avLst/>
          </a:prstGeom>
          <a:noFill/>
        </p:spPr>
        <p:txBody>
          <a:bodyPr wrap="square" rtlCol="0">
            <a:spAutoFit/>
          </a:bodyPr>
          <a:lstStyle/>
          <a:p>
            <a:pPr algn="r"/>
            <a:r>
              <a:rPr lang="en-GB" sz="1050" i="1" dirty="0">
                <a:solidFill>
                  <a:schemeClr val="bg1"/>
                </a:solidFill>
                <a:latin typeface="Century Gothic" panose="020B0502020202020204" pitchFamily="34" charset="0"/>
              </a:rPr>
              <a:t>All images copyright-free from </a:t>
            </a:r>
            <a:r>
              <a:rPr lang="en-GB" sz="1050" i="1" dirty="0" err="1">
                <a:solidFill>
                  <a:schemeClr val="bg1"/>
                </a:solidFill>
                <a:latin typeface="Century Gothic" panose="020B0502020202020204" pitchFamily="34" charset="0"/>
              </a:rPr>
              <a:t>pixabay</a:t>
            </a:r>
            <a:r>
              <a:rPr lang="en-GB" sz="1050" i="1" dirty="0">
                <a:solidFill>
                  <a:schemeClr val="bg1"/>
                </a:solidFill>
                <a:latin typeface="Century Gothic" panose="020B0502020202020204" pitchFamily="34" charset="0"/>
              </a:rPr>
              <a:t>, unless otherwise identified</a:t>
            </a:r>
          </a:p>
        </p:txBody>
      </p:sp>
    </p:spTree>
    <p:extLst>
      <p:ext uri="{BB962C8B-B14F-4D97-AF65-F5344CB8AC3E}">
        <p14:creationId xmlns:p14="http://schemas.microsoft.com/office/powerpoint/2010/main" val="625043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iterate type="wd">
                                    <p:tmPct val="20000"/>
                                  </p:iterate>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par>
                                <p:cTn id="8" presetID="10" presetClass="entr" presetSubtype="0" fill="hold" grpId="0" nodeType="withEffect">
                                  <p:stCondLst>
                                    <p:cond delay="0"/>
                                  </p:st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5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iterate type="wd">
                                    <p:tmPct val="20000"/>
                                  </p:iterate>
                                  <p:childTnLst>
                                    <p:set>
                                      <p:cBhvr>
                                        <p:cTn id="14" dur="1" fill="hold">
                                          <p:stCondLst>
                                            <p:cond delay="0"/>
                                          </p:stCondLst>
                                        </p:cTn>
                                        <p:tgtEl>
                                          <p:spTgt spid="5">
                                            <p:bg/>
                                          </p:spTgt>
                                        </p:tgtEl>
                                        <p:attrNameLst>
                                          <p:attrName>style.visibility</p:attrName>
                                        </p:attrNameLst>
                                      </p:cBhvr>
                                      <p:to>
                                        <p:strVal val="visible"/>
                                      </p:to>
                                    </p:set>
                                    <p:animEffect transition="in" filter="fade">
                                      <p:cBhvr>
                                        <p:cTn id="15" dur="500"/>
                                        <p:tgtEl>
                                          <p:spTgt spid="5">
                                            <p:bg/>
                                          </p:spTgt>
                                        </p:tgtEl>
                                      </p:cBhvr>
                                    </p:animEffect>
                                  </p:childTnLst>
                                </p:cTn>
                              </p:par>
                              <p:par>
                                <p:cTn id="16" presetID="10" presetClass="entr" presetSubtype="0" fill="hold" grpId="0" nodeType="withEffect">
                                  <p:stCondLst>
                                    <p:cond delay="0"/>
                                  </p:stCondLst>
                                  <p:iterate type="lt">
                                    <p:tmPct val="10000"/>
                                  </p:iterate>
                                  <p:childTnLst>
                                    <p:set>
                                      <p:cBhvr>
                                        <p:cTn id="17" dur="1" fill="hold">
                                          <p:stCondLst>
                                            <p:cond delay="0"/>
                                          </p:stCondLst>
                                        </p:cTn>
                                        <p:tgtEl>
                                          <p:spTgt spid="5">
                                            <p:txEl>
                                              <p:pRg st="0" end="0"/>
                                            </p:txEl>
                                          </p:spTgt>
                                        </p:tgtEl>
                                        <p:attrNameLst>
                                          <p:attrName>style.visibility</p:attrName>
                                        </p:attrNameLst>
                                      </p:cBhvr>
                                      <p:to>
                                        <p:strVal val="visible"/>
                                      </p:to>
                                    </p:set>
                                    <p:animEffect transition="in" filter="fade">
                                      <p:cBhvr>
                                        <p:cTn id="18"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P spid="5" grpId="0" uiExpand="1" build="p"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AE76974-A16D-B61B-6F7A-99F5EEA50534}"/>
              </a:ext>
            </a:extLst>
          </p:cNvPr>
          <p:cNvPicPr>
            <a:picLocks noChangeAspect="1"/>
          </p:cNvPicPr>
          <p:nvPr/>
        </p:nvPicPr>
        <p:blipFill>
          <a:blip r:embed="rId3"/>
          <a:stretch>
            <a:fillRect/>
          </a:stretch>
        </p:blipFill>
        <p:spPr>
          <a:xfrm>
            <a:off x="2159732" y="-84613"/>
            <a:ext cx="4824536" cy="6927539"/>
          </a:xfrm>
          <a:prstGeom prst="rect">
            <a:avLst/>
          </a:prstGeom>
          <a:ln>
            <a:solidFill>
              <a:schemeClr val="bg1"/>
            </a:solidFill>
          </a:ln>
        </p:spPr>
      </p:pic>
    </p:spTree>
    <p:extLst>
      <p:ext uri="{BB962C8B-B14F-4D97-AF65-F5344CB8AC3E}">
        <p14:creationId xmlns:p14="http://schemas.microsoft.com/office/powerpoint/2010/main" val="3062822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1607</TotalTime>
  <Words>1391</Words>
  <Application>Microsoft Office PowerPoint</Application>
  <PresentationFormat>On-screen Show (4:3)</PresentationFormat>
  <Paragraphs>63</Paragraphs>
  <Slides>6</Slides>
  <Notes>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6</vt:i4>
      </vt:variant>
    </vt:vector>
  </HeadingPairs>
  <TitlesOfParts>
    <vt:vector size="14" baseType="lpstr">
      <vt:lpstr>MS PGothic</vt:lpstr>
      <vt:lpstr>Aptos</vt:lpstr>
      <vt:lpstr>Aptos Display</vt:lpstr>
      <vt:lpstr>Arial</vt:lpstr>
      <vt:lpstr>Avenir Next LT Pro</vt:lpstr>
      <vt:lpstr>Cambria</vt:lpstr>
      <vt:lpstr>Century Gothic</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Rachel Boxer</dc:creator>
  <cp:lastModifiedBy>Rachel Boxer</cp:lastModifiedBy>
  <cp:revision>14</cp:revision>
  <dcterms:created xsi:type="dcterms:W3CDTF">2026-04-10T16:07:53Z</dcterms:created>
  <dcterms:modified xsi:type="dcterms:W3CDTF">2026-04-13T16:52:37Z</dcterms:modified>
</cp:coreProperties>
</file>