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84" r:id="rId2"/>
  </p:sldMasterIdLst>
  <p:notesMasterIdLst>
    <p:notesMasterId r:id="rId8"/>
  </p:notesMasterIdLst>
  <p:sldIdLst>
    <p:sldId id="256" r:id="rId3"/>
    <p:sldId id="477" r:id="rId4"/>
    <p:sldId id="475" r:id="rId5"/>
    <p:sldId id="263" r:id="rId6"/>
    <p:sldId id="476" r:id="rId7"/>
  </p:sldIdLst>
  <p:sldSz cx="9144000" cy="6858000" type="screen4x3"/>
  <p:notesSz cx="6858000" cy="9144000"/>
  <p:defaultTextStyle>
    <a:defPPr>
      <a:defRPr lang="en-US"/>
    </a:defPPr>
    <a:lvl1pPr marL="0" algn="l" defTabSz="457177" rtl="0" eaLnBrk="1" latinLnBrk="0" hangingPunct="1">
      <a:defRPr sz="1800" kern="1200">
        <a:solidFill>
          <a:schemeClr val="tx1"/>
        </a:solidFill>
        <a:latin typeface="+mn-lt"/>
        <a:ea typeface="+mn-ea"/>
        <a:cs typeface="+mn-cs"/>
      </a:defRPr>
    </a:lvl1pPr>
    <a:lvl2pPr marL="457177" algn="l" defTabSz="457177" rtl="0" eaLnBrk="1" latinLnBrk="0" hangingPunct="1">
      <a:defRPr sz="1800" kern="1200">
        <a:solidFill>
          <a:schemeClr val="tx1"/>
        </a:solidFill>
        <a:latin typeface="+mn-lt"/>
        <a:ea typeface="+mn-ea"/>
        <a:cs typeface="+mn-cs"/>
      </a:defRPr>
    </a:lvl2pPr>
    <a:lvl3pPr marL="914355" algn="l" defTabSz="457177" rtl="0" eaLnBrk="1" latinLnBrk="0" hangingPunct="1">
      <a:defRPr sz="1800" kern="1200">
        <a:solidFill>
          <a:schemeClr val="tx1"/>
        </a:solidFill>
        <a:latin typeface="+mn-lt"/>
        <a:ea typeface="+mn-ea"/>
        <a:cs typeface="+mn-cs"/>
      </a:defRPr>
    </a:lvl3pPr>
    <a:lvl4pPr marL="1371532" algn="l" defTabSz="457177" rtl="0" eaLnBrk="1" latinLnBrk="0" hangingPunct="1">
      <a:defRPr sz="1800" kern="1200">
        <a:solidFill>
          <a:schemeClr val="tx1"/>
        </a:solidFill>
        <a:latin typeface="+mn-lt"/>
        <a:ea typeface="+mn-ea"/>
        <a:cs typeface="+mn-cs"/>
      </a:defRPr>
    </a:lvl4pPr>
    <a:lvl5pPr marL="1828710" algn="l" defTabSz="457177" rtl="0" eaLnBrk="1" latinLnBrk="0" hangingPunct="1">
      <a:defRPr sz="1800" kern="1200">
        <a:solidFill>
          <a:schemeClr val="tx1"/>
        </a:solidFill>
        <a:latin typeface="+mn-lt"/>
        <a:ea typeface="+mn-ea"/>
        <a:cs typeface="+mn-cs"/>
      </a:defRPr>
    </a:lvl5pPr>
    <a:lvl6pPr marL="2285887" algn="l" defTabSz="457177" rtl="0" eaLnBrk="1" latinLnBrk="0" hangingPunct="1">
      <a:defRPr sz="1800" kern="1200">
        <a:solidFill>
          <a:schemeClr val="tx1"/>
        </a:solidFill>
        <a:latin typeface="+mn-lt"/>
        <a:ea typeface="+mn-ea"/>
        <a:cs typeface="+mn-cs"/>
      </a:defRPr>
    </a:lvl6pPr>
    <a:lvl7pPr marL="2743064" algn="l" defTabSz="457177" rtl="0" eaLnBrk="1" latinLnBrk="0" hangingPunct="1">
      <a:defRPr sz="1800" kern="1200">
        <a:solidFill>
          <a:schemeClr val="tx1"/>
        </a:solidFill>
        <a:latin typeface="+mn-lt"/>
        <a:ea typeface="+mn-ea"/>
        <a:cs typeface="+mn-cs"/>
      </a:defRPr>
    </a:lvl7pPr>
    <a:lvl8pPr marL="3200241" algn="l" defTabSz="457177" rtl="0" eaLnBrk="1" latinLnBrk="0" hangingPunct="1">
      <a:defRPr sz="1800" kern="1200">
        <a:solidFill>
          <a:schemeClr val="tx1"/>
        </a:solidFill>
        <a:latin typeface="+mn-lt"/>
        <a:ea typeface="+mn-ea"/>
        <a:cs typeface="+mn-cs"/>
      </a:defRPr>
    </a:lvl8pPr>
    <a:lvl9pPr marL="3657418" algn="l" defTabSz="45717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F5B1B2B-7098-4ED2-85CE-BF8D0286583D}" v="26" dt="2026-07-08T15:59:29.23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45204" autoAdjust="0"/>
  </p:normalViewPr>
  <p:slideViewPr>
    <p:cSldViewPr snapToGrid="0" snapToObjects="1">
      <p:cViewPr varScale="1">
        <p:scale>
          <a:sx n="46" d="100"/>
          <a:sy n="46" d="100"/>
        </p:scale>
        <p:origin x="2428" y="2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microsoft.com/office/2016/11/relationships/changesInfo" Target="changesInfos/changesInfo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ableStyles" Target="tableStyle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theme" Target="theme/theme1.xml"/><Relationship Id="rId5" Type="http://schemas.openxmlformats.org/officeDocument/2006/relationships/slide" Target="slides/slide3.xml"/><Relationship Id="rId10"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presProps" Target="presProps.xml"/><Relationship Id="rId1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chel Boxer" userId="6da37c9f42e40059" providerId="LiveId" clId="{0E13CC8D-59C2-4409-A640-E738E4606E44}"/>
    <pc:docChg chg="undo redo custSel addSld delSld modSld sldOrd delMainMaster">
      <pc:chgData name="Rachel Boxer" userId="6da37c9f42e40059" providerId="LiveId" clId="{0E13CC8D-59C2-4409-A640-E738E4606E44}" dt="2026-07-08T16:03:25.629" v="6149" actId="20577"/>
      <pc:docMkLst>
        <pc:docMk/>
      </pc:docMkLst>
      <pc:sldChg chg="modSp add del mod modNotesTx">
        <pc:chgData name="Rachel Boxer" userId="6da37c9f42e40059" providerId="LiveId" clId="{0E13CC8D-59C2-4409-A640-E738E4606E44}" dt="2026-07-08T16:02:56.939" v="6148" actId="20577"/>
        <pc:sldMkLst>
          <pc:docMk/>
          <pc:sldMk cId="4116452968" sldId="256"/>
        </pc:sldMkLst>
        <pc:spChg chg="mod">
          <ac:chgData name="Rachel Boxer" userId="6da37c9f42e40059" providerId="LiveId" clId="{0E13CC8D-59C2-4409-A640-E738E4606E44}" dt="2026-07-08T15:59:49.200" v="6124" actId="20577"/>
          <ac:spMkLst>
            <pc:docMk/>
            <pc:sldMk cId="4116452968" sldId="256"/>
            <ac:spMk id="3" creationId="{B2566E47-9455-6F0A-74D2-76643B9D1D9D}"/>
          </ac:spMkLst>
        </pc:spChg>
      </pc:sldChg>
      <pc:sldChg chg="addSp delSp modSp add del mod ord modNotesTx">
        <pc:chgData name="Rachel Boxer" userId="6da37c9f42e40059" providerId="LiveId" clId="{0E13CC8D-59C2-4409-A640-E738E4606E44}" dt="2026-07-08T16:00:47.523" v="6129" actId="20577"/>
        <pc:sldMkLst>
          <pc:docMk/>
          <pc:sldMk cId="0" sldId="263"/>
        </pc:sldMkLst>
        <pc:picChg chg="mod">
          <ac:chgData name="Rachel Boxer" userId="6da37c9f42e40059" providerId="LiveId" clId="{0E13CC8D-59C2-4409-A640-E738E4606E44}" dt="2026-06-30T23:04:55.772" v="5117" actId="208"/>
          <ac:picMkLst>
            <pc:docMk/>
            <pc:sldMk cId="0" sldId="263"/>
            <ac:picMk id="6147" creationId="{9177B718-9FB3-AB2A-EC1B-688B3D93388C}"/>
          </ac:picMkLst>
        </pc:picChg>
      </pc:sldChg>
      <pc:sldChg chg="ord modNotesTx">
        <pc:chgData name="Rachel Boxer" userId="6da37c9f42e40059" providerId="LiveId" clId="{0E13CC8D-59C2-4409-A640-E738E4606E44}" dt="2026-06-30T23:18:59.869" v="5767" actId="20577"/>
        <pc:sldMkLst>
          <pc:docMk/>
          <pc:sldMk cId="1510526832" sldId="475"/>
        </pc:sldMkLst>
      </pc:sldChg>
      <pc:sldChg chg="modSp mod modAnim modNotesTx">
        <pc:chgData name="Rachel Boxer" userId="6da37c9f42e40059" providerId="LiveId" clId="{0E13CC8D-59C2-4409-A640-E738E4606E44}" dt="2026-07-08T16:03:25.629" v="6149" actId="20577"/>
        <pc:sldMkLst>
          <pc:docMk/>
          <pc:sldMk cId="2966707299" sldId="476"/>
        </pc:sldMkLst>
        <pc:spChg chg="mod">
          <ac:chgData name="Rachel Boxer" userId="6da37c9f42e40059" providerId="LiveId" clId="{0E13CC8D-59C2-4409-A640-E738E4606E44}" dt="2026-07-08T16:01:53.426" v="6134" actId="20577"/>
          <ac:spMkLst>
            <pc:docMk/>
            <pc:sldMk cId="2966707299" sldId="476"/>
            <ac:spMk id="3" creationId="{55E67504-1E9C-9603-BF74-AD9D6527E60D}"/>
          </ac:spMkLst>
        </pc:spChg>
      </pc:sldChg>
      <pc:sldChg chg="addSp delSp modSp mod delAnim modAnim modNotesTx">
        <pc:chgData name="Rachel Boxer" userId="6da37c9f42e40059" providerId="LiveId" clId="{0E13CC8D-59C2-4409-A640-E738E4606E44}" dt="2026-06-30T23:28:02.550" v="6105" actId="478"/>
        <pc:sldMkLst>
          <pc:docMk/>
          <pc:sldMk cId="3298255788" sldId="477"/>
        </pc:sldMkLst>
        <pc:picChg chg="add mod modCrop">
          <ac:chgData name="Rachel Boxer" userId="6da37c9f42e40059" providerId="LiveId" clId="{0E13CC8D-59C2-4409-A640-E738E4606E44}" dt="2026-06-30T14:32:30.421" v="3922" actId="14100"/>
          <ac:picMkLst>
            <pc:docMk/>
            <pc:sldMk cId="3298255788" sldId="477"/>
            <ac:picMk id="4" creationId="{C06B34EF-32C3-A571-3F35-76C44717133C}"/>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F8EED16-83D9-944D-B225-945A2D6DED7F}" type="datetimeFigureOut">
              <a:rPr lang="en-US" smtClean="0"/>
              <a:t>7/8/2026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03128AB-7EA3-884D-B84F-2D9B3C601A6B}" type="slidenum">
              <a:rPr lang="en-US" smtClean="0"/>
              <a:t>‹#›</a:t>
            </a:fld>
            <a:endParaRPr lang="en-US"/>
          </a:p>
        </p:txBody>
      </p:sp>
    </p:spTree>
    <p:extLst>
      <p:ext uri="{BB962C8B-B14F-4D97-AF65-F5344CB8AC3E}">
        <p14:creationId xmlns:p14="http://schemas.microsoft.com/office/powerpoint/2010/main" val="2689807745"/>
      </p:ext>
    </p:extLst>
  </p:cSld>
  <p:clrMap bg1="lt1" tx1="dk1" bg2="lt2" tx2="dk2" accent1="accent1" accent2="accent2" accent3="accent3" accent4="accent4" accent5="accent5" accent6="accent6" hlink="hlink" folHlink="folHlink"/>
  <p:notesStyle>
    <a:lvl1pPr marL="0" algn="l" defTabSz="457177" rtl="0" eaLnBrk="1" latinLnBrk="0" hangingPunct="1">
      <a:defRPr sz="1200" kern="1200">
        <a:solidFill>
          <a:schemeClr val="tx1"/>
        </a:solidFill>
        <a:latin typeface="+mn-lt"/>
        <a:ea typeface="+mn-ea"/>
        <a:cs typeface="+mn-cs"/>
      </a:defRPr>
    </a:lvl1pPr>
    <a:lvl2pPr marL="457177" algn="l" defTabSz="457177" rtl="0" eaLnBrk="1" latinLnBrk="0" hangingPunct="1">
      <a:defRPr sz="1200" kern="1200">
        <a:solidFill>
          <a:schemeClr val="tx1"/>
        </a:solidFill>
        <a:latin typeface="+mn-lt"/>
        <a:ea typeface="+mn-ea"/>
        <a:cs typeface="+mn-cs"/>
      </a:defRPr>
    </a:lvl2pPr>
    <a:lvl3pPr marL="914355" algn="l" defTabSz="457177" rtl="0" eaLnBrk="1" latinLnBrk="0" hangingPunct="1">
      <a:defRPr sz="1200" kern="1200">
        <a:solidFill>
          <a:schemeClr val="tx1"/>
        </a:solidFill>
        <a:latin typeface="+mn-lt"/>
        <a:ea typeface="+mn-ea"/>
        <a:cs typeface="+mn-cs"/>
      </a:defRPr>
    </a:lvl3pPr>
    <a:lvl4pPr marL="1371532" algn="l" defTabSz="457177" rtl="0" eaLnBrk="1" latinLnBrk="0" hangingPunct="1">
      <a:defRPr sz="1200" kern="1200">
        <a:solidFill>
          <a:schemeClr val="tx1"/>
        </a:solidFill>
        <a:latin typeface="+mn-lt"/>
        <a:ea typeface="+mn-ea"/>
        <a:cs typeface="+mn-cs"/>
      </a:defRPr>
    </a:lvl4pPr>
    <a:lvl5pPr marL="1828710" algn="l" defTabSz="457177" rtl="0" eaLnBrk="1" latinLnBrk="0" hangingPunct="1">
      <a:defRPr sz="1200" kern="1200">
        <a:solidFill>
          <a:schemeClr val="tx1"/>
        </a:solidFill>
        <a:latin typeface="+mn-lt"/>
        <a:ea typeface="+mn-ea"/>
        <a:cs typeface="+mn-cs"/>
      </a:defRPr>
    </a:lvl5pPr>
    <a:lvl6pPr marL="2285887" algn="l" defTabSz="457177" rtl="0" eaLnBrk="1" latinLnBrk="0" hangingPunct="1">
      <a:defRPr sz="1200" kern="1200">
        <a:solidFill>
          <a:schemeClr val="tx1"/>
        </a:solidFill>
        <a:latin typeface="+mn-lt"/>
        <a:ea typeface="+mn-ea"/>
        <a:cs typeface="+mn-cs"/>
      </a:defRPr>
    </a:lvl6pPr>
    <a:lvl7pPr marL="2743064" algn="l" defTabSz="457177" rtl="0" eaLnBrk="1" latinLnBrk="0" hangingPunct="1">
      <a:defRPr sz="1200" kern="1200">
        <a:solidFill>
          <a:schemeClr val="tx1"/>
        </a:solidFill>
        <a:latin typeface="+mn-lt"/>
        <a:ea typeface="+mn-ea"/>
        <a:cs typeface="+mn-cs"/>
      </a:defRPr>
    </a:lvl7pPr>
    <a:lvl8pPr marL="3200241" algn="l" defTabSz="457177" rtl="0" eaLnBrk="1" latinLnBrk="0" hangingPunct="1">
      <a:defRPr sz="1200" kern="1200">
        <a:solidFill>
          <a:schemeClr val="tx1"/>
        </a:solidFill>
        <a:latin typeface="+mn-lt"/>
        <a:ea typeface="+mn-ea"/>
        <a:cs typeface="+mn-cs"/>
      </a:defRPr>
    </a:lvl8pPr>
    <a:lvl9pPr marL="3657418" algn="l" defTabSz="457177"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‘Words to make you wonder’ – Summer term 2026      These resources are ©The Diocese of Guildford</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This is a companion resource to ‘Stories as treasure to be found’, collective worship resources created to support Secondary schools in the Diocese of Guildford. ‘Words to make you wonder’ are taken from different parts of the Bible and used in response to world events or big questions in life.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Following on from the recent images of the Moon released by NASA as part of the Artemis II expedition, in this session, we reflect back to a time before science explained how things are, to when people used stories….and a traditional tale from Algeria, to help us think about the importance of compassion.</a:t>
            </a:r>
          </a:p>
          <a:p>
            <a:endParaRPr lang="en-GB"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i="1" dirty="0"/>
              <a:t>Notes for the teacher: </a:t>
            </a:r>
            <a:r>
              <a:rPr lang="en-GB" i="1" dirty="0"/>
              <a:t>This resource is to be used for collective worship during tutor times or in other groupings that work for your setting. There may be enough material here to resource more than one tutor time.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i="1" dirty="0"/>
              <a:t>Each resource contains some images and words to support the spiritual development of students, with a script for the leader written under the slides.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i="1" dirty="0"/>
              <a:t>Any </a:t>
            </a:r>
            <a:r>
              <a:rPr lang="en-GB" b="1" i="1" dirty="0"/>
              <a:t>bold </a:t>
            </a:r>
            <a:r>
              <a:rPr lang="en-GB" b="0" i="1" dirty="0"/>
              <a:t>text indicates when a click will animate either text or an image for students to ponder, and italic text contains pointers for the leader.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i="1" dirty="0"/>
              <a:t>Especially important is the slide denoted as </a:t>
            </a:r>
            <a:r>
              <a:rPr lang="en-GB" b="1" i="1" dirty="0"/>
              <a:t>‘Going deeper: responding and words for worship’, </a:t>
            </a:r>
            <a:r>
              <a:rPr lang="en-GB" b="0" i="1" dirty="0"/>
              <a:t>which ensures that the resource meets the requirement for daily collective worship in your Church school. The words are invitational, and prayer is optional. </a:t>
            </a:r>
          </a:p>
          <a:p>
            <a:endParaRPr lang="en-GB" b="0" i="1" dirty="0"/>
          </a:p>
          <a:p>
            <a:r>
              <a:rPr lang="en-GB" b="1" i="1" dirty="0"/>
              <a:t>Today’s words come from Psalm 56:8 &amp; Romans 12:15 </a:t>
            </a:r>
            <a:r>
              <a:rPr lang="en-GB" b="0" i="1" dirty="0"/>
              <a:t>and speak of ways to understand sadness, using hard times to grow compassion.</a:t>
            </a:r>
            <a:endParaRPr lang="en-GB" i="1"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838EB90-A8AB-42CD-B29E-D7D05FF6AA49}"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729372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Engaging: Where in the world….?</a:t>
            </a:r>
          </a:p>
          <a:p>
            <a:pPr marL="0" marR="0" lvl="0" indent="0" algn="l" defTabSz="457177"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All these photos are from one country – but where?</a:t>
            </a:r>
          </a:p>
          <a:p>
            <a:pPr marL="0" marR="0" lvl="0" indent="0" algn="l" defTabSz="457177" rtl="0" eaLnBrk="1" fontAlgn="auto" latinLnBrk="0" hangingPunct="1">
              <a:lnSpc>
                <a:spcPct val="100000"/>
              </a:lnSpc>
              <a:spcBef>
                <a:spcPts val="0"/>
              </a:spcBef>
              <a:spcAft>
                <a:spcPts val="0"/>
              </a:spcAft>
              <a:buClrTx/>
              <a:buSzTx/>
              <a:buFontTx/>
              <a:buNone/>
              <a:tabLst/>
              <a:defRPr/>
            </a:pPr>
            <a:r>
              <a:rPr lang="en-GB" sz="1200" i="1" kern="1200" dirty="0">
                <a:solidFill>
                  <a:schemeClr val="tx1"/>
                </a:solidFill>
                <a:effectLst/>
                <a:latin typeface="+mn-lt"/>
                <a:ea typeface="+mn-ea"/>
                <a:cs typeface="+mn-cs"/>
              </a:rPr>
              <a:t>[Clockwise from top L: </a:t>
            </a:r>
            <a:r>
              <a:rPr lang="en-GB" sz="1200" i="1" kern="1200" dirty="0" err="1">
                <a:solidFill>
                  <a:schemeClr val="tx1"/>
                </a:solidFill>
                <a:effectLst/>
                <a:latin typeface="+mn-lt"/>
                <a:ea typeface="+mn-ea"/>
                <a:cs typeface="+mn-cs"/>
              </a:rPr>
              <a:t>Kabylie</a:t>
            </a:r>
            <a:r>
              <a:rPr lang="en-GB" sz="1200" i="1" kern="1200" dirty="0">
                <a:solidFill>
                  <a:schemeClr val="tx1"/>
                </a:solidFill>
                <a:effectLst/>
                <a:latin typeface="+mn-lt"/>
                <a:ea typeface="+mn-ea"/>
                <a:cs typeface="+mn-cs"/>
              </a:rPr>
              <a:t>, northern Algeria; </a:t>
            </a:r>
            <a:r>
              <a:rPr lang="en-GB" sz="1200" i="1" kern="1200" dirty="0" err="1">
                <a:solidFill>
                  <a:schemeClr val="tx1"/>
                </a:solidFill>
                <a:effectLst/>
                <a:latin typeface="+mn-lt"/>
                <a:ea typeface="+mn-ea"/>
                <a:cs typeface="+mn-cs"/>
              </a:rPr>
              <a:t>Tassili</a:t>
            </a:r>
            <a:r>
              <a:rPr lang="en-GB" sz="1200" i="1" kern="1200" dirty="0">
                <a:solidFill>
                  <a:schemeClr val="tx1"/>
                </a:solidFill>
                <a:effectLst/>
                <a:latin typeface="+mn-lt"/>
                <a:ea typeface="+mn-ea"/>
                <a:cs typeface="+mn-cs"/>
              </a:rPr>
              <a:t> </a:t>
            </a:r>
            <a:r>
              <a:rPr lang="en-GB" sz="1200" i="1" kern="1200" dirty="0" err="1">
                <a:solidFill>
                  <a:schemeClr val="tx1"/>
                </a:solidFill>
                <a:effectLst/>
                <a:latin typeface="+mn-lt"/>
                <a:ea typeface="+mn-ea"/>
                <a:cs typeface="+mn-cs"/>
              </a:rPr>
              <a:t>n’Ajjer</a:t>
            </a:r>
            <a:r>
              <a:rPr lang="en-GB" sz="1200" i="1" kern="1200" dirty="0">
                <a:solidFill>
                  <a:schemeClr val="tx1"/>
                </a:solidFill>
                <a:effectLst/>
                <a:latin typeface="+mn-lt"/>
                <a:ea typeface="+mn-ea"/>
                <a:cs typeface="+mn-cs"/>
              </a:rPr>
              <a:t> in SE Algeria; Plage Les </a:t>
            </a:r>
            <a:r>
              <a:rPr lang="en-GB" sz="1200" i="1" kern="1200" dirty="0" err="1">
                <a:solidFill>
                  <a:schemeClr val="tx1"/>
                </a:solidFill>
                <a:effectLst/>
                <a:latin typeface="+mn-lt"/>
                <a:ea typeface="+mn-ea"/>
                <a:cs typeface="+mn-cs"/>
              </a:rPr>
              <a:t>Aiguades</a:t>
            </a:r>
            <a:r>
              <a:rPr lang="en-GB" sz="1200" i="1" kern="1200" dirty="0">
                <a:solidFill>
                  <a:schemeClr val="tx1"/>
                </a:solidFill>
                <a:effectLst/>
                <a:latin typeface="+mn-lt"/>
                <a:ea typeface="+mn-ea"/>
                <a:cs typeface="+mn-cs"/>
              </a:rPr>
              <a:t>, in </a:t>
            </a:r>
            <a:r>
              <a:rPr lang="en-GB" sz="1200" i="1" kern="1200" dirty="0" err="1">
                <a:solidFill>
                  <a:schemeClr val="tx1"/>
                </a:solidFill>
                <a:effectLst/>
                <a:latin typeface="+mn-lt"/>
                <a:ea typeface="+mn-ea"/>
                <a:cs typeface="+mn-cs"/>
              </a:rPr>
              <a:t>Bejaia</a:t>
            </a:r>
            <a:r>
              <a:rPr lang="en-GB" sz="1200" i="1" kern="1200" dirty="0">
                <a:solidFill>
                  <a:schemeClr val="tx1"/>
                </a:solidFill>
                <a:effectLst/>
                <a:latin typeface="+mn-lt"/>
                <a:ea typeface="+mn-ea"/>
                <a:cs typeface="+mn-cs"/>
              </a:rPr>
              <a:t> on the north coast]</a:t>
            </a:r>
          </a:p>
          <a:p>
            <a:pPr marL="0" marR="0" lvl="0" indent="0" algn="l" defTabSz="457177"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457177"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These photos were all taken in </a:t>
            </a:r>
            <a:r>
              <a:rPr lang="en-GB" sz="1200" b="1" kern="1200" dirty="0">
                <a:solidFill>
                  <a:schemeClr val="tx1"/>
                </a:solidFill>
                <a:effectLst/>
                <a:latin typeface="+mn-lt"/>
                <a:ea typeface="+mn-ea"/>
                <a:cs typeface="+mn-cs"/>
              </a:rPr>
              <a:t>Algeria, North Africa </a:t>
            </a:r>
            <a:r>
              <a:rPr lang="en-GB" sz="1200" b="0" kern="1200" dirty="0">
                <a:solidFill>
                  <a:schemeClr val="tx1"/>
                </a:solidFill>
                <a:effectLst/>
                <a:latin typeface="+mn-lt"/>
                <a:ea typeface="+mn-ea"/>
                <a:cs typeface="+mn-cs"/>
              </a:rPr>
              <a:t>which we will briefly visit in our time today. As you can see it’s a country with some really contrasting landscapes!</a:t>
            </a:r>
          </a:p>
          <a:p>
            <a:pPr marL="0" marR="0" lvl="0" indent="0" algn="l" defTabSz="457177"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403128AB-7EA3-884D-B84F-2D9B3C601A6B}" type="slidenum">
              <a:rPr lang="en-US" smtClean="0"/>
              <a:t>2</a:t>
            </a:fld>
            <a:endParaRPr lang="en-US"/>
          </a:p>
        </p:txBody>
      </p:sp>
    </p:spTree>
    <p:extLst>
      <p:ext uri="{BB962C8B-B14F-4D97-AF65-F5344CB8AC3E}">
        <p14:creationId xmlns:p14="http://schemas.microsoft.com/office/powerpoint/2010/main" val="12544187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1200" b="1" kern="1200" dirty="0">
                <a:solidFill>
                  <a:schemeClr val="tx1"/>
                </a:solidFill>
                <a:effectLst/>
                <a:latin typeface="+mn-lt"/>
                <a:ea typeface="+mn-ea"/>
                <a:cs typeface="+mn-cs"/>
              </a:rPr>
              <a:t>Engaging: Why the moon is sad</a:t>
            </a:r>
            <a:endParaRPr lang="en-GB" sz="1200" kern="1200" dirty="0">
              <a:solidFill>
                <a:schemeClr val="tx1"/>
              </a:solidFill>
              <a:effectLst/>
              <a:latin typeface="+mn-lt"/>
              <a:ea typeface="+mn-ea"/>
              <a:cs typeface="+mn-cs"/>
            </a:endParaRPr>
          </a:p>
          <a:p>
            <a:pPr marL="0" marR="0" lvl="0" indent="0" algn="l" defTabSz="457177"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Last week, we saw scientific evidence of the moon craters from the Artemis II expedition – but before there was science to explain the world, people often used to tell stories. </a:t>
            </a:r>
            <a:endParaRPr lang="en-GB" b="0" dirty="0"/>
          </a:p>
          <a:p>
            <a:pPr marL="0" marR="0" lvl="0" indent="0" algn="l" defTabSz="457177"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You might imagine ancient peoples looking at the Moon and wondering how to explain the dark patches that they could see on the Moon’s surface….</a:t>
            </a:r>
            <a:r>
              <a:rPr lang="en-GB" sz="1200" b="0" kern="1200" dirty="0">
                <a:solidFill>
                  <a:schemeClr val="tx1"/>
                </a:solidFill>
                <a:effectLst/>
                <a:latin typeface="+mn-lt"/>
                <a:ea typeface="+mn-ea"/>
                <a:cs typeface="+mn-cs"/>
              </a:rPr>
              <a:t> </a:t>
            </a:r>
          </a:p>
          <a:p>
            <a:pPr marL="0" marR="0" lvl="0" indent="0" algn="l" defTabSz="457177" rtl="0" eaLnBrk="1" fontAlgn="auto" latinLnBrk="0" hangingPunct="1">
              <a:lnSpc>
                <a:spcPct val="100000"/>
              </a:lnSpc>
              <a:spcBef>
                <a:spcPts val="0"/>
              </a:spcBef>
              <a:spcAft>
                <a:spcPts val="0"/>
              </a:spcAft>
              <a:buClrTx/>
              <a:buSzTx/>
              <a:buFontTx/>
              <a:buNone/>
              <a:tabLst/>
              <a:defRPr/>
            </a:pPr>
            <a:r>
              <a:rPr lang="en-GB" sz="1200" b="0" kern="1200" dirty="0">
                <a:solidFill>
                  <a:schemeClr val="tx1"/>
                </a:solidFill>
                <a:effectLst/>
                <a:latin typeface="+mn-lt"/>
                <a:ea typeface="+mn-ea"/>
                <a:cs typeface="+mn-cs"/>
              </a:rPr>
              <a:t>A traditional story from Algeria gives us one idea.</a:t>
            </a:r>
          </a:p>
          <a:p>
            <a:pPr marL="0" marR="0" lvl="0" indent="0" algn="l" defTabSz="457177" rtl="0" eaLnBrk="1" fontAlgn="auto" latinLnBrk="0" hangingPunct="1">
              <a:lnSpc>
                <a:spcPct val="100000"/>
              </a:lnSpc>
              <a:spcBef>
                <a:spcPts val="0"/>
              </a:spcBef>
              <a:spcAft>
                <a:spcPts val="0"/>
              </a:spcAft>
              <a:buClrTx/>
              <a:buSzTx/>
              <a:buFontTx/>
              <a:buNone/>
              <a:tabLst/>
              <a:defRPr/>
            </a:pPr>
            <a:endParaRPr lang="en-GB" sz="1200" b="0" kern="1200" dirty="0">
              <a:solidFill>
                <a:schemeClr val="tx1"/>
              </a:solidFill>
              <a:effectLst/>
              <a:latin typeface="+mn-lt"/>
              <a:ea typeface="+mn-ea"/>
              <a:cs typeface="+mn-cs"/>
            </a:endParaRPr>
          </a:p>
          <a:p>
            <a:pPr marL="0" marR="0" lvl="0" indent="0" algn="l" defTabSz="457177" rtl="0" eaLnBrk="1" fontAlgn="auto" latinLnBrk="0" hangingPunct="1">
              <a:lnSpc>
                <a:spcPct val="100000"/>
              </a:lnSpc>
              <a:spcBef>
                <a:spcPts val="0"/>
              </a:spcBef>
              <a:spcAft>
                <a:spcPts val="0"/>
              </a:spcAft>
              <a:buClrTx/>
              <a:buSzTx/>
              <a:buFontTx/>
              <a:buNone/>
              <a:tabLst/>
              <a:defRPr/>
            </a:pPr>
            <a:r>
              <a:rPr lang="en-GB" sz="1200" b="0" kern="1200" dirty="0">
                <a:solidFill>
                  <a:schemeClr val="tx1"/>
                </a:solidFill>
                <a:effectLst/>
                <a:latin typeface="+mn-lt"/>
                <a:ea typeface="+mn-ea"/>
                <a:cs typeface="+mn-cs"/>
              </a:rPr>
              <a:t>The story tells of an orphan child who has no-one to look after them. </a:t>
            </a:r>
            <a:r>
              <a:rPr lang="en-GB" sz="1200" kern="1200" dirty="0">
                <a:solidFill>
                  <a:schemeClr val="tx1"/>
                </a:solidFill>
                <a:effectLst/>
                <a:latin typeface="+mn-lt"/>
                <a:ea typeface="+mn-ea"/>
                <a:cs typeface="+mn-cs"/>
              </a:rPr>
              <a:t>As night fell, and the moon rose in the sky, the moon saw the child and felt great compassion.  </a:t>
            </a:r>
          </a:p>
          <a:p>
            <a:r>
              <a:rPr lang="en-GB" sz="1200" kern="1200" dirty="0">
                <a:solidFill>
                  <a:schemeClr val="tx1"/>
                </a:solidFill>
                <a:effectLst/>
                <a:latin typeface="+mn-lt"/>
                <a:ea typeface="+mn-ea"/>
                <a:cs typeface="+mn-cs"/>
              </a:rPr>
              <a:t>The moon decided that the child could be alone no longer and so it came down from the night sky to sit beside the lonely child, and spoke these words:</a:t>
            </a:r>
          </a:p>
          <a:p>
            <a:r>
              <a:rPr lang="en-GB" sz="1200" kern="1200" dirty="0">
                <a:solidFill>
                  <a:schemeClr val="tx1"/>
                </a:solidFill>
                <a:effectLst/>
                <a:latin typeface="+mn-lt"/>
                <a:ea typeface="+mn-ea"/>
                <a:cs typeface="+mn-cs"/>
              </a:rPr>
              <a:t>"Weep, sad child! Let your tears fall onto me. I will then carry them all back with me up into the sky." </a:t>
            </a:r>
          </a:p>
          <a:p>
            <a:r>
              <a:rPr lang="en-GB" sz="1200" kern="1200" dirty="0">
                <a:solidFill>
                  <a:schemeClr val="tx1"/>
                </a:solidFill>
                <a:effectLst/>
                <a:latin typeface="+mn-lt"/>
                <a:ea typeface="+mn-ea"/>
                <a:cs typeface="+mn-cs"/>
              </a:rPr>
              <a:t>When the child could weep no more, the moon returned to the heavens….. </a:t>
            </a:r>
          </a:p>
          <a:p>
            <a:r>
              <a:rPr lang="en-GB" sz="1200" kern="1200" dirty="0">
                <a:solidFill>
                  <a:schemeClr val="tx1"/>
                </a:solidFill>
                <a:effectLst/>
                <a:latin typeface="+mn-lt"/>
                <a:ea typeface="+mn-ea"/>
                <a:cs typeface="+mn-cs"/>
              </a:rPr>
              <a:t>And now, every time you look at the moon's face, you will be able to see the stains left by the tears of the orphan child.</a:t>
            </a:r>
          </a:p>
          <a:p>
            <a:endParaRPr lang="en-GB" sz="1200"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Talk together:</a:t>
            </a:r>
          </a:p>
          <a:p>
            <a:pPr marL="171450" indent="-171450">
              <a:buFont typeface="Arial" panose="020B0604020202020204" pitchFamily="34" charset="0"/>
              <a:buChar char="•"/>
            </a:pPr>
            <a:r>
              <a:rPr lang="en-GB" sz="1200" i="1" kern="1200" dirty="0">
                <a:solidFill>
                  <a:schemeClr val="tx1"/>
                </a:solidFill>
                <a:effectLst/>
                <a:latin typeface="+mn-lt"/>
                <a:ea typeface="+mn-ea"/>
                <a:cs typeface="+mn-cs"/>
              </a:rPr>
              <a:t>I wonder what you think about this story?</a:t>
            </a:r>
          </a:p>
          <a:p>
            <a:pPr marL="171450" indent="-171450">
              <a:buFont typeface="Arial" panose="020B0604020202020204" pitchFamily="34" charset="0"/>
              <a:buChar char="•"/>
            </a:pPr>
            <a:r>
              <a:rPr lang="en-GB" sz="1200" i="1" kern="1200" dirty="0">
                <a:solidFill>
                  <a:schemeClr val="tx1"/>
                </a:solidFill>
                <a:effectLst/>
                <a:latin typeface="+mn-lt"/>
                <a:ea typeface="+mn-ea"/>
                <a:cs typeface="+mn-cs"/>
              </a:rPr>
              <a:t>Does it matter whether it’s true or not?</a:t>
            </a:r>
          </a:p>
          <a:p>
            <a:pPr marL="171450" indent="-171450">
              <a:buFont typeface="Arial" panose="020B0604020202020204" pitchFamily="34" charset="0"/>
              <a:buChar char="•"/>
            </a:pPr>
            <a:r>
              <a:rPr lang="en-GB" sz="1200" i="1" kern="1200" dirty="0">
                <a:solidFill>
                  <a:schemeClr val="tx1"/>
                </a:solidFill>
                <a:effectLst/>
                <a:latin typeface="+mn-lt"/>
                <a:ea typeface="+mn-ea"/>
                <a:cs typeface="+mn-cs"/>
              </a:rPr>
              <a:t>Are there things that we can learn from it?</a:t>
            </a:r>
          </a:p>
          <a:p>
            <a:pPr marL="171450" indent="-171450">
              <a:buFont typeface="Arial" panose="020B0604020202020204" pitchFamily="34" charset="0"/>
              <a:buChar char="•"/>
            </a:pPr>
            <a:r>
              <a:rPr lang="en-GB" sz="1200" i="1" kern="1200" dirty="0">
                <a:solidFill>
                  <a:schemeClr val="tx1"/>
                </a:solidFill>
                <a:effectLst/>
                <a:latin typeface="+mn-lt"/>
                <a:ea typeface="+mn-ea"/>
                <a:cs typeface="+mn-cs"/>
              </a:rPr>
              <a:t>When has someone sat with you like the Moon sat with the orphan child?</a:t>
            </a:r>
          </a:p>
          <a:p>
            <a:pPr marL="171450" indent="-171450">
              <a:buFont typeface="Arial" panose="020B0604020202020204" pitchFamily="34" charset="0"/>
              <a:buChar char="•"/>
            </a:pPr>
            <a:r>
              <a:rPr lang="en-GB" sz="1200" i="1" kern="1200" dirty="0">
                <a:solidFill>
                  <a:schemeClr val="tx1"/>
                </a:solidFill>
                <a:effectLst/>
                <a:latin typeface="+mn-lt"/>
                <a:ea typeface="+mn-ea"/>
                <a:cs typeface="+mn-cs"/>
              </a:rPr>
              <a:t>What does ‘compassion’ mean for you?</a:t>
            </a:r>
          </a:p>
          <a:p>
            <a:pPr marL="171450" indent="-171450">
              <a:buFont typeface="Arial" panose="020B0604020202020204" pitchFamily="34" charset="0"/>
              <a:buChar char="•"/>
            </a:pPr>
            <a:r>
              <a:rPr lang="en-GB" sz="1200" i="1" kern="1200" dirty="0">
                <a:solidFill>
                  <a:schemeClr val="tx1"/>
                </a:solidFill>
                <a:effectLst/>
                <a:latin typeface="+mn-lt"/>
                <a:ea typeface="+mn-ea"/>
                <a:cs typeface="+mn-cs"/>
              </a:rPr>
              <a:t>How does compassion help us to build strong relationships with each other?</a:t>
            </a:r>
          </a:p>
          <a:p>
            <a:pPr marL="171450" indent="-171450">
              <a:buFont typeface="Arial" panose="020B0604020202020204" pitchFamily="34" charset="0"/>
              <a:buChar char="•"/>
            </a:pPr>
            <a:endParaRPr lang="en-GB" sz="1200" i="1" kern="1200" dirty="0">
              <a:solidFill>
                <a:schemeClr val="tx1"/>
              </a:solidFill>
              <a:effectLst/>
              <a:latin typeface="+mn-lt"/>
              <a:ea typeface="+mn-ea"/>
              <a:cs typeface="+mn-cs"/>
            </a:endParaRPr>
          </a:p>
          <a:p>
            <a:endParaRPr lang="en-GB" sz="1200" i="1"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403128AB-7EA3-884D-B84F-2D9B3C601A6B}" type="slidenum">
              <a:rPr lang="en-US" smtClean="0"/>
              <a:t>3</a:t>
            </a:fld>
            <a:endParaRPr lang="en-US"/>
          </a:p>
        </p:txBody>
      </p:sp>
    </p:spTree>
    <p:extLst>
      <p:ext uri="{BB962C8B-B14F-4D97-AF65-F5344CB8AC3E}">
        <p14:creationId xmlns:p14="http://schemas.microsoft.com/office/powerpoint/2010/main" val="8176345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1200" b="1" kern="1200" dirty="0">
                <a:solidFill>
                  <a:schemeClr val="tx1"/>
                </a:solidFill>
                <a:effectLst/>
                <a:latin typeface="+mn-lt"/>
                <a:ea typeface="+mn-ea"/>
                <a:cs typeface="+mn-cs"/>
              </a:rPr>
              <a:t>Going deeper and words for worship: ‘You have counted my tears and stored them in a bottle’ (Psalm 56:8)</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 Psalms are full of words like this from David, expressing his deepest and most painful emotions before God. </a:t>
            </a:r>
          </a:p>
          <a:p>
            <a:r>
              <a:rPr lang="en-GB" sz="1200" kern="1200" dirty="0">
                <a:solidFill>
                  <a:schemeClr val="tx1"/>
                </a:solidFill>
                <a:effectLst/>
                <a:latin typeface="+mn-lt"/>
                <a:ea typeface="+mn-ea"/>
                <a:cs typeface="+mn-cs"/>
              </a:rPr>
              <a:t>They also often contain truths that David believed about God’s character and nature. David experienced his fair share of pain and grief in his life, but was never afraid to complain to God, to be honest before God or, clearly, to sit and cry before God.</a:t>
            </a:r>
          </a:p>
          <a:p>
            <a:endParaRPr lang="en-GB" sz="1200"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Reflect together:</a:t>
            </a:r>
          </a:p>
          <a:p>
            <a:pPr marL="171450" indent="-171450">
              <a:buFont typeface="Arial" panose="020B0604020202020204" pitchFamily="34" charset="0"/>
              <a:buChar char="•"/>
            </a:pPr>
            <a:r>
              <a:rPr lang="en-GB" sz="1200" i="1" kern="1200" dirty="0">
                <a:solidFill>
                  <a:schemeClr val="tx1"/>
                </a:solidFill>
                <a:effectLst/>
                <a:latin typeface="+mn-lt"/>
                <a:ea typeface="+mn-ea"/>
                <a:cs typeface="+mn-cs"/>
              </a:rPr>
              <a:t>I wonder what you think about these words?</a:t>
            </a:r>
          </a:p>
          <a:p>
            <a:pPr marL="171450" indent="-171450">
              <a:buFont typeface="Arial" panose="020B0604020202020204" pitchFamily="34" charset="0"/>
              <a:buChar char="•"/>
            </a:pPr>
            <a:r>
              <a:rPr lang="en-GB" sz="1200" i="1" kern="1200" dirty="0">
                <a:solidFill>
                  <a:schemeClr val="tx1"/>
                </a:solidFill>
                <a:effectLst/>
                <a:latin typeface="+mn-lt"/>
                <a:ea typeface="+mn-ea"/>
                <a:cs typeface="+mn-cs"/>
              </a:rPr>
              <a:t>Why might David’s – or anyone else’s – tears matter to God?</a:t>
            </a:r>
          </a:p>
          <a:p>
            <a:pPr marL="171450" indent="-171450">
              <a:buFont typeface="Arial" panose="020B0604020202020204" pitchFamily="34" charset="0"/>
              <a:buChar char="•"/>
            </a:pPr>
            <a:r>
              <a:rPr lang="en-GB" sz="1200" i="1" kern="1200" dirty="0">
                <a:solidFill>
                  <a:schemeClr val="tx1"/>
                </a:solidFill>
                <a:effectLst/>
                <a:latin typeface="+mn-lt"/>
                <a:ea typeface="+mn-ea"/>
                <a:cs typeface="+mn-cs"/>
              </a:rPr>
              <a:t>I wonder if you think it helped David to think about God’s compassion in this way?</a:t>
            </a:r>
          </a:p>
          <a:p>
            <a:pPr marL="171450" marR="0" lvl="0" indent="-171450" algn="l" defTabSz="45717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i="1" kern="1200" dirty="0">
                <a:solidFill>
                  <a:schemeClr val="tx1"/>
                </a:solidFill>
                <a:effectLst/>
                <a:latin typeface="+mn-lt"/>
                <a:ea typeface="+mn-ea"/>
                <a:cs typeface="+mn-cs"/>
              </a:rPr>
              <a:t>I wonder how easy you find it to express your emotions – to yourself, or to others?</a:t>
            </a:r>
          </a:p>
          <a:p>
            <a:pPr marL="171450" marR="0" lvl="0" indent="-171450" algn="l" defTabSz="45717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i="1" kern="1200" dirty="0">
                <a:solidFill>
                  <a:schemeClr val="tx1"/>
                </a:solidFill>
                <a:effectLst/>
                <a:latin typeface="+mn-lt"/>
                <a:ea typeface="+mn-ea"/>
                <a:cs typeface="+mn-cs"/>
              </a:rPr>
              <a:t>I wonder if these words might help you to think about your own sadnesses differently?</a:t>
            </a:r>
          </a:p>
          <a:p>
            <a:pPr marL="171450" marR="0" lvl="0" indent="-171450" algn="l" defTabSz="457177"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i="1" kern="1200" dirty="0">
              <a:solidFill>
                <a:schemeClr val="tx1"/>
              </a:solidFill>
              <a:effectLst/>
              <a:latin typeface="+mn-lt"/>
              <a:ea typeface="+mn-ea"/>
              <a:cs typeface="+mn-cs"/>
            </a:endParaRPr>
          </a:p>
          <a:p>
            <a:pPr marL="0" marR="0" lvl="0" indent="0" algn="l" defTabSz="457177"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i="0" kern="1200" dirty="0">
                <a:solidFill>
                  <a:schemeClr val="tx1"/>
                </a:solidFill>
                <a:effectLst/>
                <a:latin typeface="+mn-lt"/>
                <a:ea typeface="+mn-ea"/>
                <a:cs typeface="+mn-cs"/>
              </a:rPr>
              <a:t>Spend a few moments in quiet thinking about your own personal response to what you’ve heard today.</a:t>
            </a:r>
          </a:p>
          <a:p>
            <a:pPr marL="0" marR="0" lvl="0" indent="0" algn="l" defTabSz="457177"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200" i="1"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403128AB-7EA3-884D-B84F-2D9B3C601A6B}" type="slidenum">
              <a:rPr lang="en-US" smtClean="0"/>
              <a:t>4</a:t>
            </a:fld>
            <a:endParaRPr lang="en-US"/>
          </a:p>
        </p:txBody>
      </p:sp>
    </p:spTree>
    <p:extLst>
      <p:ext uri="{BB962C8B-B14F-4D97-AF65-F5344CB8AC3E}">
        <p14:creationId xmlns:p14="http://schemas.microsoft.com/office/powerpoint/2010/main" val="31284880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Sending: Romans 12:15</a:t>
            </a:r>
          </a:p>
          <a:p>
            <a:r>
              <a:rPr lang="en-GB" sz="1200" i="1" kern="1200" dirty="0">
                <a:solidFill>
                  <a:schemeClr val="tx1"/>
                </a:solidFill>
                <a:effectLst/>
                <a:latin typeface="+mn-lt"/>
                <a:ea typeface="+mn-ea"/>
                <a:cs typeface="+mn-cs"/>
              </a:rPr>
              <a:t>You might want to read these words out loud to one another to encourage one another as you go from this time – </a:t>
            </a:r>
            <a:r>
              <a:rPr lang="en-GB" sz="1200" i="1" kern="1200">
                <a:solidFill>
                  <a:schemeClr val="tx1"/>
                </a:solidFill>
                <a:effectLst/>
                <a:latin typeface="+mn-lt"/>
                <a:ea typeface="+mn-ea"/>
                <a:cs typeface="+mn-cs"/>
              </a:rPr>
              <a:t>and to </a:t>
            </a:r>
            <a:r>
              <a:rPr lang="en-GB" sz="1200" i="1" kern="1200" dirty="0">
                <a:solidFill>
                  <a:schemeClr val="tx1"/>
                </a:solidFill>
                <a:effectLst/>
                <a:latin typeface="+mn-lt"/>
                <a:ea typeface="+mn-ea"/>
                <a:cs typeface="+mn-cs"/>
              </a:rPr>
              <a:t>inspire compassion in each other:</a:t>
            </a:r>
          </a:p>
          <a:p>
            <a:pPr algn="ctr"/>
            <a:r>
              <a:rPr lang="en-GB" sz="1200" b="0" kern="1200" dirty="0">
                <a:solidFill>
                  <a:schemeClr val="tx1"/>
                </a:solidFill>
                <a:effectLst/>
                <a:latin typeface="+mn-lt"/>
                <a:ea typeface="+mn-ea"/>
                <a:cs typeface="+mn-cs"/>
              </a:rPr>
              <a:t>‘When others are happy, be happy with them, and when they are sad, be sad with them.’ </a:t>
            </a:r>
            <a:r>
              <a:rPr lang="en-GB" sz="1200" b="0" i="1" kern="1200" dirty="0">
                <a:solidFill>
                  <a:schemeClr val="tx1"/>
                </a:solidFill>
                <a:effectLst/>
                <a:latin typeface="+mn-lt"/>
                <a:ea typeface="+mn-ea"/>
                <a:cs typeface="+mn-cs"/>
              </a:rPr>
              <a:t>(Romans 12:15)</a:t>
            </a:r>
            <a:endParaRPr lang="en-GB" sz="1200" b="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1" kern="1200" dirty="0">
                <a:solidFill>
                  <a:schemeClr val="tx1"/>
                </a:solidFill>
                <a:effectLst/>
                <a:latin typeface="+mn-lt"/>
                <a:ea typeface="+mn-ea"/>
                <a:cs typeface="+mn-cs"/>
              </a:rPr>
              <a:t>You might also wish to leave students with a final challenge based on this slide, then blow out the candle as a sign that the collective worship is finished. </a:t>
            </a:r>
          </a:p>
        </p:txBody>
      </p:sp>
      <p:sp>
        <p:nvSpPr>
          <p:cNvPr id="4" name="Slide Number Placeholder 3"/>
          <p:cNvSpPr>
            <a:spLocks noGrp="1"/>
          </p:cNvSpPr>
          <p:nvPr>
            <p:ph type="sldNum" sz="quarter" idx="5"/>
          </p:nvPr>
        </p:nvSpPr>
        <p:spPr/>
        <p:txBody>
          <a:bodyPr/>
          <a:lstStyle/>
          <a:p>
            <a:fld id="{403128AB-7EA3-884D-B84F-2D9B3C601A6B}" type="slidenum">
              <a:rPr lang="en-US" smtClean="0"/>
              <a:t>5</a:t>
            </a:fld>
            <a:endParaRPr lang="en-US"/>
          </a:p>
        </p:txBody>
      </p:sp>
    </p:spTree>
    <p:extLst>
      <p:ext uri="{BB962C8B-B14F-4D97-AF65-F5344CB8AC3E}">
        <p14:creationId xmlns:p14="http://schemas.microsoft.com/office/powerpoint/2010/main" val="1300355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7/8/2026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685865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7/8/2026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3149539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6BFECD78-3C8E-49F2-8FAB-59489D168ABB}" type="datetimeFigureOut">
              <a:rPr lang="en-US" smtClean="0"/>
              <a:t>7/8/2026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30073534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6BFECD78-3C8E-49F2-8FAB-59489D168ABB}" type="datetimeFigureOut">
              <a:rPr lang="en-US" smtClean="0"/>
              <a:t>7/8/2026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4243297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6BFECD78-3C8E-49F2-8FAB-59489D168ABB}" type="datetimeFigureOut">
              <a:rPr lang="en-US" smtClean="0"/>
              <a:t>7/8/2026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2974967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6BFECD78-3C8E-49F2-8FAB-59489D168ABB}" type="datetimeFigureOut">
              <a:rPr lang="en-US" smtClean="0"/>
              <a:t>7/8/2026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35091726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FECD78-3C8E-49F2-8FAB-59489D168ABB}" type="datetimeFigureOut">
              <a:rPr lang="en-US" smtClean="0"/>
              <a:t>7/8/2026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276476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6BFECD78-3C8E-49F2-8FAB-59489D168ABB}" type="datetimeFigureOut">
              <a:rPr lang="en-US" smtClean="0"/>
              <a:t>7/8/2026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37380676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6BFECD78-3C8E-49F2-8FAB-59489D168ABB}" type="datetimeFigureOut">
              <a:rPr lang="en-US" smtClean="0"/>
              <a:t>7/8/2026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2571566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7/8/2026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2693043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7/8/2026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2980676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D8EE52B1-DDDB-48E3-9BB6-A56663961E24}" type="datetimeFigureOut">
              <a:rPr lang="en-GB" smtClean="0"/>
              <a:t>08/07/2026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5C4B15-31DF-483A-8617-94F02152CD58}" type="slidenum">
              <a:rPr lang="en-GB" smtClean="0"/>
              <a:t>‹#›</a:t>
            </a:fld>
            <a:endParaRPr lang="en-GB"/>
          </a:p>
        </p:txBody>
      </p:sp>
    </p:spTree>
    <p:extLst>
      <p:ext uri="{BB962C8B-B14F-4D97-AF65-F5344CB8AC3E}">
        <p14:creationId xmlns:p14="http://schemas.microsoft.com/office/powerpoint/2010/main" val="2534580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D8EE52B1-DDDB-48E3-9BB6-A56663961E24}" type="datetimeFigureOut">
              <a:rPr lang="en-GB" smtClean="0"/>
              <a:t>08/07/2026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5C4B15-31DF-483A-8617-94F02152CD58}" type="slidenum">
              <a:rPr lang="en-GB" smtClean="0"/>
              <a:t>‹#›</a:t>
            </a:fld>
            <a:endParaRPr lang="en-GB"/>
          </a:p>
        </p:txBody>
      </p:sp>
    </p:spTree>
    <p:extLst>
      <p:ext uri="{BB962C8B-B14F-4D97-AF65-F5344CB8AC3E}">
        <p14:creationId xmlns:p14="http://schemas.microsoft.com/office/powerpoint/2010/main" val="30247258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D8EE52B1-DDDB-48E3-9BB6-A56663961E24}" type="datetimeFigureOut">
              <a:rPr lang="en-GB" smtClean="0"/>
              <a:t>08/07/2026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5C4B15-31DF-483A-8617-94F02152CD58}" type="slidenum">
              <a:rPr lang="en-GB" smtClean="0"/>
              <a:t>‹#›</a:t>
            </a:fld>
            <a:endParaRPr lang="en-GB"/>
          </a:p>
        </p:txBody>
      </p:sp>
    </p:spTree>
    <p:extLst>
      <p:ext uri="{BB962C8B-B14F-4D97-AF65-F5344CB8AC3E}">
        <p14:creationId xmlns:p14="http://schemas.microsoft.com/office/powerpoint/2010/main" val="34138939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D8EE52B1-DDDB-48E3-9BB6-A56663961E24}" type="datetimeFigureOut">
              <a:rPr lang="en-GB" smtClean="0"/>
              <a:t>08/07/2026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C5C4B15-31DF-483A-8617-94F02152CD58}" type="slidenum">
              <a:rPr lang="en-GB" smtClean="0"/>
              <a:t>‹#›</a:t>
            </a:fld>
            <a:endParaRPr lang="en-GB"/>
          </a:p>
        </p:txBody>
      </p:sp>
    </p:spTree>
    <p:extLst>
      <p:ext uri="{BB962C8B-B14F-4D97-AF65-F5344CB8AC3E}">
        <p14:creationId xmlns:p14="http://schemas.microsoft.com/office/powerpoint/2010/main" val="619932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D8EE52B1-DDDB-48E3-9BB6-A56663961E24}" type="datetimeFigureOut">
              <a:rPr lang="en-GB" smtClean="0"/>
              <a:t>08/07/2026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C5C4B15-31DF-483A-8617-94F02152CD58}" type="slidenum">
              <a:rPr lang="en-GB" smtClean="0"/>
              <a:t>‹#›</a:t>
            </a:fld>
            <a:endParaRPr lang="en-GB"/>
          </a:p>
        </p:txBody>
      </p:sp>
    </p:spTree>
    <p:extLst>
      <p:ext uri="{BB962C8B-B14F-4D97-AF65-F5344CB8AC3E}">
        <p14:creationId xmlns:p14="http://schemas.microsoft.com/office/powerpoint/2010/main" val="24466253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D8EE52B1-DDDB-48E3-9BB6-A56663961E24}" type="datetimeFigureOut">
              <a:rPr lang="en-GB" smtClean="0"/>
              <a:t>08/07/2026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C5C4B15-31DF-483A-8617-94F02152CD58}" type="slidenum">
              <a:rPr lang="en-GB" smtClean="0"/>
              <a:t>‹#›</a:t>
            </a:fld>
            <a:endParaRPr lang="en-GB"/>
          </a:p>
        </p:txBody>
      </p:sp>
    </p:spTree>
    <p:extLst>
      <p:ext uri="{BB962C8B-B14F-4D97-AF65-F5344CB8AC3E}">
        <p14:creationId xmlns:p14="http://schemas.microsoft.com/office/powerpoint/2010/main" val="6118195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8EE52B1-DDDB-48E3-9BB6-A56663961E24}" type="datetimeFigureOut">
              <a:rPr lang="en-GB" smtClean="0"/>
              <a:t>08/07/2026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C5C4B15-31DF-483A-8617-94F02152CD58}" type="slidenum">
              <a:rPr lang="en-GB" smtClean="0"/>
              <a:t>‹#›</a:t>
            </a:fld>
            <a:endParaRPr lang="en-GB"/>
          </a:p>
        </p:txBody>
      </p:sp>
    </p:spTree>
    <p:extLst>
      <p:ext uri="{BB962C8B-B14F-4D97-AF65-F5344CB8AC3E}">
        <p14:creationId xmlns:p14="http://schemas.microsoft.com/office/powerpoint/2010/main" val="20410708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D8EE52B1-DDDB-48E3-9BB6-A56663961E24}" type="datetimeFigureOut">
              <a:rPr lang="en-GB" smtClean="0"/>
              <a:t>08/07/2026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C5C4B15-31DF-483A-8617-94F02152CD58}" type="slidenum">
              <a:rPr lang="en-GB" smtClean="0"/>
              <a:t>‹#›</a:t>
            </a:fld>
            <a:endParaRPr lang="en-GB"/>
          </a:p>
        </p:txBody>
      </p:sp>
    </p:spTree>
    <p:extLst>
      <p:ext uri="{BB962C8B-B14F-4D97-AF65-F5344CB8AC3E}">
        <p14:creationId xmlns:p14="http://schemas.microsoft.com/office/powerpoint/2010/main" val="1381099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D8EE52B1-DDDB-48E3-9BB6-A56663961E24}" type="datetimeFigureOut">
              <a:rPr lang="en-GB" smtClean="0"/>
              <a:t>08/07/2026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C5C4B15-31DF-483A-8617-94F02152CD58}" type="slidenum">
              <a:rPr lang="en-GB" smtClean="0"/>
              <a:t>‹#›</a:t>
            </a:fld>
            <a:endParaRPr lang="en-GB"/>
          </a:p>
        </p:txBody>
      </p:sp>
    </p:spTree>
    <p:extLst>
      <p:ext uri="{BB962C8B-B14F-4D97-AF65-F5344CB8AC3E}">
        <p14:creationId xmlns:p14="http://schemas.microsoft.com/office/powerpoint/2010/main" val="18398109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D8EE52B1-DDDB-48E3-9BB6-A56663961E24}" type="datetimeFigureOut">
              <a:rPr lang="en-GB" smtClean="0"/>
              <a:t>08/07/2026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5C4B15-31DF-483A-8617-94F02152CD58}" type="slidenum">
              <a:rPr lang="en-GB" smtClean="0"/>
              <a:t>‹#›</a:t>
            </a:fld>
            <a:endParaRPr lang="en-GB"/>
          </a:p>
        </p:txBody>
      </p:sp>
    </p:spTree>
    <p:extLst>
      <p:ext uri="{BB962C8B-B14F-4D97-AF65-F5344CB8AC3E}">
        <p14:creationId xmlns:p14="http://schemas.microsoft.com/office/powerpoint/2010/main" val="1297949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D8EE52B1-DDDB-48E3-9BB6-A56663961E24}" type="datetimeFigureOut">
              <a:rPr lang="en-GB" smtClean="0"/>
              <a:t>08/07/2026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5C4B15-31DF-483A-8617-94F02152CD58}" type="slidenum">
              <a:rPr lang="en-GB" smtClean="0"/>
              <a:t>‹#›</a:t>
            </a:fld>
            <a:endParaRPr lang="en-GB"/>
          </a:p>
        </p:txBody>
      </p:sp>
    </p:spTree>
    <p:extLst>
      <p:ext uri="{BB962C8B-B14F-4D97-AF65-F5344CB8AC3E}">
        <p14:creationId xmlns:p14="http://schemas.microsoft.com/office/powerpoint/2010/main" val="40872503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FECD78-3C8E-49F2-8FAB-59489D168ABB}" type="datetimeFigureOut">
              <a:rPr lang="en-US" smtClean="0"/>
              <a:t>7/8/2026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B56013-B943-42BA-886F-6F9D4EB85E9D}" type="slidenum">
              <a:rPr lang="en-US" smtClean="0"/>
              <a:t>‹#›</a:t>
            </a:fld>
            <a:endParaRPr lang="en-US"/>
          </a:p>
        </p:txBody>
      </p:sp>
    </p:spTree>
    <p:extLst>
      <p:ext uri="{BB962C8B-B14F-4D97-AF65-F5344CB8AC3E}">
        <p14:creationId xmlns:p14="http://schemas.microsoft.com/office/powerpoint/2010/main" val="1470137475"/>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8EE52B1-DDDB-48E3-9BB6-A56663961E24}" type="datetimeFigureOut">
              <a:rPr lang="en-GB" smtClean="0"/>
              <a:t>08/07/2026</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C5C4B15-31DF-483A-8617-94F02152CD58}" type="slidenum">
              <a:rPr lang="en-GB" smtClean="0"/>
              <a:t>‹#›</a:t>
            </a:fld>
            <a:endParaRPr lang="en-GB"/>
          </a:p>
        </p:txBody>
      </p:sp>
    </p:spTree>
    <p:extLst>
      <p:ext uri="{BB962C8B-B14F-4D97-AF65-F5344CB8AC3E}">
        <p14:creationId xmlns:p14="http://schemas.microsoft.com/office/powerpoint/2010/main" val="390002517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EF52503D-BE67-D77B-E1A9-633593D0B092}"/>
              </a:ext>
            </a:extLst>
          </p:cNvPr>
          <p:cNvSpPr txBox="1"/>
          <p:nvPr/>
        </p:nvSpPr>
        <p:spPr>
          <a:xfrm>
            <a:off x="192340" y="655880"/>
            <a:ext cx="8759320" cy="1754326"/>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5400" b="1" i="0" u="none" strike="noStrike" kern="1200" cap="none" spc="0" normalizeH="0" baseline="0" noProof="0" dirty="0">
                <a:ln>
                  <a:noFill/>
                </a:ln>
                <a:solidFill>
                  <a:prstClr val="white"/>
                </a:solidFill>
                <a:effectLst>
                  <a:glow rad="228600">
                    <a:srgbClr val="FFC000">
                      <a:alpha val="40000"/>
                    </a:srgbClr>
                  </a:glow>
                </a:effectLst>
                <a:uLnTx/>
                <a:uFillTx/>
                <a:latin typeface="Century Gothic" panose="020B0502020202020204" pitchFamily="34" charset="0"/>
                <a:ea typeface="+mn-ea"/>
                <a:cs typeface="+mn-cs"/>
              </a:rPr>
              <a:t>Words to make you wonder…</a:t>
            </a:r>
          </a:p>
        </p:txBody>
      </p:sp>
      <p:pic>
        <p:nvPicPr>
          <p:cNvPr id="2" name="Picture 1">
            <a:extLst>
              <a:ext uri="{FF2B5EF4-FFF2-40B4-BE49-F238E27FC236}">
                <a16:creationId xmlns:a16="http://schemas.microsoft.com/office/drawing/2014/main" id="{57B3144A-D852-586C-BC96-1E06781B70C8}"/>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0" y="2670628"/>
            <a:ext cx="9144000" cy="4230914"/>
          </a:xfrm>
          <a:prstGeom prst="rect">
            <a:avLst/>
          </a:prstGeom>
          <a:effectLst>
            <a:softEdge rad="317500"/>
          </a:effectLst>
        </p:spPr>
      </p:pic>
      <p:sp>
        <p:nvSpPr>
          <p:cNvPr id="7" name="TextBox 6">
            <a:extLst>
              <a:ext uri="{FF2B5EF4-FFF2-40B4-BE49-F238E27FC236}">
                <a16:creationId xmlns:a16="http://schemas.microsoft.com/office/drawing/2014/main" id="{7B02DA19-836A-F5AA-80B4-F033F642C9AB}"/>
              </a:ext>
            </a:extLst>
          </p:cNvPr>
          <p:cNvSpPr txBox="1"/>
          <p:nvPr/>
        </p:nvSpPr>
        <p:spPr>
          <a:xfrm>
            <a:off x="5435600" y="6444956"/>
            <a:ext cx="3616962" cy="261610"/>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Image from </a:t>
            </a:r>
            <a:r>
              <a:rPr kumimoji="0" lang="en-GB" sz="1100" b="0" i="1" u="none" strike="noStrike" kern="1200" cap="none" spc="0" normalizeH="0" baseline="0" noProof="0" dirty="0" err="1">
                <a:ln>
                  <a:noFill/>
                </a:ln>
                <a:solidFill>
                  <a:prstClr val="white"/>
                </a:solidFill>
                <a:effectLst/>
                <a:uLnTx/>
                <a:uFillTx/>
                <a:latin typeface="Century Gothic" panose="020B0502020202020204" pitchFamily="34" charset="0"/>
                <a:ea typeface="+mn-ea"/>
                <a:cs typeface="+mn-cs"/>
              </a:rPr>
              <a:t>pixabay</a:t>
            </a:r>
            <a:endParaRPr kumimoji="0" lang="en-GB" sz="1100" b="0"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endParaRPr>
          </a:p>
        </p:txBody>
      </p:sp>
      <p:sp>
        <p:nvSpPr>
          <p:cNvPr id="3" name="TextBox 2">
            <a:extLst>
              <a:ext uri="{FF2B5EF4-FFF2-40B4-BE49-F238E27FC236}">
                <a16:creationId xmlns:a16="http://schemas.microsoft.com/office/drawing/2014/main" id="{B2566E47-9455-6F0A-74D2-76643B9D1D9D}"/>
              </a:ext>
            </a:extLst>
          </p:cNvPr>
          <p:cNvSpPr txBox="1"/>
          <p:nvPr/>
        </p:nvSpPr>
        <p:spPr>
          <a:xfrm>
            <a:off x="2899317" y="151434"/>
            <a:ext cx="6153245" cy="307777"/>
          </a:xfrm>
          <a:prstGeom prst="rect">
            <a:avLst/>
          </a:prstGeom>
          <a:noFill/>
        </p:spPr>
        <p:txBody>
          <a:bodyPr wrap="square">
            <a:spAutoFit/>
          </a:bodyPr>
          <a:lstStyle/>
          <a:p>
            <a:pPr lvl="0" algn="r" defTabSz="457200">
              <a:defRPr/>
            </a:pPr>
            <a:r>
              <a:rPr kumimoji="0" lang="en-GB" sz="1400" b="1"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Today’s words can be found in </a:t>
            </a:r>
            <a:r>
              <a:rPr lang="en-GB" sz="1400" b="1" i="1" dirty="0">
                <a:solidFill>
                  <a:prstClr val="white"/>
                </a:solidFill>
                <a:latin typeface="Century Gothic" panose="020B0502020202020204" pitchFamily="34" charset="0"/>
              </a:rPr>
              <a:t>Psalm 56:8 &amp; </a:t>
            </a:r>
            <a:r>
              <a:rPr kumimoji="0" lang="en-GB" sz="1400" b="1" i="1"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Romans 5:12</a:t>
            </a:r>
            <a:endParaRPr kumimoji="0" lang="en-GB" sz="14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endParaRPr>
          </a:p>
        </p:txBody>
      </p:sp>
      <p:pic>
        <p:nvPicPr>
          <p:cNvPr id="4" name="Picture 3">
            <a:extLst>
              <a:ext uri="{FF2B5EF4-FFF2-40B4-BE49-F238E27FC236}">
                <a16:creationId xmlns:a16="http://schemas.microsoft.com/office/drawing/2014/main" id="{119135E0-62DB-12C2-F28B-15BCFBA8FCFF}"/>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91438" y="122388"/>
            <a:ext cx="777358" cy="365868"/>
          </a:xfrm>
          <a:prstGeom prst="rect">
            <a:avLst/>
          </a:prstGeom>
        </p:spPr>
      </p:pic>
    </p:spTree>
    <p:extLst>
      <p:ext uri="{BB962C8B-B14F-4D97-AF65-F5344CB8AC3E}">
        <p14:creationId xmlns:p14="http://schemas.microsoft.com/office/powerpoint/2010/main" val="41164529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60202E7-3318-36F3-6F3E-2CD27753B6D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23520" y="197315"/>
            <a:ext cx="5760720" cy="323981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a:extLst>
              <a:ext uri="{FF2B5EF4-FFF2-40B4-BE49-F238E27FC236}">
                <a16:creationId xmlns:a16="http://schemas.microsoft.com/office/drawing/2014/main" id="{BD5AD6F0-790D-3C6A-05EE-4FF0A1DDF17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495108" y="1508994"/>
            <a:ext cx="3425372" cy="508057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Picture 7" descr="http://www.sitesatlas.com/Maps/Info/Flags/ag-lgflag.gif">
            <a:extLst>
              <a:ext uri="{FF2B5EF4-FFF2-40B4-BE49-F238E27FC236}">
                <a16:creationId xmlns:a16="http://schemas.microsoft.com/office/drawing/2014/main" id="{4CF1C320-9AAD-CC8E-F2E2-5808BB1C22B1}"/>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6197600" y="197315"/>
            <a:ext cx="1645920" cy="1095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C06B34EF-32C3-A571-3F35-76C44717133C}"/>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223520" y="3731314"/>
            <a:ext cx="4987458" cy="285825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2982557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8B0FED6-094A-9999-A7FA-C6E3D0DF8315}"/>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901797" y="0"/>
            <a:ext cx="7340407" cy="6858000"/>
          </a:xfrm>
          <a:prstGeom prst="rect">
            <a:avLst/>
          </a:prstGeom>
        </p:spPr>
      </p:pic>
    </p:spTree>
    <p:extLst>
      <p:ext uri="{BB962C8B-B14F-4D97-AF65-F5344CB8AC3E}">
        <p14:creationId xmlns:p14="http://schemas.microsoft.com/office/powerpoint/2010/main" val="15105268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2" descr="http://www.thecomfortcompany.net/images/products/detail/BlueTearBottle.jpg">
            <a:extLst>
              <a:ext uri="{FF2B5EF4-FFF2-40B4-BE49-F238E27FC236}">
                <a16:creationId xmlns:a16="http://schemas.microsoft.com/office/drawing/2014/main" id="{9177B718-9FB3-AB2A-EC1B-688B3D93388C}"/>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643188" y="285750"/>
            <a:ext cx="3886200" cy="50958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C319CEB7-1584-8B93-FDD4-A774F3A97F69}"/>
              </a:ext>
            </a:extLst>
          </p:cNvPr>
          <p:cNvSpPr/>
          <p:nvPr/>
        </p:nvSpPr>
        <p:spPr>
          <a:xfrm>
            <a:off x="325120" y="5461016"/>
            <a:ext cx="8493760" cy="1200329"/>
          </a:xfrm>
          <a:prstGeom prst="rect">
            <a:avLst/>
          </a:prstGeom>
          <a:noFill/>
        </p:spPr>
        <p:txBody>
          <a:bodyPr wrap="square">
            <a:spAutoFit/>
            <a:scene3d>
              <a:camera prst="orthographicFront"/>
              <a:lightRig rig="soft" dir="t">
                <a:rot lat="0" lon="0" rev="10800000"/>
              </a:lightRig>
            </a:scene3d>
            <a:sp3d>
              <a:bevelT w="27940" h="12700"/>
              <a:contourClr>
                <a:srgbClr val="DDDDDD"/>
              </a:contourClr>
            </a:sp3d>
          </a:bodyPr>
          <a:lstStyle/>
          <a:p>
            <a:pPr algn="ctr" fontAlgn="auto">
              <a:spcBef>
                <a:spcPts val="0"/>
              </a:spcBef>
              <a:spcAft>
                <a:spcPts val="0"/>
              </a:spcAft>
              <a:defRPr/>
            </a:pPr>
            <a:r>
              <a:rPr lang="en-GB" sz="3600" b="1" spc="150" dirty="0">
                <a:ln w="11430"/>
                <a:solidFill>
                  <a:srgbClr val="F8F8F8"/>
                </a:solidFill>
                <a:effectLst>
                  <a:outerShdw blurRad="25400" algn="tl" rotWithShape="0">
                    <a:srgbClr val="000000">
                      <a:alpha val="43000"/>
                    </a:srgbClr>
                  </a:outerShdw>
                </a:effectLst>
                <a:latin typeface="Century Gothic" panose="020B0502020202020204" pitchFamily="34" charset="0"/>
              </a:rPr>
              <a:t>‘You have counted each of my tears and stored them in a bottle.’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D1726F1-BBD4-36B1-08FB-A53B450FBC98}"/>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901797" y="0"/>
            <a:ext cx="7340407" cy="6858000"/>
          </a:xfrm>
          <a:prstGeom prst="rect">
            <a:avLst/>
          </a:prstGeom>
        </p:spPr>
      </p:pic>
      <p:sp>
        <p:nvSpPr>
          <p:cNvPr id="3" name="Rectangle 2">
            <a:extLst>
              <a:ext uri="{FF2B5EF4-FFF2-40B4-BE49-F238E27FC236}">
                <a16:creationId xmlns:a16="http://schemas.microsoft.com/office/drawing/2014/main" id="{55E67504-1E9C-9603-BF74-AD9D6527E60D}"/>
              </a:ext>
            </a:extLst>
          </p:cNvPr>
          <p:cNvSpPr/>
          <p:nvPr/>
        </p:nvSpPr>
        <p:spPr>
          <a:xfrm>
            <a:off x="1656080" y="2057311"/>
            <a:ext cx="5933440" cy="3170099"/>
          </a:xfrm>
          <a:prstGeom prst="rect">
            <a:avLst/>
          </a:prstGeom>
          <a:noFill/>
        </p:spPr>
        <p:txBody>
          <a:bodyPr wrap="square">
            <a:spAutoFit/>
            <a:scene3d>
              <a:camera prst="orthographicFront"/>
              <a:lightRig rig="soft" dir="t">
                <a:rot lat="0" lon="0" rev="10800000"/>
              </a:lightRig>
            </a:scene3d>
            <a:sp3d>
              <a:bevelT w="27940" h="12700"/>
              <a:contourClr>
                <a:srgbClr val="DDDDDD"/>
              </a:contourClr>
            </a:sp3d>
          </a:bodyPr>
          <a:lstStyle/>
          <a:p>
            <a:pPr algn="ctr" fontAlgn="auto">
              <a:spcBef>
                <a:spcPts val="0"/>
              </a:spcBef>
              <a:spcAft>
                <a:spcPts val="0"/>
              </a:spcAft>
              <a:defRPr/>
            </a:pPr>
            <a:r>
              <a:rPr lang="en-GB" sz="3600" b="1" spc="150" dirty="0">
                <a:ln w="11430"/>
                <a:solidFill>
                  <a:schemeClr val="bg1"/>
                </a:solidFill>
                <a:effectLst>
                  <a:outerShdw blurRad="25400" algn="tl" rotWithShape="0">
                    <a:srgbClr val="000000">
                      <a:alpha val="43000"/>
                    </a:srgbClr>
                  </a:outerShdw>
                </a:effectLst>
                <a:latin typeface="Century Gothic" panose="020B0502020202020204" pitchFamily="34" charset="0"/>
              </a:rPr>
              <a:t>‘When others are happy, be happy with them, and when they are sad, be sad                  with them.’</a:t>
            </a:r>
          </a:p>
          <a:p>
            <a:pPr algn="ctr" fontAlgn="auto">
              <a:spcBef>
                <a:spcPts val="0"/>
              </a:spcBef>
              <a:spcAft>
                <a:spcPts val="0"/>
              </a:spcAft>
              <a:defRPr/>
            </a:pPr>
            <a:r>
              <a:rPr lang="en-GB" sz="2000" b="1" spc="150" dirty="0">
                <a:ln w="11430"/>
                <a:solidFill>
                  <a:schemeClr val="bg1"/>
                </a:solidFill>
                <a:effectLst>
                  <a:outerShdw blurRad="25400" algn="tl" rotWithShape="0">
                    <a:srgbClr val="000000">
                      <a:alpha val="43000"/>
                    </a:srgbClr>
                  </a:outerShdw>
                </a:effectLst>
                <a:latin typeface="Century Gothic" panose="020B0502020202020204" pitchFamily="34" charset="0"/>
              </a:rPr>
              <a:t>(</a:t>
            </a:r>
            <a:r>
              <a:rPr lang="en-GB" sz="2000" b="1" i="1" spc="150" dirty="0">
                <a:ln w="11430"/>
                <a:solidFill>
                  <a:schemeClr val="bg1"/>
                </a:solidFill>
                <a:effectLst>
                  <a:outerShdw blurRad="25400" algn="tl" rotWithShape="0">
                    <a:srgbClr val="000000">
                      <a:alpha val="43000"/>
                    </a:srgbClr>
                  </a:outerShdw>
                </a:effectLst>
                <a:latin typeface="Century Gothic" panose="020B0502020202020204" pitchFamily="34" charset="0"/>
              </a:rPr>
              <a:t>Romans 12:15)</a:t>
            </a:r>
            <a:endParaRPr lang="en-GB" sz="3600" b="1" spc="150" dirty="0">
              <a:ln w="11430"/>
              <a:solidFill>
                <a:schemeClr val="bg1"/>
              </a:solidFill>
              <a:effectLst>
                <a:outerShdw blurRad="25400" algn="tl" rotWithShape="0">
                  <a:srgbClr val="000000">
                    <a:alpha val="43000"/>
                  </a:srgbClr>
                </a:outerShdw>
              </a:effectLst>
              <a:latin typeface="Century Gothic" panose="020B0502020202020204" pitchFamily="34" charset="0"/>
            </a:endParaRPr>
          </a:p>
        </p:txBody>
      </p:sp>
    </p:spTree>
    <p:extLst>
      <p:ext uri="{BB962C8B-B14F-4D97-AF65-F5344CB8AC3E}">
        <p14:creationId xmlns:p14="http://schemas.microsoft.com/office/powerpoint/2010/main" val="29667072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 Black ">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2619</TotalTime>
  <Words>1012</Words>
  <Application>Microsoft Office PowerPoint</Application>
  <PresentationFormat>On-screen Show (4:3)</PresentationFormat>
  <Paragraphs>62</Paragraphs>
  <Slides>5</Slides>
  <Notes>5</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5</vt:i4>
      </vt:variant>
    </vt:vector>
  </HeadingPairs>
  <TitlesOfParts>
    <vt:vector size="12" baseType="lpstr">
      <vt:lpstr>Aptos</vt:lpstr>
      <vt:lpstr>Aptos Display</vt:lpstr>
      <vt:lpstr>Arial</vt:lpstr>
      <vt:lpstr>Calibri</vt:lpstr>
      <vt:lpstr>Century Gothic</vt:lpstr>
      <vt:lpstr> Black </vt:lpstr>
      <vt:lpstr>2_Office Theme</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Rachel Boxer</dc:creator>
  <cp:lastModifiedBy>Rachel Boxer</cp:lastModifiedBy>
  <cp:revision>47</cp:revision>
  <dcterms:created xsi:type="dcterms:W3CDTF">2016-05-28T09:08:15Z</dcterms:created>
  <dcterms:modified xsi:type="dcterms:W3CDTF">2026-07-08T16:03:29Z</dcterms:modified>
</cp:coreProperties>
</file>