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4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4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28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83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06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0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3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1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5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3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13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85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Quality_of_life" TargetMode="External"/><Relationship Id="rId2" Type="http://schemas.openxmlformats.org/officeDocument/2006/relationships/hyperlink" Target="https://en.wikipedia.org/wiki/Altruisti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ishresources.org.uk/people/working-with-volunteers/" TargetMode="External"/><Relationship Id="rId2" Type="http://schemas.openxmlformats.org/officeDocument/2006/relationships/hyperlink" Target="http://www.cuf.org.uk/Pages/FAQs/Category/working-with-volunte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urch-administrator.net/Resources/Training-Notes/Affirming-volunteers" TargetMode="External"/><Relationship Id="rId5" Type="http://schemas.openxmlformats.org/officeDocument/2006/relationships/hyperlink" Target="https://knowhownonprofit.org/people/volunteers/keeping/" TargetMode="External"/><Relationship Id="rId4" Type="http://schemas.openxmlformats.org/officeDocument/2006/relationships/hyperlink" Target="https://knowhownonprofit.org/how-to/how-to-set-up-a-volunteering-program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97" y="188640"/>
            <a:ext cx="8614090" cy="1296144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20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20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40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5556" y="1624037"/>
            <a:ext cx="8640959" cy="511256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20040" lvl="2" indent="0" algn="ctr">
              <a:spcBef>
                <a:spcPts val="1200"/>
              </a:spcBef>
              <a:spcAft>
                <a:spcPts val="300"/>
              </a:spcAft>
              <a:buNone/>
            </a:pPr>
            <a:endParaRPr lang="en-GB" sz="800" i="0" kern="1600" dirty="0" smtClean="0">
              <a:solidFill>
                <a:srgbClr val="002D73"/>
              </a:solidFill>
              <a:latin typeface="Arial" panose="020B0604020202020204" pitchFamily="34" charset="0"/>
            </a:endParaRPr>
          </a:p>
          <a:p>
            <a:pPr marL="320040" lvl="2" indent="0" algn="ctr">
              <a:spcBef>
                <a:spcPts val="1200"/>
              </a:spcBef>
              <a:spcAft>
                <a:spcPts val="300"/>
              </a:spcAft>
              <a:buNone/>
            </a:pPr>
            <a:r>
              <a:rPr lang="en-GB" sz="4800" i="0" kern="1600" dirty="0" smtClean="0">
                <a:solidFill>
                  <a:srgbClr val="002D73"/>
                </a:solidFill>
                <a:latin typeface="Arial" panose="020B0604020202020204" pitchFamily="34" charset="0"/>
              </a:rPr>
              <a:t>Volunteer </a:t>
            </a:r>
            <a:r>
              <a:rPr lang="en-GB" sz="4800" i="0" kern="1600" dirty="0">
                <a:solidFill>
                  <a:srgbClr val="002D73"/>
                </a:solidFill>
                <a:latin typeface="Arial" panose="020B0604020202020204" pitchFamily="34" charset="0"/>
              </a:rPr>
              <a:t>Management </a:t>
            </a:r>
            <a:endParaRPr lang="en-GB" sz="4800" i="0" kern="1600" dirty="0" smtClean="0">
              <a:solidFill>
                <a:srgbClr val="002D73"/>
              </a:solidFill>
              <a:latin typeface="Arial" panose="020B0604020202020204" pitchFamily="34" charset="0"/>
            </a:endParaRPr>
          </a:p>
          <a:p>
            <a:pPr marL="320040" lvl="2" indent="0" algn="ctr">
              <a:spcBef>
                <a:spcPts val="1200"/>
              </a:spcBef>
              <a:spcAft>
                <a:spcPts val="300"/>
              </a:spcAft>
              <a:buNone/>
            </a:pPr>
            <a:r>
              <a:rPr lang="en-GB" sz="4800" i="0" kern="1600" dirty="0" smtClean="0">
                <a:solidFill>
                  <a:srgbClr val="002D73"/>
                </a:solidFill>
                <a:latin typeface="Arial" panose="020B0604020202020204" pitchFamily="34" charset="0"/>
              </a:rPr>
              <a:t>and Support</a:t>
            </a:r>
          </a:p>
          <a:p>
            <a:pPr marL="1571400" lvl="8" indent="0" algn="ctr">
              <a:spcBef>
                <a:spcPts val="1200"/>
              </a:spcBef>
              <a:spcAft>
                <a:spcPts val="300"/>
              </a:spcAft>
              <a:buNone/>
            </a:pPr>
            <a:endParaRPr lang="en-GB" sz="4800" kern="1600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71400" lvl="8" indent="0">
              <a:spcBef>
                <a:spcPts val="1200"/>
              </a:spcBef>
              <a:spcAft>
                <a:spcPts val="300"/>
              </a:spcAft>
              <a:buNone/>
            </a:pPr>
            <a:endParaRPr lang="en-US" sz="48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796" y="3573016"/>
            <a:ext cx="3393411" cy="29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97" y="188640"/>
            <a:ext cx="8614090" cy="864096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t">
            <a:normAutofit fontScale="90000"/>
          </a:bodyPr>
          <a:lstStyle/>
          <a:p>
            <a:pPr marL="320040" marR="0" lvl="2" indent="0" algn="ctr" defTabSz="914400" rtl="0" eaLnBrk="1" fontAlgn="auto" latinLnBrk="0" hangingPunct="1">
              <a:lnSpc>
                <a:spcPct val="85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1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11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kumimoji="0" lang="en-GB" sz="4000" b="0" i="0" u="none" strike="noStrike" kern="1600" cap="none" spc="0" normalizeH="0" baseline="0" noProof="0" dirty="0" smtClean="0">
                <a:ln>
                  <a:noFill/>
                </a:ln>
                <a:solidFill>
                  <a:srgbClr val="002D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Volunteer Management and Support</a:t>
            </a:r>
            <a:br>
              <a:rPr kumimoji="0" lang="en-GB" sz="4000" b="0" i="0" u="none" strike="noStrike" kern="1600" cap="none" spc="0" normalizeH="0" baseline="0" noProof="0" dirty="0" smtClean="0">
                <a:ln>
                  <a:noFill/>
                </a:ln>
                <a:solidFill>
                  <a:srgbClr val="002D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397" y="1196752"/>
            <a:ext cx="8640959" cy="547260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lvl="2" indent="0" algn="ctr">
              <a:spcBef>
                <a:spcPts val="1200"/>
              </a:spcBef>
              <a:spcAft>
                <a:spcPts val="300"/>
              </a:spcAft>
              <a:buNone/>
            </a:pPr>
            <a:endParaRPr lang="en-GB" sz="800" i="0" kern="1600" dirty="0" smtClean="0">
              <a:solidFill>
                <a:srgbClr val="002D73"/>
              </a:solidFill>
              <a:latin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Volunteering </a:t>
            </a:r>
            <a:r>
              <a:rPr lang="en-GB" sz="2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 at the </a:t>
            </a:r>
            <a:r>
              <a:rPr lang="en-GB" sz="2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</a:t>
            </a:r>
            <a:endParaRPr lang="en-GB" sz="2800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heart </a:t>
            </a:r>
            <a:r>
              <a:rPr lang="en-GB" sz="28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Christian service and </a:t>
            </a:r>
            <a:r>
              <a:rPr lang="en-GB" sz="2800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discipleship</a:t>
            </a:r>
            <a:r>
              <a:rPr lang="en-GB" sz="2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lvl="1" indent="0">
              <a:spcBef>
                <a:spcPts val="1200"/>
              </a:spcBef>
              <a:spcAft>
                <a:spcPts val="300"/>
              </a:spcAft>
              <a:buNone/>
            </a:pPr>
            <a:endParaRPr lang="en-GB" sz="12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Stewardship </a:t>
            </a:r>
            <a:r>
              <a:rPr lang="en-GB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</a:t>
            </a:r>
            <a:r>
              <a:rPr lang="en-GB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Time </a:t>
            </a:r>
            <a:r>
              <a:rPr lang="en-GB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GB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Talents </a:t>
            </a:r>
            <a:endParaRPr lang="en-GB" kern="1600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Definitions 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‘Volunteer’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 person who freely offers to take part in an enterprise or undertake a task.</a:t>
            </a:r>
            <a:endParaRPr lang="en-GB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 person who works for an organization without being paid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Volunteering is generally considered an </a:t>
            </a:r>
            <a:r>
              <a:rPr lang="en-US" sz="1800" u="sng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 tooltip="Altruistic"/>
              </a:rPr>
              <a:t>altruistic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activity where an individual or group provides services for no financial gain. Volunteering is also renowned for skill development, and is often intended to promote goodness or to improve human </a:t>
            </a:r>
            <a:r>
              <a:rPr lang="en-US" sz="1800" u="sng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 tooltip="Quality of life"/>
              </a:rPr>
              <a:t>quality of life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Volunteering may have positive benefits for the volunteer as well as for the person or community served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-137160">
              <a:spcBef>
                <a:spcPts val="0"/>
              </a:spcBef>
              <a:spcAft>
                <a:spcPts val="300"/>
              </a:spcAft>
              <a:buNone/>
            </a:pPr>
            <a:endParaRPr lang="en-US" sz="18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0764" y="2348881"/>
            <a:ext cx="1459708" cy="128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9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115" y="188640"/>
            <a:ext cx="8614090" cy="84795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20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20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GB" sz="4000" kern="1600" spc="0" dirty="0">
                <a:solidFill>
                  <a:srgbClr val="002D73"/>
                </a:solidFill>
                <a:latin typeface="Arial" panose="020B0604020202020204" pitchFamily="34" charset="0"/>
              </a:rPr>
              <a:t>Volunteer Management and Support</a:t>
            </a:r>
            <a:r>
              <a:rPr lang="en-GB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1115" y="1268760"/>
            <a:ext cx="8640959" cy="547260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Benefits of Volunteering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People volunteer for a variety of </a:t>
            </a: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reasons</a:t>
            </a: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Benefits </a:t>
            </a:r>
            <a:r>
              <a:rPr lang="en-US" sz="18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the </a:t>
            </a: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</a:t>
            </a: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1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 err="1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practise</a:t>
            </a: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existing skills</a:t>
            </a:r>
            <a:endParaRPr lang="en-GB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develop new skills or interests</a:t>
            </a:r>
            <a:endParaRPr lang="en-GB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making </a:t>
            </a: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 contribution to church or community – active citizenship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stimulation &amp; improve well being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 part of a team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gain confidence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gain experience &amp; training </a:t>
            </a: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improve employment prospects 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fulfilment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-137160">
              <a:spcBef>
                <a:spcPts val="0"/>
              </a:spcBef>
              <a:spcAft>
                <a:spcPts val="300"/>
              </a:spcAft>
              <a:buNone/>
            </a:pPr>
            <a:endParaRPr lang="en-US" sz="18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5047216"/>
            <a:ext cx="1656184" cy="145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66" y="260648"/>
            <a:ext cx="8614090" cy="792088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GB" sz="3600" kern="1600" spc="0" dirty="0">
                <a:solidFill>
                  <a:srgbClr val="002D73"/>
                </a:solidFill>
                <a:latin typeface="Arial" panose="020B0604020202020204" pitchFamily="34" charset="0"/>
              </a:rPr>
              <a:t>Volunteer Management and Support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397" y="1196752"/>
            <a:ext cx="8640959" cy="547260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endParaRPr lang="en-US" sz="10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Benefits </a:t>
            </a:r>
            <a:r>
              <a:rPr lang="en-US" sz="18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your </a:t>
            </a: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church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churches would not be able to function without volunteers!</a:t>
            </a:r>
            <a:endParaRPr lang="en-GB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able </a:t>
            </a: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reduce operating costs by using volunteers.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volunteers contribute time, energies, expertise, skills and talents to help fulfil the church's mission. 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they extend and augment the work of clergy &amp; staff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volunteers generate enthusiasm and interest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they can focus on individuals or subject areas thus bringing new insights, energy &amp; time to their role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volunteers can also increase the quality and number of services/facilities which a church can offer e.g. running a parent and toddler group or a café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-137160">
              <a:spcBef>
                <a:spcPts val="0"/>
              </a:spcBef>
              <a:spcAft>
                <a:spcPts val="300"/>
              </a:spcAft>
              <a:buNone/>
            </a:pPr>
            <a:endParaRPr lang="en-US" sz="1200" b="1" dirty="0" smtClean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-13716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Annual Review</a:t>
            </a:r>
            <a:r>
              <a:rPr lang="en-US" sz="1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how church members donate their time and talents</a:t>
            </a:r>
            <a:endParaRPr lang="en-US" sz="18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5667287"/>
            <a:ext cx="1141399" cy="100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97" y="188640"/>
            <a:ext cx="8614090" cy="72008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GB" sz="3600" kern="1600" spc="0" dirty="0">
                <a:solidFill>
                  <a:srgbClr val="002D73"/>
                </a:solidFill>
                <a:latin typeface="Arial" panose="020B0604020202020204" pitchFamily="34" charset="0"/>
              </a:rPr>
              <a:t>Volunteer Management and Support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8308" y="1052736"/>
            <a:ext cx="8640959" cy="5616624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endParaRPr lang="en-US" sz="10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Good Practice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</a:t>
            </a: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Managing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Supporting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olunteers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Volunteer </a:t>
            </a:r>
            <a:r>
              <a:rPr lang="en-US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‘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role’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 a ‘job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’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Role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Description </a:t>
            </a: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needs to include: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GB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GB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 The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responsibilities and duties of the volunteer</a:t>
            </a: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ii. The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purpose of the role – set it in context</a:t>
            </a: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iii. Support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supervision structures</a:t>
            </a: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iv. Information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about hours, frequency and location of duties</a:t>
            </a: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v.  Anticipated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length of the role</a:t>
            </a: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vi. Training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provided and </a:t>
            </a: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needed</a:t>
            </a:r>
            <a:endParaRPr lang="en-GB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vii. Allowable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expenses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   Volunteer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Agreement</a:t>
            </a:r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   Selection process</a:t>
            </a:r>
            <a:endParaRPr lang="en-GB" sz="18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   Offer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travel expenses </a:t>
            </a:r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    Manager</a:t>
            </a:r>
            <a:endParaRPr lang="en-GB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    Regular Communication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   Reviews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feedback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8.    Resourcing</a:t>
            </a:r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9.    Encouragement and Recognition -  </a:t>
            </a:r>
            <a:r>
              <a:rPr lang="en-GB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National V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olunteer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Week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sz="1600" baseline="30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-12</a:t>
            </a:r>
            <a:r>
              <a:rPr lang="en-US" sz="1600" baseline="30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June </a:t>
            </a:r>
            <a:endParaRPr lang="en-GB" sz="1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  Training</a:t>
            </a:r>
            <a:endParaRPr lang="en-GB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11.  Prayer</a:t>
            </a:r>
            <a:endParaRPr lang="en-GB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3789040"/>
            <a:ext cx="248427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14090" cy="792089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GB" sz="3600" kern="1600" spc="0" dirty="0" smtClean="0">
                <a:solidFill>
                  <a:srgbClr val="002D73"/>
                </a:solidFill>
                <a:latin typeface="Arial" panose="020B0604020202020204" pitchFamily="34" charset="0"/>
              </a:rPr>
              <a:t>Volunteer </a:t>
            </a:r>
            <a:r>
              <a:rPr lang="en-GB" sz="3600" kern="1600" spc="0" dirty="0">
                <a:solidFill>
                  <a:srgbClr val="002D73"/>
                </a:solidFill>
                <a:latin typeface="Arial" panose="020B0604020202020204" pitchFamily="34" charset="0"/>
              </a:rPr>
              <a:t>Management and Support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124744"/>
            <a:ext cx="8640959" cy="547260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en-US" sz="80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Office Volunteers</a:t>
            </a:r>
          </a:p>
          <a:p>
            <a:pPr>
              <a:spcAft>
                <a:spcPts val="0"/>
              </a:spcAft>
            </a:pP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How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many of you have office volunteers to assist you??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Consider 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arranging a volunteer or two to </a:t>
            </a: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provide invaluable assistance with weekly 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tasks </a:t>
            </a: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e.g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answering telephone, updating the publicity board, </a:t>
            </a: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weekly 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notice sheet</a:t>
            </a:r>
            <a:r>
              <a:rPr lang="en-US" sz="2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  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discrete one off or regular tasks which a volunteer could do occasionally </a:t>
            </a: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       e.g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database management</a:t>
            </a:r>
            <a:endParaRPr lang="en-GB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293876"/>
            <a:ext cx="4921374" cy="307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14090" cy="792089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sz="900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GB" sz="3600" kern="1600" spc="0" dirty="0" smtClean="0">
                <a:solidFill>
                  <a:srgbClr val="002D73"/>
                </a:solidFill>
                <a:latin typeface="Arial" panose="020B0604020202020204" pitchFamily="34" charset="0"/>
              </a:rPr>
              <a:t>Volunteer </a:t>
            </a:r>
            <a:r>
              <a:rPr lang="en-GB" sz="3600" kern="1600" spc="0" dirty="0">
                <a:solidFill>
                  <a:srgbClr val="002D73"/>
                </a:solidFill>
                <a:latin typeface="Arial" panose="020B0604020202020204" pitchFamily="34" charset="0"/>
              </a:rPr>
              <a:t>Management and Support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3285" y="1124744"/>
            <a:ext cx="8640959" cy="5238734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endParaRPr lang="en-US" sz="10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Resources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managing volunteers</a:t>
            </a:r>
            <a:endParaRPr lang="en-GB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GB" sz="16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Working Well With Volunteers’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an excellent new online resource produced by Church Urban Fund and the Church of England Lay Training Adviser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about managing volunteers in churches</a:t>
            </a:r>
            <a:r>
              <a:rPr lang="en-US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GB" sz="1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offers 7 themed </a:t>
            </a:r>
            <a:r>
              <a:rPr lang="en-GB" sz="16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guidance sheets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about working with volunteers and </a:t>
            </a:r>
            <a:r>
              <a:rPr lang="en-GB" sz="16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templates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parishes can adapt: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u="sng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16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://www.cuf.org.uk/Pages/FAQs/Category/working-with-volunteers</a:t>
            </a:r>
            <a:endParaRPr lang="en-GB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Another </a:t>
            </a:r>
            <a:r>
              <a:rPr lang="en-GB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good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 called </a:t>
            </a:r>
            <a:r>
              <a:rPr lang="en-GB" sz="16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‘Faithfully Volunteering’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has been produced with support from Church Urban Fund (CUF) by Church and Society in the Diocese of Liverpool</a:t>
            </a:r>
            <a:r>
              <a:rPr lang="en-GB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800" u="sng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://www.parishresources.org.uk/people/working-with-volunteers/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NCVO (The National Council for Voluntary Organisations) website is another valuable resource including a section on </a:t>
            </a:r>
            <a:r>
              <a:rPr lang="en-GB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How to set up a volunteering programme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1600" u="sng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://knowhownonprofit.org/how-to/how-to-set-up-a-volunteering-programme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also on  </a:t>
            </a:r>
            <a:r>
              <a:rPr lang="en-GB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Managing and retaining volunteers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https</a:t>
            </a:r>
            <a:r>
              <a:rPr lang="en-US" sz="1600" u="sng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://knowhownonprofit.org/people/volunteers/keeping/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UCAN: </a:t>
            </a:r>
            <a:r>
              <a:rPr lang="en-US" sz="1600" u="sng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http</a:t>
            </a:r>
            <a:r>
              <a:rPr lang="en-US" sz="1600" u="sng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://www.church-administrator.net/Resources/Training-Notes/Affirming-volunteers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8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BE0C81E1281498AEBD4869A018A8F" ma:contentTypeVersion="14" ma:contentTypeDescription="Create a new document." ma:contentTypeScope="" ma:versionID="b1f6a369df40085fe61fa2c5ca7c8867">
  <xsd:schema xmlns:xsd="http://www.w3.org/2001/XMLSchema" xmlns:xs="http://www.w3.org/2001/XMLSchema" xmlns:p="http://schemas.microsoft.com/office/2006/metadata/properties" xmlns:ns2="dad479da-d18d-4104-8d4c-0368fb145937" xmlns:ns3="a0884749-ea70-4c5b-a969-307ef6a232e8" targetNamespace="http://schemas.microsoft.com/office/2006/metadata/properties" ma:root="true" ma:fieldsID="9ced54766014b7721eb619ad9dec0f77" ns2:_="" ns3:_="">
    <xsd:import namespace="dad479da-d18d-4104-8d4c-0368fb145937"/>
    <xsd:import namespace="a0884749-ea70-4c5b-a969-307ef6a232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479da-d18d-4104-8d4c-0368fb1459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06aabbe-596b-4e13-ae27-cd64ca0bc1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84749-ea70-4c5b-a969-307ef6a232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99fdf56-e76f-42d4-be76-f1b544865e88}" ma:internalName="TaxCatchAll" ma:showField="CatchAllData" ma:web="a0884749-ea70-4c5b-a969-307ef6a232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F9C6FF-D4BB-49A5-A185-5CCEA3980BC9}"/>
</file>

<file path=customXml/itemProps2.xml><?xml version="1.0" encoding="utf-8"?>
<ds:datastoreItem xmlns:ds="http://schemas.openxmlformats.org/officeDocument/2006/customXml" ds:itemID="{503F84E9-EE34-4959-9F0E-0B6E852E7B8C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1406</TotalTime>
  <Words>134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 Light</vt:lpstr>
      <vt:lpstr>Gill Sans MT</vt:lpstr>
      <vt:lpstr>Times New Roman</vt:lpstr>
      <vt:lpstr>Wingdings</vt:lpstr>
      <vt:lpstr>Metropolitan</vt:lpstr>
      <vt:lpstr> ‘Passion for Spiritual Administration’ </vt:lpstr>
      <vt:lpstr> Volunteer Management and Support </vt:lpstr>
      <vt:lpstr> Volunteer Management and Support </vt:lpstr>
      <vt:lpstr> Volunteer Management and Support</vt:lpstr>
      <vt:lpstr> Volunteer Management and Support</vt:lpstr>
      <vt:lpstr> Volunteer Management and Support</vt:lpstr>
      <vt:lpstr> Volunteer Management and Support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Fenplus.M</dc:creator>
  <cp:lastModifiedBy>Jenny Parsons</cp:lastModifiedBy>
  <cp:revision>96</cp:revision>
  <cp:lastPrinted>2016-05-16T08:28:55Z</cp:lastPrinted>
  <dcterms:created xsi:type="dcterms:W3CDTF">2016-05-15T14:28:37Z</dcterms:created>
  <dcterms:modified xsi:type="dcterms:W3CDTF">2016-07-11T14:22:25Z</dcterms:modified>
</cp:coreProperties>
</file>