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60" r:id="rId4"/>
    <p:sldId id="258" r:id="rId5"/>
    <p:sldId id="259" r:id="rId6"/>
    <p:sldId id="439"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964A63-0A68-461D-B84E-6712E7D0A72B}" v="34" dt="2026-04-13T13:21:22.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54263" autoAdjust="0"/>
  </p:normalViewPr>
  <p:slideViewPr>
    <p:cSldViewPr snapToGrid="0">
      <p:cViewPr varScale="1">
        <p:scale>
          <a:sx n="47" d="100"/>
          <a:sy n="47" d="100"/>
        </p:scale>
        <p:origin x="220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modSld sldOrd modMainMaster">
      <pc:chgData name="Rachel Boxer" userId="6da37c9f42e40059" providerId="LiveId" clId="{0E13CC8D-59C2-4409-A640-E738E4606E44}" dt="2026-04-13T10:07:38.986" v="4223" actId="20577"/>
      <pc:docMkLst>
        <pc:docMk/>
      </pc:docMkLst>
      <pc:sldChg chg="addSp delSp modSp mod modTransition modNotesTx">
        <pc:chgData name="Rachel Boxer" userId="6da37c9f42e40059" providerId="LiveId" clId="{0E13CC8D-59C2-4409-A640-E738E4606E44}" dt="2026-04-13T10:07:38.986" v="4223" actId="20577"/>
        <pc:sldMkLst>
          <pc:docMk/>
          <pc:sldMk cId="4116452968" sldId="256"/>
        </pc:sldMkLst>
        <pc:spChg chg="add mod">
          <ac:chgData name="Rachel Boxer" userId="6da37c9f42e40059" providerId="LiveId" clId="{0E13CC8D-59C2-4409-A640-E738E4606E44}" dt="2026-04-11T21:05:00.768" v="4054"/>
          <ac:spMkLst>
            <pc:docMk/>
            <pc:sldMk cId="4116452968" sldId="256"/>
            <ac:spMk id="2" creationId="{E9983288-F40B-E9F0-C62A-AC1D184BD278}"/>
          </ac:spMkLst>
        </pc:spChg>
        <pc:spChg chg="add mod">
          <ac:chgData name="Rachel Boxer" userId="6da37c9f42e40059" providerId="LiveId" clId="{0E13CC8D-59C2-4409-A640-E738E4606E44}" dt="2026-04-11T21:05:58.901" v="4069" actId="20577"/>
          <ac:spMkLst>
            <pc:docMk/>
            <pc:sldMk cId="4116452968" sldId="256"/>
            <ac:spMk id="3" creationId="{D13928C4-8DDC-9393-5D0D-50DFC4EE4198}"/>
          </ac:spMkLst>
        </pc:spChg>
      </pc:sldChg>
      <pc:sldChg chg="addSp modSp mod modTransition modNotesTx">
        <pc:chgData name="Rachel Boxer" userId="6da37c9f42e40059" providerId="LiveId" clId="{0E13CC8D-59C2-4409-A640-E738E4606E44}" dt="2026-04-11T21:19:05.586" v="4102" actId="20577"/>
        <pc:sldMkLst>
          <pc:docMk/>
          <pc:sldMk cId="2326686932" sldId="257"/>
        </pc:sldMkLst>
        <pc:spChg chg="add mod">
          <ac:chgData name="Rachel Boxer" userId="6da37c9f42e40059" providerId="LiveId" clId="{0E13CC8D-59C2-4409-A640-E738E4606E44}" dt="2026-04-10T16:55:29.802" v="393" actId="113"/>
          <ac:spMkLst>
            <pc:docMk/>
            <pc:sldMk cId="2326686932" sldId="257"/>
            <ac:spMk id="4" creationId="{561542BA-340C-BF5E-DCE3-80F7D96DBCB5}"/>
          </ac:spMkLst>
        </pc:spChg>
        <pc:spChg chg="add mod">
          <ac:chgData name="Rachel Boxer" userId="6da37c9f42e40059" providerId="LiveId" clId="{0E13CC8D-59C2-4409-A640-E738E4606E44}" dt="2026-04-11T00:22:08.600" v="1455" actId="1036"/>
          <ac:spMkLst>
            <pc:docMk/>
            <pc:sldMk cId="2326686932" sldId="257"/>
            <ac:spMk id="5" creationId="{9500BC20-A953-7198-3CA2-6310B5BB5820}"/>
          </ac:spMkLst>
        </pc:spChg>
        <pc:picChg chg="add mod modCrop">
          <ac:chgData name="Rachel Boxer" userId="6da37c9f42e40059" providerId="LiveId" clId="{0E13CC8D-59C2-4409-A640-E738E4606E44}" dt="2026-04-10T16:53:36.944" v="368" actId="1076"/>
          <ac:picMkLst>
            <pc:docMk/>
            <pc:sldMk cId="2326686932" sldId="257"/>
            <ac:picMk id="3" creationId="{91655581-0ED3-9C34-6B75-E840A8B8914F}"/>
          </ac:picMkLst>
        </pc:picChg>
      </pc:sldChg>
      <pc:sldChg chg="addSp modSp new mod modTransition modAnim modNotesTx">
        <pc:chgData name="Rachel Boxer" userId="6da37c9f42e40059" providerId="LiveId" clId="{0E13CC8D-59C2-4409-A640-E738E4606E44}" dt="2026-04-11T21:19:26.809" v="4110" actId="20577"/>
        <pc:sldMkLst>
          <pc:docMk/>
          <pc:sldMk cId="3294210966" sldId="258"/>
        </pc:sldMkLst>
        <pc:spChg chg="add mod">
          <ac:chgData name="Rachel Boxer" userId="6da37c9f42e40059" providerId="LiveId" clId="{0E13CC8D-59C2-4409-A640-E738E4606E44}" dt="2026-04-11T00:59:43.203" v="3506" actId="20577"/>
          <ac:spMkLst>
            <pc:docMk/>
            <pc:sldMk cId="3294210966" sldId="258"/>
            <ac:spMk id="5" creationId="{2D42E850-CD81-CDBB-1CF0-F3C449EED1A9}"/>
          </ac:spMkLst>
        </pc:spChg>
        <pc:picChg chg="add mod">
          <ac:chgData name="Rachel Boxer" userId="6da37c9f42e40059" providerId="LiveId" clId="{0E13CC8D-59C2-4409-A640-E738E4606E44}" dt="2026-04-11T00:17:58.913" v="1277"/>
          <ac:picMkLst>
            <pc:docMk/>
            <pc:sldMk cId="3294210966" sldId="258"/>
            <ac:picMk id="3" creationId="{7A0763C6-2BE4-DA83-4C37-499368F8881D}"/>
          </ac:picMkLst>
        </pc:picChg>
      </pc:sldChg>
      <pc:sldChg chg="add modTransition modNotesTx">
        <pc:chgData name="Rachel Boxer" userId="6da37c9f42e40059" providerId="LiveId" clId="{0E13CC8D-59C2-4409-A640-E738E4606E44}" dt="2026-04-11T21:27:51.166" v="4142" actId="20577"/>
        <pc:sldMkLst>
          <pc:docMk/>
          <pc:sldMk cId="1825123366" sldId="259"/>
        </pc:sldMkLst>
      </pc:sldChg>
      <pc:sldChg chg="addSp modSp add mod ord modTransition modNotesTx">
        <pc:chgData name="Rachel Boxer" userId="6da37c9f42e40059" providerId="LiveId" clId="{0E13CC8D-59C2-4409-A640-E738E4606E44}" dt="2026-04-11T21:19:21.221" v="4106" actId="20577"/>
        <pc:sldMkLst>
          <pc:docMk/>
          <pc:sldMk cId="3042031459" sldId="260"/>
        </pc:sldMkLst>
        <pc:spChg chg="add mod">
          <ac:chgData name="Rachel Boxer" userId="6da37c9f42e40059" providerId="LiveId" clId="{0E13CC8D-59C2-4409-A640-E738E4606E44}" dt="2026-04-10T17:01:06.367" v="464" actId="1076"/>
          <ac:spMkLst>
            <pc:docMk/>
            <pc:sldMk cId="3042031459" sldId="260"/>
            <ac:spMk id="4" creationId="{4D05BC04-DFFF-0419-7354-29E6D59C3B62}"/>
          </ac:spMkLst>
        </pc:spChg>
        <pc:picChg chg="add mod">
          <ac:chgData name="Rachel Boxer" userId="6da37c9f42e40059" providerId="LiveId" clId="{0E13CC8D-59C2-4409-A640-E738E4606E44}" dt="2026-04-10T16:59:38.672" v="403"/>
          <ac:picMkLst>
            <pc:docMk/>
            <pc:sldMk cId="3042031459" sldId="260"/>
            <ac:picMk id="3" creationId="{4A9FA96D-1EE6-0C51-76C1-2207599D679B}"/>
          </ac:picMkLst>
        </pc:picChg>
      </pc:sldChg>
      <pc:sldChg chg="addSp delSp modSp add mod">
        <pc:chgData name="Rachel Boxer" userId="6da37c9f42e40059" providerId="LiveId" clId="{0E13CC8D-59C2-4409-A640-E738E4606E44}" dt="2026-04-11T21:26:10.535" v="4141" actId="478"/>
        <pc:sldMkLst>
          <pc:docMk/>
          <pc:sldMk cId="2493311414" sldId="439"/>
        </pc:sldMkLst>
        <pc:picChg chg="mod">
          <ac:chgData name="Rachel Boxer" userId="6da37c9f42e40059" providerId="LiveId" clId="{0E13CC8D-59C2-4409-A640-E738E4606E44}" dt="2026-04-11T21:24:53.394" v="4113" actId="1076"/>
          <ac:picMkLst>
            <pc:docMk/>
            <pc:sldMk cId="2493311414" sldId="439"/>
            <ac:picMk id="3" creationId="{14A9B6BE-929F-2F59-BBA5-9C0C37DFDFD5}"/>
          </ac:picMkLst>
        </pc:picChg>
      </pc:sldChg>
      <pc:sldMasterChg chg="modTransition modSldLayout">
        <pc:chgData name="Rachel Boxer" userId="6da37c9f42e40059" providerId="LiveId" clId="{0E13CC8D-59C2-4409-A640-E738E4606E44}" dt="2026-04-11T00:18:20.730" v="1281"/>
        <pc:sldMasterMkLst>
          <pc:docMk/>
          <pc:sldMasterMk cId="2480761335" sldId="2147483660"/>
        </pc:sldMasterMkLst>
        <pc:sldLayoutChg chg="modTransition">
          <pc:chgData name="Rachel Boxer" userId="6da37c9f42e40059" providerId="LiveId" clId="{0E13CC8D-59C2-4409-A640-E738E4606E44}" dt="2026-04-11T00:18:20.730" v="1281"/>
          <pc:sldLayoutMkLst>
            <pc:docMk/>
            <pc:sldMasterMk cId="2480761335" sldId="2147483660"/>
            <pc:sldLayoutMk cId="455960554" sldId="2147483661"/>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3131136809" sldId="2147483662"/>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2886269050" sldId="2147483663"/>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3521076674" sldId="2147483664"/>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734572801" sldId="2147483665"/>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4122512362" sldId="2147483666"/>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121388113" sldId="2147483667"/>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2647847460" sldId="2147483668"/>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4034187874" sldId="2147483669"/>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3421732568" sldId="2147483670"/>
          </pc:sldLayoutMkLst>
        </pc:sldLayoutChg>
        <pc:sldLayoutChg chg="modTransition">
          <pc:chgData name="Rachel Boxer" userId="6da37c9f42e40059" providerId="LiveId" clId="{0E13CC8D-59C2-4409-A640-E738E4606E44}" dt="2026-04-11T00:18:20.730" v="1281"/>
          <pc:sldLayoutMkLst>
            <pc:docMk/>
            <pc:sldMasterMk cId="2480761335" sldId="2147483660"/>
            <pc:sldLayoutMk cId="3316746262"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13/04/2026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‘Stories as treasure to be found’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Gospels are full of the parables of Jesus, which he used to communicate ideas about the Kingdom of God to his listeners, often challenging their thinking, and quite often in answer to a question he had been posed. For Christians – as for Jesus’ original audiences – the parables don’t just illustrate a truth, they contain a truth that the listeners are supposed to search for </a:t>
            </a:r>
            <a:r>
              <a:rPr lang="en-GB" dirty="0" err="1"/>
              <a:t>for</a:t>
            </a:r>
            <a:r>
              <a:rPr lang="en-GB" dirty="0"/>
              <a:t> themselves, appealing to the intellect through the imagination. These collective worship materials don’t need to be used in any particular order, but loosely follow the parables of Jesus from Matthew 13. Although these parables were told to a specific audience, with a specific set of cultural expectations, Christians believe that Jesus’ parables can speak just as truthfully to a modern audience: like a well-cut gemstone, the light will shine through the different facets and show different colours at different times.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At the end of each set of slides, there is an image from across times and cultures illustrating the story from a different perspective. You might want to include a question on this slide that will challenge students’ thinking as they leave, or at another time, picking up on what has been talked about during the gathering.</a:t>
            </a:r>
          </a:p>
          <a:p>
            <a:endParaRPr lang="en-GB" b="0" i="1" dirty="0"/>
          </a:p>
          <a:p>
            <a:r>
              <a:rPr lang="en-GB" b="1" i="1" dirty="0"/>
              <a:t>Today’s parable is about treasure </a:t>
            </a:r>
            <a:r>
              <a:rPr lang="en-GB" i="1" dirty="0"/>
              <a:t>and can be found in Matthew 13:52 – a very short, pithy parable for Jesus’ audience showing that wisdom comes from having an open mind to accept new teaching and hold it alongside old teaching. </a:t>
            </a:r>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Gathering</a:t>
            </a:r>
          </a:p>
          <a:p>
            <a:r>
              <a:rPr lang="en-GB" b="0" i="1" dirty="0"/>
              <a:t>You might want to light a candle to signal the start of collective worship. Invite students to be quiet and still and to use the words of the prayer if it helps them…..</a:t>
            </a:r>
          </a:p>
          <a:p>
            <a:endParaRPr lang="en-GB" b="0" dirty="0"/>
          </a:p>
          <a:p>
            <a:r>
              <a:rPr lang="en-GB" dirty="0"/>
              <a:t>Father of all</a:t>
            </a:r>
          </a:p>
          <a:p>
            <a:r>
              <a:rPr lang="en-GB" dirty="0"/>
              <a:t>We gather here together as seekers after truth.</a:t>
            </a:r>
          </a:p>
          <a:p>
            <a:r>
              <a:rPr lang="en-GB" dirty="0"/>
              <a:t>We give thanks for all that we treasure in our hearts….for our community, loved ones and the world in which we live. </a:t>
            </a:r>
          </a:p>
          <a:p>
            <a:r>
              <a:rPr lang="en-GB" dirty="0"/>
              <a:t>Be present among us today.</a:t>
            </a:r>
          </a:p>
          <a:p>
            <a:r>
              <a:rPr lang="en-GB" dirty="0"/>
              <a:t>Amen</a:t>
            </a:r>
          </a:p>
          <a:p>
            <a:endParaRPr lang="en-GB" b="1" dirty="0"/>
          </a:p>
        </p:txBody>
      </p:sp>
      <p:sp>
        <p:nvSpPr>
          <p:cNvPr id="4" name="Slide Number Placeholder 3"/>
          <p:cNvSpPr>
            <a:spLocks noGrp="1"/>
          </p:cNvSpPr>
          <p:nvPr>
            <p:ph type="sldNum" sz="quarter" idx="5"/>
          </p:nvPr>
        </p:nvSpPr>
        <p:spPr/>
        <p:txBody>
          <a:bodyPr/>
          <a:lstStyle/>
          <a:p>
            <a:fld id="{9838EB90-A8AB-42CD-B29E-D7D05FF6AA49}" type="slidenum">
              <a:rPr lang="en-GB" smtClean="0"/>
              <a:t>2</a:t>
            </a:fld>
            <a:endParaRPr lang="en-GB"/>
          </a:p>
        </p:txBody>
      </p:sp>
    </p:spTree>
    <p:extLst>
      <p:ext uri="{BB962C8B-B14F-4D97-AF65-F5344CB8AC3E}">
        <p14:creationId xmlns:p14="http://schemas.microsoft.com/office/powerpoint/2010/main" val="2740749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Engaging: What do we mean by ‘treasure’?</a:t>
            </a:r>
          </a:p>
          <a:p>
            <a:r>
              <a:rPr lang="en-GB" b="0" i="1" dirty="0"/>
              <a:t>This word can be used as a noun or as a verb.</a:t>
            </a:r>
          </a:p>
          <a:p>
            <a:r>
              <a:rPr lang="en-GB" b="0" i="1" dirty="0"/>
              <a:t>Use think-pair-share to gather some responses, pushing thinking beyond the monetary value of something to the emotional value.</a:t>
            </a:r>
          </a:p>
          <a:p>
            <a:r>
              <a:rPr lang="en-GB" b="0" i="1" dirty="0"/>
              <a:t>Do people always treasure the same thing? Respectfully probe what might influence someone’s view of ‘treasure’.</a:t>
            </a:r>
          </a:p>
          <a:p>
            <a:endParaRPr lang="en-GB" b="0" dirty="0"/>
          </a:p>
          <a:p>
            <a:r>
              <a:rPr lang="en-GB" b="0" dirty="0"/>
              <a:t>We read in Matthew 13 verse 35 some words that Christians believe were written about Jesus: ‘</a:t>
            </a:r>
            <a:r>
              <a:rPr lang="en-GB" sz="1200" b="0" i="0" kern="1200" dirty="0">
                <a:solidFill>
                  <a:schemeClr val="tx1"/>
                </a:solidFill>
                <a:effectLst/>
                <a:latin typeface="+mn-lt"/>
                <a:ea typeface="+mn-ea"/>
                <a:cs typeface="+mn-cs"/>
              </a:rPr>
              <a:t>“I will use stories to speak my message and to explain things hidden since the origins of the world.” Parables are stories that contain hidden meanings, like treasure to be found. They were designed to engage Jesus’ listeners, provoke conversation and challenge their thinking. Jesus often used parables to communicate the deep truths about God’s Kingdom to his listeners and often told them in response to a question. We’re going to use a very short parable from the very end of that same chapter, Matthew 13 (verse 52), about treasure…. </a:t>
            </a:r>
            <a:r>
              <a:rPr lang="en-GB" sz="1100" b="0" i="1" kern="1200" dirty="0">
                <a:solidFill>
                  <a:schemeClr val="tx1"/>
                </a:solidFill>
                <a:effectLst/>
                <a:latin typeface="+mn-lt"/>
                <a:ea typeface="+mn-ea"/>
                <a:cs typeface="+mn-cs"/>
              </a:rPr>
              <a:t>[you might want to read it more than once]</a:t>
            </a:r>
            <a:endParaRPr lang="en-GB" b="0" dirty="0"/>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bg1"/>
                </a:solidFill>
                <a:effectLst/>
                <a:latin typeface="Century Gothic" panose="020B0502020202020204" pitchFamily="34" charset="0"/>
              </a:rPr>
              <a:t>He said to them, ‘….every teacher of the law who has become a disciple in the kingdom of heaven is like the owner of a house who brings out of his storeroom new treasures as well as old.’</a:t>
            </a:r>
            <a:endParaRPr lang="en-GB" sz="1200" b="1" dirty="0">
              <a:solidFill>
                <a:schemeClr val="bg1"/>
              </a:solidFill>
              <a:latin typeface="Century Gothic" panose="020B0502020202020204" pitchFamily="34" charset="0"/>
            </a:endParaRPr>
          </a:p>
          <a:p>
            <a:endParaRPr lang="en-GB" b="0" dirty="0"/>
          </a:p>
        </p:txBody>
      </p:sp>
      <p:sp>
        <p:nvSpPr>
          <p:cNvPr id="4" name="Slide Number Placeholder 3"/>
          <p:cNvSpPr>
            <a:spLocks noGrp="1"/>
          </p:cNvSpPr>
          <p:nvPr>
            <p:ph type="sldNum" sz="quarter" idx="5"/>
          </p:nvPr>
        </p:nvSpPr>
        <p:spPr/>
        <p:txBody>
          <a:bodyPr/>
          <a:lstStyle/>
          <a:p>
            <a:fld id="{9838EB90-A8AB-42CD-B29E-D7D05FF6AA49}" type="slidenum">
              <a:rPr lang="en-GB" smtClean="0"/>
              <a:t>3</a:t>
            </a:fld>
            <a:endParaRPr lang="en-GB"/>
          </a:p>
        </p:txBody>
      </p:sp>
    </p:spTree>
    <p:extLst>
      <p:ext uri="{BB962C8B-B14F-4D97-AF65-F5344CB8AC3E}">
        <p14:creationId xmlns:p14="http://schemas.microsoft.com/office/powerpoint/2010/main" val="32583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Engaging: </a:t>
            </a:r>
            <a:r>
              <a:rPr lang="en-GB" b="1" dirty="0"/>
              <a:t>What might this parable mean?</a:t>
            </a:r>
          </a:p>
          <a:p>
            <a:r>
              <a:rPr lang="en-GB" sz="1200" b="0" i="0" kern="1200" dirty="0">
                <a:solidFill>
                  <a:schemeClr val="tx1"/>
                </a:solidFill>
                <a:effectLst/>
                <a:latin typeface="+mn-lt"/>
                <a:ea typeface="+mn-ea"/>
                <a:cs typeface="+mn-cs"/>
              </a:rPr>
              <a:t>Let’s wonder about this parable together…..</a:t>
            </a:r>
          </a:p>
          <a:p>
            <a:r>
              <a:rPr lang="en-GB" sz="1200" b="0" i="1" kern="1200" dirty="0">
                <a:solidFill>
                  <a:schemeClr val="tx1"/>
                </a:solidFill>
                <a:effectLst/>
                <a:latin typeface="+mn-lt"/>
                <a:ea typeface="+mn-ea"/>
                <a:cs typeface="+mn-cs"/>
              </a:rPr>
              <a:t>You might like to create discussion opportunities here….</a:t>
            </a:r>
            <a:r>
              <a:rPr lang="en-GB" sz="1200" b="1" i="1" kern="1200" dirty="0">
                <a:solidFill>
                  <a:schemeClr val="tx1"/>
                </a:solidFill>
                <a:effectLst/>
                <a:latin typeface="+mn-lt"/>
                <a:ea typeface="+mn-ea"/>
                <a:cs typeface="+mn-cs"/>
              </a:rPr>
              <a:t>questions in bold </a:t>
            </a:r>
            <a:r>
              <a:rPr lang="en-GB" sz="1200" b="0" i="1" kern="1200" dirty="0">
                <a:solidFill>
                  <a:schemeClr val="tx1"/>
                </a:solidFill>
                <a:effectLst/>
                <a:latin typeface="+mn-lt"/>
                <a:ea typeface="+mn-ea"/>
                <a:cs typeface="+mn-cs"/>
              </a:rPr>
              <a:t>are the most significant and will animate on the screen</a:t>
            </a:r>
          </a:p>
          <a:p>
            <a:endParaRPr lang="en-GB" sz="1200" b="0" i="1"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 wonder who was listening to this parable?</a:t>
            </a:r>
          </a:p>
          <a:p>
            <a:r>
              <a:rPr lang="en-GB" sz="1200" b="0" i="0" kern="1200" dirty="0">
                <a:solidFill>
                  <a:schemeClr val="tx1"/>
                </a:solidFill>
                <a:effectLst/>
                <a:latin typeface="+mn-lt"/>
                <a:ea typeface="+mn-ea"/>
                <a:cs typeface="+mn-cs"/>
              </a:rPr>
              <a:t>I wonder what the difference between a teacher of the law and a disciple of heaven might be? </a:t>
            </a:r>
          </a:p>
          <a:p>
            <a:r>
              <a:rPr lang="en-GB" sz="1200" b="0" i="0" kern="1200" dirty="0">
                <a:solidFill>
                  <a:schemeClr val="tx1"/>
                </a:solidFill>
                <a:effectLst/>
                <a:latin typeface="+mn-lt"/>
                <a:ea typeface="+mn-ea"/>
                <a:cs typeface="+mn-cs"/>
              </a:rPr>
              <a:t>Or whether you can be both at the same time?</a:t>
            </a:r>
          </a:p>
          <a:p>
            <a:r>
              <a:rPr lang="en-GB" sz="1200" b="1" i="0" kern="1200" dirty="0">
                <a:solidFill>
                  <a:schemeClr val="tx1"/>
                </a:solidFill>
                <a:effectLst/>
                <a:latin typeface="+mn-lt"/>
                <a:ea typeface="+mn-ea"/>
                <a:cs typeface="+mn-cs"/>
              </a:rPr>
              <a:t>I wonder what the treasure might represent in this parable? </a:t>
            </a:r>
          </a:p>
          <a:p>
            <a:r>
              <a:rPr lang="en-GB" sz="1200" b="0" i="1" kern="1200" dirty="0">
                <a:solidFill>
                  <a:schemeClr val="tx1"/>
                </a:solidFill>
                <a:effectLst/>
                <a:latin typeface="+mn-lt"/>
                <a:ea typeface="+mn-ea"/>
                <a:cs typeface="+mn-cs"/>
              </a:rPr>
              <a:t>[Try replacing the word ‘treasure’ with the word ‘idea’ or ‘wisdom’….]</a:t>
            </a:r>
          </a:p>
          <a:p>
            <a:r>
              <a:rPr lang="en-GB" sz="1200" b="0" i="0" kern="1200" dirty="0">
                <a:solidFill>
                  <a:schemeClr val="tx1"/>
                </a:solidFill>
                <a:effectLst/>
                <a:latin typeface="+mn-lt"/>
                <a:ea typeface="+mn-ea"/>
                <a:cs typeface="+mn-cs"/>
              </a:rPr>
              <a:t>I wonder where the storeroom really 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Do you think the new treasure is better than the old? </a:t>
            </a:r>
            <a:r>
              <a:rPr lang="en-GB" sz="1200" b="1" dirty="0">
                <a:latin typeface="Century Gothic" panose="020B0502020202020204" pitchFamily="34" charset="0"/>
              </a:rPr>
              <a:t>Or do both have value here?...</a:t>
            </a:r>
            <a:endParaRPr lang="en-GB"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838EB90-A8AB-42CD-B29E-D7D05FF6AA49}" type="slidenum">
              <a:rPr lang="en-GB" smtClean="0"/>
              <a:t>4</a:t>
            </a:fld>
            <a:endParaRPr lang="en-GB"/>
          </a:p>
        </p:txBody>
      </p:sp>
    </p:spTree>
    <p:extLst>
      <p:ext uri="{BB962C8B-B14F-4D97-AF65-F5344CB8AC3E}">
        <p14:creationId xmlns:p14="http://schemas.microsoft.com/office/powerpoint/2010/main" val="316738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a:t>
            </a:r>
          </a:p>
          <a:p>
            <a:r>
              <a:rPr lang="en-GB" sz="1200" b="0" i="0" kern="1200" dirty="0">
                <a:solidFill>
                  <a:schemeClr val="tx1"/>
                </a:solidFill>
                <a:effectLst/>
                <a:latin typeface="+mn-lt"/>
                <a:ea typeface="+mn-ea"/>
                <a:cs typeface="+mn-cs"/>
              </a:rPr>
              <a:t>Let’s think about what this parable might mean for us today…..</a:t>
            </a: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 wonder what you think about Jesus’ ideas?...or how these words might help us or others to understand more about God’s Kingdom?...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 wonder which things might be like ‘old treasure’ and ‘new treasure’ for us?...</a:t>
            </a:r>
          </a:p>
          <a:p>
            <a:r>
              <a:rPr lang="en-GB" sz="1200" b="1" i="0" kern="1200" dirty="0">
                <a:solidFill>
                  <a:schemeClr val="tx1"/>
                </a:solidFill>
                <a:effectLst/>
                <a:latin typeface="+mn-lt"/>
                <a:ea typeface="+mn-ea"/>
                <a:cs typeface="+mn-cs"/>
              </a:rPr>
              <a:t>…I wonder what new thinking we might need to embrace in order to become wise?...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 wonder how this parable might speak to us as we go into the rest of this day?...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I’m going to use some words in prayer now: if this is something that you are comfortable with, then find a way to make the prayer your own….you will hear some repeated words that might help you.</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Creator God, who is the great shaper of stories, </a:t>
            </a:r>
          </a:p>
          <a:p>
            <a:r>
              <a:rPr lang="en-GB" sz="1200" kern="1200" dirty="0">
                <a:solidFill>
                  <a:schemeClr val="tx1"/>
                </a:solidFill>
                <a:effectLst/>
                <a:latin typeface="+mn-lt"/>
                <a:ea typeface="+mn-ea"/>
                <a:cs typeface="+mn-cs"/>
              </a:rPr>
              <a:t>Thank you for the power of stories in our lives. In them…..</a:t>
            </a:r>
            <a:r>
              <a:rPr lang="en-GB" sz="1200" b="1" kern="1200" dirty="0">
                <a:solidFill>
                  <a:schemeClr val="tx1"/>
                </a:solidFill>
                <a:effectLst/>
                <a:latin typeface="+mn-lt"/>
                <a:ea typeface="+mn-ea"/>
                <a:cs typeface="+mn-cs"/>
              </a:rPr>
              <a:t> may we find treasure, old and new.</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we encounter wisdom from different times and different places…. </a:t>
            </a:r>
            <a:r>
              <a:rPr lang="en-GB" sz="1200" b="1" kern="1200" dirty="0">
                <a:solidFill>
                  <a:schemeClr val="tx1"/>
                </a:solidFill>
                <a:effectLst/>
                <a:latin typeface="+mn-lt"/>
                <a:ea typeface="+mn-ea"/>
                <a:cs typeface="+mn-cs"/>
              </a:rPr>
              <a:t>may we find treasure, old and new.</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people we meet, and the diverse community we share…..</a:t>
            </a:r>
            <a:r>
              <a:rPr lang="en-GB" sz="1200" b="1" kern="1200" dirty="0">
                <a:solidFill>
                  <a:schemeClr val="tx1"/>
                </a:solidFill>
                <a:effectLst/>
                <a:latin typeface="+mn-lt"/>
                <a:ea typeface="+mn-ea"/>
                <a:cs typeface="+mn-cs"/>
              </a:rPr>
              <a:t> may we find treasure, old and new.</a:t>
            </a:r>
            <a:endParaRPr lang="en-GB" sz="120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Be our source of wisdom, old and new, we pray.</a:t>
            </a:r>
          </a:p>
          <a:p>
            <a:r>
              <a:rPr lang="en-GB" sz="1200" b="0" i="0" kern="1200" dirty="0">
                <a:solidFill>
                  <a:schemeClr val="tx1"/>
                </a:solidFill>
                <a:effectLst/>
                <a:latin typeface="+mn-lt"/>
                <a:ea typeface="+mn-ea"/>
                <a:cs typeface="+mn-cs"/>
              </a:rPr>
              <a:t>Amen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Sending: </a:t>
            </a:r>
            <a:r>
              <a:rPr lang="en-GB" sz="1200" b="0" i="1" kern="1200">
                <a:solidFill>
                  <a:schemeClr val="tx1"/>
                </a:solidFill>
                <a:effectLst/>
                <a:latin typeface="+mn-lt"/>
                <a:ea typeface="+mn-ea"/>
                <a:cs typeface="+mn-cs"/>
              </a:rPr>
              <a:t>you might wish to leave students with a final challenge based on this slide, then blow out the candle as a sign that the collective worship is finished. </a:t>
            </a:r>
            <a:endParaRPr lang="en-GB" sz="1200" b="1" i="0" kern="120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9838EB90-A8AB-42CD-B29E-D7D05FF6AA49}" type="slidenum">
              <a:rPr lang="en-GB" smtClean="0"/>
              <a:t>5</a:t>
            </a:fld>
            <a:endParaRPr lang="en-GB"/>
          </a:p>
        </p:txBody>
      </p:sp>
    </p:spTree>
    <p:extLst>
      <p:ext uri="{BB962C8B-B14F-4D97-AF65-F5344CB8AC3E}">
        <p14:creationId xmlns:p14="http://schemas.microsoft.com/office/powerpoint/2010/main" val="1550396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Finding the treasure – Jesus MAFA project, Cameroon</a:t>
            </a:r>
          </a:p>
          <a:p>
            <a:r>
              <a:rPr lang="en-GB" dirty="0"/>
              <a:t>Although this is an image that specifically relates to the parable of the treasure in the field, as we are not using this parable in this series, we are borrowing the image to illustrate finding new treasure…..</a:t>
            </a:r>
          </a:p>
          <a:p>
            <a:endParaRPr lang="en-GB" dirty="0"/>
          </a:p>
          <a:p>
            <a:r>
              <a:rPr lang="en-GB" sz="1200" b="0" i="0" kern="1200" dirty="0">
                <a:solidFill>
                  <a:schemeClr val="tx1"/>
                </a:solidFill>
                <a:effectLst/>
                <a:latin typeface="+mn-lt"/>
                <a:ea typeface="+mn-ea"/>
                <a:cs typeface="+mn-cs"/>
              </a:rPr>
              <a:t>‘The Life of Jesus Mafa’ is a set of 63 pictures from the life and teaching of Jesus, viewed by the artist as if the events had taken place in a village in Cameroon.</a:t>
            </a:r>
          </a:p>
          <a:p>
            <a:endParaRPr lang="en-GB" sz="1200" b="0" i="0" kern="1200" dirty="0">
              <a:solidFill>
                <a:schemeClr val="tx1"/>
              </a:solidFill>
              <a:effectLst/>
              <a:latin typeface="+mn-lt"/>
              <a:ea typeface="+mn-ea"/>
              <a:cs typeface="+mn-cs"/>
            </a:endParaRPr>
          </a:p>
          <a:p>
            <a:r>
              <a:rPr lang="en-GB" sz="1200" b="0" i="0" kern="1200">
                <a:solidFill>
                  <a:schemeClr val="tx1"/>
                </a:solidFill>
                <a:effectLst/>
                <a:latin typeface="+mn-lt"/>
                <a:ea typeface="+mn-ea"/>
                <a:cs typeface="+mn-cs"/>
              </a:rPr>
              <a:t>Original source: https://diglib.library.vanderbilt.edu/act-imagelink.pl?RC=48286 </a:t>
            </a:r>
            <a:endParaRPr lang="en-GB" dirty="0"/>
          </a:p>
        </p:txBody>
      </p:sp>
      <p:sp>
        <p:nvSpPr>
          <p:cNvPr id="4" name="Slide Number Placeholder 3"/>
          <p:cNvSpPr>
            <a:spLocks noGrp="1"/>
          </p:cNvSpPr>
          <p:nvPr>
            <p:ph type="sldNum" sz="quarter" idx="5"/>
          </p:nvPr>
        </p:nvSpPr>
        <p:spPr/>
        <p:txBody>
          <a:bodyPr/>
          <a:lstStyle/>
          <a:p>
            <a:fld id="{403128AB-7EA3-884D-B84F-2D9B3C601A6B}" type="slidenum">
              <a:rPr lang="en-US" smtClean="0"/>
              <a:t>6</a:t>
            </a:fld>
            <a:endParaRPr lang="en-US" dirty="0"/>
          </a:p>
        </p:txBody>
      </p:sp>
    </p:spTree>
    <p:extLst>
      <p:ext uri="{BB962C8B-B14F-4D97-AF65-F5344CB8AC3E}">
        <p14:creationId xmlns:p14="http://schemas.microsoft.com/office/powerpoint/2010/main" val="831169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13/04/2026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13/04/2026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13/04/2026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13/04/2026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8EF51B-ABAC-509B-37A5-4E3A28C9D2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5353050" cy="6858000"/>
          </a:xfrm>
          <a:prstGeom prst="rect">
            <a:avLst/>
          </a:prstGeom>
          <a:effectLst>
            <a:softEdge rad="635000"/>
          </a:effectLst>
        </p:spPr>
      </p:pic>
      <p:sp>
        <p:nvSpPr>
          <p:cNvPr id="6" name="TextBox 5">
            <a:extLst>
              <a:ext uri="{FF2B5EF4-FFF2-40B4-BE49-F238E27FC236}">
                <a16:creationId xmlns:a16="http://schemas.microsoft.com/office/drawing/2014/main" id="{EF52503D-BE67-D77B-E1A9-633593D0B092}"/>
              </a:ext>
            </a:extLst>
          </p:cNvPr>
          <p:cNvSpPr txBox="1"/>
          <p:nvPr/>
        </p:nvSpPr>
        <p:spPr>
          <a:xfrm>
            <a:off x="4861451" y="2136339"/>
            <a:ext cx="4072040" cy="2585323"/>
          </a:xfrm>
          <a:prstGeom prst="rect">
            <a:avLst/>
          </a:prstGeom>
          <a:noFill/>
        </p:spPr>
        <p:txBody>
          <a:bodyPr wrap="square" rtlCol="0">
            <a:spAutoFit/>
          </a:bodyPr>
          <a:lstStyle/>
          <a:p>
            <a:pPr algn="ctr"/>
            <a:r>
              <a:rPr lang="en-GB" sz="5400" b="1" dirty="0">
                <a:solidFill>
                  <a:schemeClr val="accent2"/>
                </a:solidFill>
                <a:effectLst>
                  <a:glow rad="228600">
                    <a:schemeClr val="accent2">
                      <a:satMod val="175000"/>
                      <a:alpha val="40000"/>
                    </a:schemeClr>
                  </a:glow>
                </a:effectLst>
                <a:latin typeface="Century Gothic" panose="020B0502020202020204" pitchFamily="34" charset="0"/>
              </a:rPr>
              <a:t>Stories as treasure to be found</a:t>
            </a:r>
          </a:p>
        </p:txBody>
      </p:sp>
      <p:sp>
        <p:nvSpPr>
          <p:cNvPr id="2" name="TextBox 1">
            <a:extLst>
              <a:ext uri="{FF2B5EF4-FFF2-40B4-BE49-F238E27FC236}">
                <a16:creationId xmlns:a16="http://schemas.microsoft.com/office/drawing/2014/main" id="{E9983288-F40B-E9F0-C62A-AC1D184BD278}"/>
              </a:ext>
            </a:extLst>
          </p:cNvPr>
          <p:cNvSpPr txBox="1"/>
          <p:nvPr/>
        </p:nvSpPr>
        <p:spPr>
          <a:xfrm>
            <a:off x="5435600" y="6337235"/>
            <a:ext cx="3616962" cy="430887"/>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‘The seeker’ by Mike Moyers, from the Vanderbilt University Library, Art in the Christian Tradition</a:t>
            </a:r>
          </a:p>
        </p:txBody>
      </p:sp>
      <p:sp>
        <p:nvSpPr>
          <p:cNvPr id="3" name="TextBox 2">
            <a:extLst>
              <a:ext uri="{FF2B5EF4-FFF2-40B4-BE49-F238E27FC236}">
                <a16:creationId xmlns:a16="http://schemas.microsoft.com/office/drawing/2014/main" id="{D13928C4-8DDC-9393-5D0D-50DFC4EE4198}"/>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story can be found in Matthew 13:52</a:t>
            </a:r>
            <a:endParaRPr lang="en-GB" sz="1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655581-0ED3-9C34-6B75-E840A8B8914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561542BA-340C-BF5E-DCE3-80F7D96DBCB5}"/>
              </a:ext>
            </a:extLst>
          </p:cNvPr>
          <p:cNvSpPr txBox="1"/>
          <p:nvPr/>
        </p:nvSpPr>
        <p:spPr>
          <a:xfrm>
            <a:off x="49874" y="1051861"/>
            <a:ext cx="3717637" cy="5632311"/>
          </a:xfrm>
          <a:prstGeom prst="rect">
            <a:avLst/>
          </a:prstGeom>
          <a:noFill/>
        </p:spPr>
        <p:txBody>
          <a:bodyPr wrap="square" rtlCol="0">
            <a:spAutoFit/>
          </a:bodyPr>
          <a:lstStyle/>
          <a:p>
            <a:pPr algn="ctr"/>
            <a:r>
              <a:rPr lang="en-GB" sz="2400" b="1" dirty="0">
                <a:solidFill>
                  <a:schemeClr val="bg1"/>
                </a:solidFill>
                <a:latin typeface="Century Gothic" panose="020B0502020202020204" pitchFamily="34" charset="0"/>
              </a:rPr>
              <a:t>Gathering:</a:t>
            </a:r>
          </a:p>
          <a:p>
            <a:endParaRPr lang="en-GB" sz="2400" b="1" dirty="0">
              <a:solidFill>
                <a:schemeClr val="bg1"/>
              </a:solidFill>
              <a:latin typeface="Century Gothic" panose="020B0502020202020204" pitchFamily="34" charset="0"/>
            </a:endParaRPr>
          </a:p>
          <a:p>
            <a:pPr algn="ctr"/>
            <a:r>
              <a:rPr lang="en-GB" sz="2400" dirty="0">
                <a:solidFill>
                  <a:schemeClr val="bg1"/>
                </a:solidFill>
                <a:latin typeface="Century Gothic" panose="020B0502020202020204" pitchFamily="34" charset="0"/>
              </a:rPr>
              <a:t>Father of all,</a:t>
            </a:r>
          </a:p>
          <a:p>
            <a:pPr algn="ctr"/>
            <a:r>
              <a:rPr lang="en-GB" sz="2400" dirty="0">
                <a:solidFill>
                  <a:schemeClr val="bg1"/>
                </a:solidFill>
                <a:latin typeface="Century Gothic" panose="020B0502020202020204" pitchFamily="34" charset="0"/>
              </a:rPr>
              <a:t>We gather here together as seekers after truth.</a:t>
            </a:r>
          </a:p>
          <a:p>
            <a:pPr algn="ctr"/>
            <a:r>
              <a:rPr lang="en-GB" sz="2400" dirty="0">
                <a:solidFill>
                  <a:schemeClr val="bg1"/>
                </a:solidFill>
                <a:latin typeface="Century Gothic" panose="020B0502020202020204" pitchFamily="34" charset="0"/>
              </a:rPr>
              <a:t>We give thanks for all that we treasure in our hearts….for our community, loved ones and the world in which we live. </a:t>
            </a:r>
          </a:p>
          <a:p>
            <a:pPr algn="ctr"/>
            <a:r>
              <a:rPr lang="en-GB" sz="2400" dirty="0">
                <a:solidFill>
                  <a:schemeClr val="bg1"/>
                </a:solidFill>
                <a:latin typeface="Century Gothic" panose="020B0502020202020204" pitchFamily="34" charset="0"/>
              </a:rPr>
              <a:t>Be present among us today.</a:t>
            </a:r>
          </a:p>
          <a:p>
            <a:pPr algn="ctr"/>
            <a:r>
              <a:rPr lang="en-GB" sz="2400" b="1" dirty="0">
                <a:solidFill>
                  <a:schemeClr val="bg1"/>
                </a:solidFill>
                <a:latin typeface="Century Gothic" panose="020B0502020202020204" pitchFamily="34" charset="0"/>
              </a:rPr>
              <a:t>Amen.</a:t>
            </a:r>
          </a:p>
        </p:txBody>
      </p:sp>
      <p:sp>
        <p:nvSpPr>
          <p:cNvPr id="5" name="TextBox 4">
            <a:extLst>
              <a:ext uri="{FF2B5EF4-FFF2-40B4-BE49-F238E27FC236}">
                <a16:creationId xmlns:a16="http://schemas.microsoft.com/office/drawing/2014/main" id="{9500BC20-A953-7198-3CA2-6310B5BB5820}"/>
              </a:ext>
            </a:extLst>
          </p:cNvPr>
          <p:cNvSpPr txBox="1"/>
          <p:nvPr/>
        </p:nvSpPr>
        <p:spPr>
          <a:xfrm>
            <a:off x="4389121" y="6553367"/>
            <a:ext cx="4705005" cy="261610"/>
          </a:xfrm>
          <a:prstGeom prst="rect">
            <a:avLst/>
          </a:prstGeom>
          <a:noFill/>
        </p:spPr>
        <p:txBody>
          <a:bodyPr wrap="square" rtlCol="0">
            <a:spAutoFit/>
          </a:bodyPr>
          <a:lstStyle/>
          <a:p>
            <a:pPr algn="r"/>
            <a:r>
              <a:rPr lang="en-GB" sz="1050" i="1" dirty="0">
                <a:solidFill>
                  <a:schemeClr val="bg1"/>
                </a:solidFill>
                <a:latin typeface="Century Gothic" panose="020B0502020202020204" pitchFamily="34" charset="0"/>
              </a:rPr>
              <a:t>All images copyright-free from </a:t>
            </a:r>
            <a:r>
              <a:rPr lang="en-GB" sz="1050" i="1" dirty="0" err="1">
                <a:solidFill>
                  <a:schemeClr val="bg1"/>
                </a:solidFill>
                <a:latin typeface="Century Gothic" panose="020B0502020202020204" pitchFamily="34" charset="0"/>
              </a:rPr>
              <a:t>pixabay</a:t>
            </a:r>
            <a:r>
              <a:rPr lang="en-GB" sz="1050" i="1" dirty="0">
                <a:solidFill>
                  <a:schemeClr val="bg1"/>
                </a:solidFill>
                <a:latin typeface="Century Gothic" panose="020B0502020202020204" pitchFamily="34" charset="0"/>
              </a:rPr>
              <a:t>, unless otherwise identified</a:t>
            </a:r>
          </a:p>
        </p:txBody>
      </p:sp>
    </p:spTree>
    <p:extLst>
      <p:ext uri="{BB962C8B-B14F-4D97-AF65-F5344CB8AC3E}">
        <p14:creationId xmlns:p14="http://schemas.microsoft.com/office/powerpoint/2010/main" val="23266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EDC00-78FE-BFA4-EA32-48D66DB686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A9FA96D-1EE6-0C51-76C1-2207599D67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
        <p:nvSpPr>
          <p:cNvPr id="4" name="TextBox 3">
            <a:extLst>
              <a:ext uri="{FF2B5EF4-FFF2-40B4-BE49-F238E27FC236}">
                <a16:creationId xmlns:a16="http://schemas.microsoft.com/office/drawing/2014/main" id="{4D05BC04-DFFF-0419-7354-29E6D59C3B62}"/>
              </a:ext>
            </a:extLst>
          </p:cNvPr>
          <p:cNvSpPr txBox="1"/>
          <p:nvPr/>
        </p:nvSpPr>
        <p:spPr>
          <a:xfrm>
            <a:off x="3383279" y="4580313"/>
            <a:ext cx="5403273" cy="1446550"/>
          </a:xfrm>
          <a:prstGeom prst="rect">
            <a:avLst/>
          </a:prstGeom>
          <a:noFill/>
        </p:spPr>
        <p:txBody>
          <a:bodyPr wrap="square" rtlCol="0">
            <a:spAutoFit/>
          </a:bodyPr>
          <a:lstStyle/>
          <a:p>
            <a:pPr algn="ctr"/>
            <a:r>
              <a:rPr lang="en-GB" sz="4400" b="1" dirty="0">
                <a:solidFill>
                  <a:schemeClr val="bg1"/>
                </a:solidFill>
                <a:latin typeface="Century Gothic" panose="020B0502020202020204" pitchFamily="34" charset="0"/>
              </a:rPr>
              <a:t>What do we mean by ‘treasure’?</a:t>
            </a:r>
          </a:p>
        </p:txBody>
      </p:sp>
      <p:sp>
        <p:nvSpPr>
          <p:cNvPr id="2" name="TextBox 1">
            <a:extLst>
              <a:ext uri="{FF2B5EF4-FFF2-40B4-BE49-F238E27FC236}">
                <a16:creationId xmlns:a16="http://schemas.microsoft.com/office/drawing/2014/main" id="{B3C109E0-7C74-26FA-9392-3221F8A077DD}"/>
              </a:ext>
            </a:extLst>
          </p:cNvPr>
          <p:cNvSpPr txBox="1"/>
          <p:nvPr/>
        </p:nvSpPr>
        <p:spPr>
          <a:xfrm>
            <a:off x="3175460" y="4487980"/>
            <a:ext cx="5818909" cy="1631216"/>
          </a:xfrm>
          <a:prstGeom prst="rect">
            <a:avLst/>
          </a:prstGeom>
          <a:noFill/>
        </p:spPr>
        <p:txBody>
          <a:bodyPr wrap="square">
            <a:spAutoFit/>
          </a:bodyPr>
          <a:lstStyle/>
          <a:p>
            <a:pPr algn="ctr"/>
            <a:r>
              <a:rPr lang="en-GB" sz="2000" b="1" i="0" kern="1200" dirty="0">
                <a:solidFill>
                  <a:schemeClr val="bg1"/>
                </a:solidFill>
                <a:effectLst/>
                <a:latin typeface="Century Gothic" panose="020B0502020202020204" pitchFamily="34" charset="0"/>
              </a:rPr>
              <a:t>He said to them, ‘….every teacher of the law who has become a disciple in the kingdom of heaven is like the owner of a house who brings out of his storeroom new treasures as well as old.’</a:t>
            </a:r>
            <a:endParaRPr lang="en-GB" sz="2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04203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0763C6-2BE4-DA83-4C37-499368F888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67944"/>
            <a:ext cx="9144000" cy="6522111"/>
          </a:xfrm>
          <a:prstGeom prst="rect">
            <a:avLst/>
          </a:prstGeom>
        </p:spPr>
      </p:pic>
      <p:sp>
        <p:nvSpPr>
          <p:cNvPr id="5" name="TextBox 4">
            <a:extLst>
              <a:ext uri="{FF2B5EF4-FFF2-40B4-BE49-F238E27FC236}">
                <a16:creationId xmlns:a16="http://schemas.microsoft.com/office/drawing/2014/main" id="{2D42E850-CD81-CDBB-1CF0-F3C449EED1A9}"/>
              </a:ext>
            </a:extLst>
          </p:cNvPr>
          <p:cNvSpPr txBox="1"/>
          <p:nvPr/>
        </p:nvSpPr>
        <p:spPr>
          <a:xfrm>
            <a:off x="157942" y="5679280"/>
            <a:ext cx="8844742" cy="1015663"/>
          </a:xfrm>
          <a:prstGeom prst="rect">
            <a:avLst/>
          </a:prstGeom>
          <a:noFill/>
        </p:spPr>
        <p:txBody>
          <a:bodyPr wrap="square">
            <a:spAutoFit/>
          </a:bodyPr>
          <a:lstStyle/>
          <a:p>
            <a:pPr algn="ctr"/>
            <a:r>
              <a:rPr lang="en-GB" sz="2000" b="1" i="0" kern="1200" dirty="0">
                <a:solidFill>
                  <a:schemeClr val="bg1"/>
                </a:solidFill>
                <a:effectLst/>
                <a:latin typeface="Century Gothic" panose="020B0502020202020204" pitchFamily="34" charset="0"/>
              </a:rPr>
              <a:t>He said to them, ‘….every teacher of the law who has become a disciple in the kingdom of heaven is like the owner of a house who brings out of his storeroom new treasures as well as old.’</a:t>
            </a:r>
            <a:endParaRPr lang="en-GB" sz="2000" b="1" dirty="0">
              <a:solidFill>
                <a:schemeClr val="bg1"/>
              </a:solidFill>
              <a:latin typeface="Century Gothic" panose="020B0502020202020204" pitchFamily="34" charset="0"/>
            </a:endParaRPr>
          </a:p>
        </p:txBody>
      </p:sp>
      <p:sp>
        <p:nvSpPr>
          <p:cNvPr id="2" name="TextBox 1">
            <a:extLst>
              <a:ext uri="{FF2B5EF4-FFF2-40B4-BE49-F238E27FC236}">
                <a16:creationId xmlns:a16="http://schemas.microsoft.com/office/drawing/2014/main" id="{35010053-0483-3268-2880-6C49CD33FBE7}"/>
              </a:ext>
            </a:extLst>
          </p:cNvPr>
          <p:cNvSpPr txBox="1"/>
          <p:nvPr/>
        </p:nvSpPr>
        <p:spPr>
          <a:xfrm>
            <a:off x="3708400" y="163056"/>
            <a:ext cx="5160356" cy="3539430"/>
          </a:xfrm>
          <a:prstGeom prst="rect">
            <a:avLst/>
          </a:prstGeom>
          <a:noFill/>
        </p:spPr>
        <p:txBody>
          <a:bodyPr wrap="square" rtlCol="0">
            <a:spAutoFit/>
          </a:bodyPr>
          <a:lstStyle/>
          <a:p>
            <a:pPr algn="ctr"/>
            <a:r>
              <a:rPr lang="en-GB" sz="2800" b="1" dirty="0">
                <a:solidFill>
                  <a:srgbClr val="FFCC00"/>
                </a:solidFill>
                <a:latin typeface="Century Gothic" panose="020B0502020202020204" pitchFamily="34" charset="0"/>
              </a:rPr>
              <a:t>…I wonder what the treasure might represent in this parable?...</a:t>
            </a:r>
          </a:p>
          <a:p>
            <a:pPr algn="ctr"/>
            <a:endParaRPr lang="en-GB" sz="2800" b="1" dirty="0">
              <a:solidFill>
                <a:srgbClr val="FFCC00"/>
              </a:solidFill>
              <a:latin typeface="Century Gothic" panose="020B0502020202020204" pitchFamily="34" charset="0"/>
            </a:endParaRPr>
          </a:p>
          <a:p>
            <a:pPr algn="ctr"/>
            <a:r>
              <a:rPr lang="en-GB" sz="2800" b="1" dirty="0">
                <a:solidFill>
                  <a:srgbClr val="FFCC00"/>
                </a:solidFill>
                <a:latin typeface="Century Gothic" panose="020B0502020202020204" pitchFamily="34" charset="0"/>
              </a:rPr>
              <a:t>…Do you think the new treasure is better than the old? Or do both have value here?...</a:t>
            </a:r>
          </a:p>
        </p:txBody>
      </p:sp>
    </p:spTree>
    <p:extLst>
      <p:ext uri="{BB962C8B-B14F-4D97-AF65-F5344CB8AC3E}">
        <p14:creationId xmlns:p14="http://schemas.microsoft.com/office/powerpoint/2010/main" val="3294210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iterate type="lt">
                                    <p:tmPct val="10000"/>
                                  </p:iterate>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6BA3E-9E7F-C3F6-86FC-7F9C486268B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FBCBD74-4D50-5A32-665A-7CD2E8E5E2A2}"/>
              </a:ext>
            </a:extLst>
          </p:cNvPr>
          <p:cNvSpPr txBox="1"/>
          <p:nvPr/>
        </p:nvSpPr>
        <p:spPr>
          <a:xfrm>
            <a:off x="160852" y="166569"/>
            <a:ext cx="3974268" cy="6524863"/>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…I wonder what you think about Jesus’ ideas?...or how these words might help us or others to understand more about God’s Kingdom?...</a:t>
            </a:r>
          </a:p>
          <a:p>
            <a:pPr algn="ctr"/>
            <a:endParaRPr lang="en-GB" sz="2200" b="1" dirty="0">
              <a:solidFill>
                <a:schemeClr val="bg1"/>
              </a:solidFill>
              <a:latin typeface="Century Gothic" panose="020B0502020202020204" pitchFamily="34" charset="0"/>
            </a:endParaRPr>
          </a:p>
          <a:p>
            <a:pPr algn="ctr"/>
            <a:r>
              <a:rPr lang="en-GB" sz="2200" b="1" dirty="0">
                <a:solidFill>
                  <a:schemeClr val="bg1"/>
                </a:solidFill>
                <a:latin typeface="Century Gothic" panose="020B0502020202020204" pitchFamily="34" charset="0"/>
              </a:rPr>
              <a:t>…I wonder which things might be like ‘old treasure’ and ‘new treasure’ for us?...</a:t>
            </a:r>
          </a:p>
          <a:p>
            <a:pPr algn="ctr"/>
            <a:endParaRPr lang="en-GB" sz="2200" b="1" dirty="0">
              <a:solidFill>
                <a:schemeClr val="bg1"/>
              </a:solidFill>
              <a:latin typeface="Century Gothic" panose="020B0502020202020204" pitchFamily="34" charset="0"/>
            </a:endParaRPr>
          </a:p>
          <a:p>
            <a:pPr algn="ctr"/>
            <a:r>
              <a:rPr lang="en-GB" sz="2200" b="1" dirty="0">
                <a:solidFill>
                  <a:schemeClr val="bg1"/>
                </a:solidFill>
                <a:latin typeface="Century Gothic" panose="020B0502020202020204" pitchFamily="34" charset="0"/>
              </a:rPr>
              <a:t>…I wonder what new thinking we might need to embrace in order to become wise?...</a:t>
            </a:r>
          </a:p>
          <a:p>
            <a:pPr algn="ctr"/>
            <a:endParaRPr lang="en-GB" sz="2200" b="1" dirty="0">
              <a:solidFill>
                <a:schemeClr val="bg1"/>
              </a:solidFill>
              <a:latin typeface="Century Gothic" panose="020B0502020202020204" pitchFamily="34" charset="0"/>
            </a:endParaRPr>
          </a:p>
          <a:p>
            <a:pPr algn="ctr"/>
            <a:r>
              <a:rPr lang="en-GB" sz="2200" b="1" dirty="0">
                <a:solidFill>
                  <a:schemeClr val="bg1"/>
                </a:solidFill>
                <a:latin typeface="Century Gothic" panose="020B0502020202020204" pitchFamily="34" charset="0"/>
              </a:rPr>
              <a:t>…I wonder how this parable might speak to us as we go into the rest of this day?... </a:t>
            </a:r>
          </a:p>
        </p:txBody>
      </p:sp>
      <p:pic>
        <p:nvPicPr>
          <p:cNvPr id="3" name="Picture 2">
            <a:extLst>
              <a:ext uri="{FF2B5EF4-FFF2-40B4-BE49-F238E27FC236}">
                <a16:creationId xmlns:a16="http://schemas.microsoft.com/office/drawing/2014/main" id="{6BBBFF19-49E1-59B2-B0C1-9F0C06D260E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30428" y="0"/>
            <a:ext cx="5413572" cy="6858000"/>
          </a:xfrm>
          <a:prstGeom prst="rect">
            <a:avLst/>
          </a:prstGeom>
          <a:effectLst>
            <a:softEdge rad="635000"/>
          </a:effectLst>
        </p:spPr>
      </p:pic>
    </p:spTree>
    <p:extLst>
      <p:ext uri="{BB962C8B-B14F-4D97-AF65-F5344CB8AC3E}">
        <p14:creationId xmlns:p14="http://schemas.microsoft.com/office/powerpoint/2010/main" val="182512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lt">
                                    <p:tmPct val="10000"/>
                                  </p:iterate>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A9B6BE-929F-2F59-BBA5-9C0C37DFDFD5}"/>
              </a:ext>
            </a:extLst>
          </p:cNvPr>
          <p:cNvPicPr>
            <a:picLocks noChangeAspect="1"/>
          </p:cNvPicPr>
          <p:nvPr/>
        </p:nvPicPr>
        <p:blipFill>
          <a:blip r:embed="rId3"/>
          <a:stretch>
            <a:fillRect/>
          </a:stretch>
        </p:blipFill>
        <p:spPr>
          <a:xfrm>
            <a:off x="0" y="378372"/>
            <a:ext cx="9144000" cy="6101255"/>
          </a:xfrm>
          <a:prstGeom prst="rect">
            <a:avLst/>
          </a:prstGeom>
          <a:ln>
            <a:solidFill>
              <a:schemeClr val="bg1"/>
            </a:solidFill>
          </a:ln>
        </p:spPr>
      </p:pic>
    </p:spTree>
    <p:extLst>
      <p:ext uri="{BB962C8B-B14F-4D97-AF65-F5344CB8AC3E}">
        <p14:creationId xmlns:p14="http://schemas.microsoft.com/office/powerpoint/2010/main" val="2493311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1011</TotalTime>
  <Words>1553</Words>
  <Application>Microsoft Office PowerPoint</Application>
  <PresentationFormat>On-screen Show (4:3)</PresentationFormat>
  <Paragraphs>91</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11</cp:revision>
  <dcterms:created xsi:type="dcterms:W3CDTF">2026-04-10T16:07:53Z</dcterms:created>
  <dcterms:modified xsi:type="dcterms:W3CDTF">2026-04-13T13:21:31Z</dcterms:modified>
</cp:coreProperties>
</file>