
<file path=[Content_Types].xml><?xml version="1.0" encoding="utf-8"?>
<Types xmlns="http://schemas.openxmlformats.org/package/2006/content-types">
  <Default Extension="jpe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435" r:id="rId3"/>
    <p:sldId id="499" r:id="rId4"/>
    <p:sldId id="500" r:id="rId5"/>
    <p:sldId id="50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A15C4A-DC86-435C-979E-810058643D9F}" v="1" dt="2026-06-29T16:42:50.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56128" autoAdjust="0"/>
  </p:normalViewPr>
  <p:slideViewPr>
    <p:cSldViewPr snapToGrid="0">
      <p:cViewPr varScale="1">
        <p:scale>
          <a:sx n="57" d="100"/>
          <a:sy n="57" d="100"/>
        </p:scale>
        <p:origin x="190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pc:chgData name="Rachel Boxer" userId="6da37c9f42e40059" providerId="LiveId" clId="{0E13CC8D-59C2-4409-A640-E738E4606E44}" dt="2026-06-29T16:43:09.328" v="3285" actId="208"/>
      <pc:docMkLst>
        <pc:docMk/>
      </pc:docMkLst>
      <pc:sldChg chg="addSp modSp mod modNotesTx">
        <pc:chgData name="Rachel Boxer" userId="6da37c9f42e40059" providerId="LiveId" clId="{0E13CC8D-59C2-4409-A640-E738E4606E44}" dt="2026-06-29T16:42:53.850" v="3284" actId="1076"/>
        <pc:sldMkLst>
          <pc:docMk/>
          <pc:sldMk cId="4116452968" sldId="256"/>
        </pc:sldMkLst>
        <pc:picChg chg="add mod">
          <ac:chgData name="Rachel Boxer" userId="6da37c9f42e40059" providerId="LiveId" clId="{0E13CC8D-59C2-4409-A640-E738E4606E44}" dt="2026-06-29T16:42:53.850" v="3284" actId="1076"/>
          <ac:picMkLst>
            <pc:docMk/>
            <pc:sldMk cId="4116452968" sldId="256"/>
            <ac:picMk id="4" creationId="{119135E0-62DB-12C2-F28B-15BCFBA8FCFF}"/>
          </ac:picMkLst>
        </pc:picChg>
      </pc:sldChg>
      <pc:sldChg chg="modSp mod">
        <pc:chgData name="Rachel Boxer" userId="6da37c9f42e40059" providerId="LiveId" clId="{0E13CC8D-59C2-4409-A640-E738E4606E44}" dt="2026-06-29T16:43:09.328" v="3285" actId="208"/>
        <pc:sldMkLst>
          <pc:docMk/>
          <pc:sldMk cId="3978893593" sldId="499"/>
        </pc:sldMkLst>
        <pc:picChg chg="mod">
          <ac:chgData name="Rachel Boxer" userId="6da37c9f42e40059" providerId="LiveId" clId="{0E13CC8D-59C2-4409-A640-E738E4606E44}" dt="2026-06-29T16:43:09.328" v="3285" actId="208"/>
          <ac:picMkLst>
            <pc:docMk/>
            <pc:sldMk cId="3978893593" sldId="499"/>
            <ac:picMk id="4" creationId="{1B17FB1D-09CA-54A2-FEAF-7BF3A097B96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AAA03-35FE-46B4-9CBA-086313F072F4}" type="datetimeFigureOut">
              <a:rPr lang="en-GB" smtClean="0"/>
              <a:t>29/06/2026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38EB90-A8AB-42CD-B29E-D7D05FF6AA49}" type="slidenum">
              <a:rPr lang="en-GB" smtClean="0"/>
              <a:t>‹#›</a:t>
            </a:fld>
            <a:endParaRPr lang="en-GB"/>
          </a:p>
        </p:txBody>
      </p:sp>
    </p:spTree>
    <p:extLst>
      <p:ext uri="{BB962C8B-B14F-4D97-AF65-F5344CB8AC3E}">
        <p14:creationId xmlns:p14="http://schemas.microsoft.com/office/powerpoint/2010/main" val="277416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‘Words to make you wonder’ – Summer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 companion resource to ‘Stories as treasure to be found’, collective worship resources created to support Secondary schools in the Diocese of Guildford. ‘Words to make you wonder’ are taken from different parts of the Bible and used in response to world events or big questions in life. Our materials today reference the recent 100</a:t>
            </a:r>
            <a:r>
              <a:rPr lang="en-GB" baseline="30000" dirty="0"/>
              <a:t>th</a:t>
            </a:r>
            <a:r>
              <a:rPr lang="en-GB" dirty="0"/>
              <a:t> birthday of Sir David Attenborough.</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endParaRPr lang="en-GB" b="0" i="1" dirty="0"/>
          </a:p>
          <a:p>
            <a:r>
              <a:rPr lang="en-GB" b="1" i="1" dirty="0"/>
              <a:t>Today’s words come from Psalm 24:1-2 </a:t>
            </a:r>
            <a:r>
              <a:rPr lang="en-GB" b="0" i="1" dirty="0"/>
              <a:t>written by David, the Psalm-writer, placing ownership of our world very firmly into God’s hands. We consider these alongside some words from Sir David Attenborough about our responsibilities towards our planet.</a:t>
            </a:r>
            <a:endParaRPr lang="en-GB" i="1" dirty="0"/>
          </a:p>
        </p:txBody>
      </p:sp>
      <p:sp>
        <p:nvSpPr>
          <p:cNvPr id="4" name="Slide Number Placeholder 3"/>
          <p:cNvSpPr>
            <a:spLocks noGrp="1"/>
          </p:cNvSpPr>
          <p:nvPr>
            <p:ph type="sldNum" sz="quarter" idx="5"/>
          </p:nvPr>
        </p:nvSpPr>
        <p:spPr/>
        <p:txBody>
          <a:bodyPr/>
          <a:lstStyle/>
          <a:p>
            <a:fld id="{9838EB90-A8AB-42CD-B29E-D7D05FF6AA49}" type="slidenum">
              <a:rPr lang="en-GB" smtClean="0"/>
              <a:t>1</a:t>
            </a:fld>
            <a:endParaRPr lang="en-GB"/>
          </a:p>
        </p:txBody>
      </p:sp>
    </p:spTree>
    <p:extLst>
      <p:ext uri="{BB962C8B-B14F-4D97-AF65-F5344CB8AC3E}">
        <p14:creationId xmlns:p14="http://schemas.microsoft.com/office/powerpoint/2010/main" val="127293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Gathering: image of the Earth from Artemis II Mission, April 7</a:t>
            </a:r>
            <a:r>
              <a:rPr lang="en-GB" b="1" baseline="30000" dirty="0"/>
              <a:t>th</a:t>
            </a:r>
            <a:r>
              <a:rPr lang="en-GB" b="1" dirty="0"/>
              <a:t>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t>You might want to light a candle to signal the start of collective worship. Invite students to be quiet and still and look at the image.</a:t>
            </a:r>
          </a:p>
          <a:p>
            <a:endParaRPr lang="en-GB" b="1" dirty="0"/>
          </a:p>
          <a:p>
            <a:r>
              <a:rPr lang="en-GB" b="0" dirty="0"/>
              <a:t>As we begin, listen to these words, spoken by one of the most universally loved men of our 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entury Gothic" panose="020B0502020202020204" pitchFamily="34" charset="0"/>
                <a:ea typeface="MS PGothic" panose="020B0600070205080204" pitchFamily="34" charset="-128"/>
                <a:cs typeface="+mn-cs"/>
              </a:rPr>
              <a:t>‘Every breath of air we take, every mouthful of food that we take, comes from the natural world. And if we damage the natural world, we damage ourselves.’</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t>Discuss together, maybe using the following questions….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I wonder what you think about these words? Do you agree with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I wonder if you can guess who spoke them?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I wonder what key messages you might want to share with others about environmental issues?</a:t>
            </a:r>
          </a:p>
        </p:txBody>
      </p:sp>
      <p:sp>
        <p:nvSpPr>
          <p:cNvPr id="4" name="Slide Number Placeholder 3"/>
          <p:cNvSpPr>
            <a:spLocks noGrp="1"/>
          </p:cNvSpPr>
          <p:nvPr>
            <p:ph type="sldNum" sz="quarter" idx="5"/>
          </p:nvPr>
        </p:nvSpPr>
        <p:spPr/>
        <p:txBody>
          <a:bodyPr/>
          <a:lstStyle/>
          <a:p>
            <a:fld id="{9838EB90-A8AB-42CD-B29E-D7D05FF6AA49}" type="slidenum">
              <a:rPr lang="en-GB" smtClean="0"/>
              <a:t>2</a:t>
            </a:fld>
            <a:endParaRPr lang="en-GB"/>
          </a:p>
        </p:txBody>
      </p:sp>
    </p:spTree>
    <p:extLst>
      <p:ext uri="{BB962C8B-B14F-4D97-AF65-F5344CB8AC3E}">
        <p14:creationId xmlns:p14="http://schemas.microsoft.com/office/powerpoint/2010/main" val="1891221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Engaging: Sir David Attenborough turns 100</a:t>
            </a:r>
          </a:p>
          <a:p>
            <a:r>
              <a:rPr lang="en-GB" b="0" dirty="0"/>
              <a:t>The man who spoke those words is none other than Sir David Attenborough, who recently celebrated his 100</a:t>
            </a:r>
            <a:r>
              <a:rPr lang="en-GB" b="0" baseline="30000" dirty="0"/>
              <a:t>th</a:t>
            </a:r>
            <a:r>
              <a:rPr lang="en-GB" b="0" dirty="0"/>
              <a:t> birthday – and, as you can see here, has been immortalised in LEGO® who also humorously posted </a:t>
            </a:r>
            <a:r>
              <a:rPr lang="en-GB" b="1" dirty="0"/>
              <a:t>this birthday greeting </a:t>
            </a:r>
            <a:r>
              <a:rPr lang="en-GB" b="0" dirty="0"/>
              <a:t>to mark the occasion…. </a:t>
            </a:r>
          </a:p>
          <a:p>
            <a:endParaRPr lang="en-GB" b="0" dirty="0"/>
          </a:p>
          <a:p>
            <a:r>
              <a:rPr lang="en-GB" b="0" dirty="0"/>
              <a:t>I wonder why you think so many people have chosen to commemorate this particular human being’s birthday?</a:t>
            </a:r>
          </a:p>
          <a:p>
            <a:r>
              <a:rPr lang="en-GB" b="0" dirty="0"/>
              <a:t>Do you think turning 100 has made him view the world any differently?</a:t>
            </a:r>
          </a:p>
        </p:txBody>
      </p:sp>
      <p:sp>
        <p:nvSpPr>
          <p:cNvPr id="4" name="Slide Number Placeholder 3"/>
          <p:cNvSpPr>
            <a:spLocks noGrp="1"/>
          </p:cNvSpPr>
          <p:nvPr>
            <p:ph type="sldNum" sz="quarter" idx="5"/>
          </p:nvPr>
        </p:nvSpPr>
        <p:spPr/>
        <p:txBody>
          <a:bodyPr/>
          <a:lstStyle/>
          <a:p>
            <a:fld id="{9838EB90-A8AB-42CD-B29E-D7D05FF6AA49}" type="slidenum">
              <a:rPr lang="en-GB" smtClean="0"/>
              <a:t>3</a:t>
            </a:fld>
            <a:endParaRPr lang="en-GB"/>
          </a:p>
        </p:txBody>
      </p:sp>
    </p:spTree>
    <p:extLst>
      <p:ext uri="{BB962C8B-B14F-4D97-AF65-F5344CB8AC3E}">
        <p14:creationId xmlns:p14="http://schemas.microsoft.com/office/powerpoint/2010/main" val="2838505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BEF9C-D943-3F74-2B7F-A32F5A376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9C9C6-D6C5-3C34-4CB1-9502E79EB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7AB93-282E-0348-465D-7A8023805E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Here are some more words for us to think about – some </a:t>
            </a:r>
            <a:r>
              <a:rPr lang="en-GB" b="0" dirty="0"/>
              <a:t>from </a:t>
            </a:r>
            <a:r>
              <a:rPr lang="en-GB" b="1" dirty="0"/>
              <a:t>the Bible</a:t>
            </a:r>
            <a:r>
              <a:rPr lang="en-GB" b="0" dirty="0"/>
              <a:t>, and others spoken by </a:t>
            </a:r>
            <a:r>
              <a:rPr lang="en-GB" b="1" dirty="0"/>
              <a:t>Sir David Attenborough. </a:t>
            </a:r>
            <a:r>
              <a:rPr lang="en-GB" b="0" i="1" dirty="0"/>
              <a:t>(you might like to ask students to read the words out loud.</a:t>
            </a: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t>Talk together about the words: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Are these words contradictory or complementary?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Which viewpoint do you most align with?</a:t>
            </a:r>
          </a:p>
          <a:p>
            <a:pPr marL="171450" indent="-171450" algn="l" fontAlgn="auto">
              <a:spcAft>
                <a:spcPts val="0"/>
              </a:spcAft>
              <a:buFont typeface="Arial" panose="020B0604020202020204" pitchFamily="34" charset="0"/>
              <a:buChar char="•"/>
            </a:pPr>
            <a:r>
              <a:rPr lang="en-GB" altLang="en-US" sz="12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a:t>
            </a:r>
            <a:r>
              <a:rPr lang="en-US" altLang="en-US" sz="12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Who </a:t>
            </a:r>
            <a:r>
              <a:rPr lang="en-US" altLang="en-US" sz="1200" b="1" i="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does </a:t>
            </a:r>
            <a:r>
              <a:rPr lang="en-US" altLang="en-US" sz="12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the world belong to?...</a:t>
            </a:r>
          </a:p>
          <a:p>
            <a:pPr marL="171450" indent="-171450" algn="l">
              <a:buFont typeface="Arial" panose="020B0604020202020204" pitchFamily="34" charset="0"/>
              <a:buChar char="•"/>
            </a:pPr>
            <a:r>
              <a:rPr lang="en-GB" altLang="en-US" sz="12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…Does how we answer this question make any difference to how we care for our world?... </a:t>
            </a:r>
          </a:p>
          <a:p>
            <a:pPr marL="171450" indent="-171450" algn="l">
              <a:buFont typeface="Arial" panose="020B0604020202020204" pitchFamily="34" charset="0"/>
              <a:buChar char="•"/>
            </a:pPr>
            <a:r>
              <a:rPr lang="en-GB" altLang="en-US" sz="1200" b="0" i="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Does it matter? Is the outcome – environmental action – the same?</a:t>
            </a:r>
            <a:endParaRPr lang="en-US" altLang="en-US" sz="1200" b="0" i="1" kern="0" dirty="0">
              <a:solidFill>
                <a:prstClr val="black"/>
              </a:solidFill>
              <a:latin typeface="Century Gothic" panose="020B0502020202020204" pitchFamily="34" charset="0"/>
              <a:ea typeface="MS Mincho" panose="02020609040205080304" pitchFamily="49" charset="-128"/>
              <a:cs typeface="Tahoma" panose="020B0604030504040204" pitchFamily="34" charset="0"/>
            </a:endParaRPr>
          </a:p>
        </p:txBody>
      </p:sp>
      <p:sp>
        <p:nvSpPr>
          <p:cNvPr id="4" name="Slide Number Placeholder 3">
            <a:extLst>
              <a:ext uri="{FF2B5EF4-FFF2-40B4-BE49-F238E27FC236}">
                <a16:creationId xmlns:a16="http://schemas.microsoft.com/office/drawing/2014/main" id="{EFDF1BEC-5D42-4D53-943B-93D896629BE5}"/>
              </a:ext>
            </a:extLst>
          </p:cNvPr>
          <p:cNvSpPr>
            <a:spLocks noGrp="1"/>
          </p:cNvSpPr>
          <p:nvPr>
            <p:ph type="sldNum" sz="quarter" idx="5"/>
          </p:nvPr>
        </p:nvSpPr>
        <p:spPr/>
        <p:txBody>
          <a:bodyPr/>
          <a:lstStyle/>
          <a:p>
            <a:fld id="{BAD654D8-7056-4EB9-B288-E9B304EBD136}" type="slidenum">
              <a:rPr lang="en-GB" smtClean="0"/>
              <a:t>4</a:t>
            </a:fld>
            <a:endParaRPr lang="en-GB"/>
          </a:p>
        </p:txBody>
      </p:sp>
    </p:spTree>
    <p:extLst>
      <p:ext uri="{BB962C8B-B14F-4D97-AF65-F5344CB8AC3E}">
        <p14:creationId xmlns:p14="http://schemas.microsoft.com/office/powerpoint/2010/main" val="2341953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r>
              <a:rPr lang="en-GB" dirty="0"/>
              <a:t>Whatever our views about the origins of our world, or whose world it is, we can probably agree that it is a fragile gift that needs us to pay attention to its care.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earth was this small, do you think we might have cared for it </a:t>
            </a:r>
            <a:r>
              <a:rPr lang="en-GB"/>
              <a:t>differently?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At the end of this time, you might like to hold out your hands as if you are cradling the earth in them….</a:t>
            </a:r>
          </a:p>
          <a:p>
            <a:r>
              <a:rPr lang="en-GB" dirty="0"/>
              <a:t>If the future of the world does lie in our hands, what should our response be?</a:t>
            </a:r>
          </a:p>
          <a:p>
            <a:r>
              <a:rPr lang="en-GB" dirty="0"/>
              <a:t>If the earth is God’s, does this make a difference to how we act?</a:t>
            </a:r>
          </a:p>
          <a:p>
            <a:r>
              <a:rPr lang="en-GB" dirty="0"/>
              <a:t>As you imagine the world in your hands, you might like to take the opportunity to pray, or to make promises about future action…..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you might wish to leave students with a final challenge based on this slide, then blow out the candle as a sign that the collective worship is finished. </a:t>
            </a:r>
            <a:endParaRPr lang="en-GB" sz="1200" b="1"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9838EB90-A8AB-42CD-B29E-D7D05FF6AA49}" type="slidenum">
              <a:rPr lang="en-GB" smtClean="0"/>
              <a:t>5</a:t>
            </a:fld>
            <a:endParaRPr lang="en-GB"/>
          </a:p>
        </p:txBody>
      </p:sp>
    </p:spTree>
    <p:extLst>
      <p:ext uri="{BB962C8B-B14F-4D97-AF65-F5344CB8AC3E}">
        <p14:creationId xmlns:p14="http://schemas.microsoft.com/office/powerpoint/2010/main" val="697595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5596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131136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8EE52B1-DDDB-48E3-9BB6-A56663961E24}"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8862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8EE52B1-DDDB-48E3-9BB6-A56663961E24}" type="datetimeFigureOut">
              <a:rPr lang="en-GB" smtClean="0"/>
              <a:t>29/06/2026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52107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8EE52B1-DDDB-48E3-9BB6-A56663961E24}" type="datetimeFigureOut">
              <a:rPr lang="en-GB" smtClean="0"/>
              <a:t>29/06/2026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734572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8EE52B1-DDDB-48E3-9BB6-A56663961E24}" type="datetimeFigureOut">
              <a:rPr lang="en-GB" smtClean="0"/>
              <a:t>29/06/2026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122512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EE52B1-DDDB-48E3-9BB6-A56663961E24}" type="datetimeFigureOut">
              <a:rPr lang="en-GB" smtClean="0"/>
              <a:t>29/06/2026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12138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29/06/2026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264784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8EE52B1-DDDB-48E3-9BB6-A56663961E24}" type="datetimeFigureOut">
              <a:rPr lang="en-GB" smtClean="0"/>
              <a:t>29/06/2026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4034187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421732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8EE52B1-DDDB-48E3-9BB6-A56663961E24}" type="datetimeFigureOut">
              <a:rPr lang="en-GB" smtClean="0"/>
              <a:t>29/06/2026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5C4B15-31DF-483A-8617-94F02152CD58}" type="slidenum">
              <a:rPr lang="en-GB" smtClean="0"/>
              <a:t>‹#›</a:t>
            </a:fld>
            <a:endParaRPr lang="en-GB"/>
          </a:p>
        </p:txBody>
      </p:sp>
    </p:spTree>
    <p:extLst>
      <p:ext uri="{BB962C8B-B14F-4D97-AF65-F5344CB8AC3E}">
        <p14:creationId xmlns:p14="http://schemas.microsoft.com/office/powerpoint/2010/main" val="3316746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EE52B1-DDDB-48E3-9BB6-A56663961E24}" type="datetimeFigureOut">
              <a:rPr lang="en-GB" smtClean="0"/>
              <a:t>29/06/2026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5C4B15-31DF-483A-8617-94F02152CD58}" type="slidenum">
              <a:rPr lang="en-GB" smtClean="0"/>
              <a:t>‹#›</a:t>
            </a:fld>
            <a:endParaRPr lang="en-GB"/>
          </a:p>
        </p:txBody>
      </p:sp>
    </p:spTree>
    <p:extLst>
      <p:ext uri="{BB962C8B-B14F-4D97-AF65-F5344CB8AC3E}">
        <p14:creationId xmlns:p14="http://schemas.microsoft.com/office/powerpoint/2010/main" val="2480761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tmp"/></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52503D-BE67-D77B-E1A9-633593D0B092}"/>
              </a:ext>
            </a:extLst>
          </p:cNvPr>
          <p:cNvSpPr txBox="1"/>
          <p:nvPr/>
        </p:nvSpPr>
        <p:spPr>
          <a:xfrm>
            <a:off x="192340" y="655880"/>
            <a:ext cx="8759320" cy="1754326"/>
          </a:xfrm>
          <a:prstGeom prst="rect">
            <a:avLst/>
          </a:prstGeom>
          <a:noFill/>
        </p:spPr>
        <p:txBody>
          <a:bodyPr wrap="square" rtlCol="0">
            <a:spAutoFit/>
          </a:bodyPr>
          <a:lstStyle/>
          <a:p>
            <a:pPr algn="ctr"/>
            <a:r>
              <a:rPr lang="en-GB" sz="5400" b="1" dirty="0">
                <a:solidFill>
                  <a:schemeClr val="bg1"/>
                </a:solidFill>
                <a:effectLst>
                  <a:glow rad="228600">
                    <a:srgbClr val="FFC000">
                      <a:alpha val="40000"/>
                    </a:srgbClr>
                  </a:glow>
                </a:effectLst>
                <a:latin typeface="Century Gothic" panose="020B0502020202020204" pitchFamily="34" charset="0"/>
              </a:rPr>
              <a:t>Words to make you wonder…</a:t>
            </a:r>
          </a:p>
        </p:txBody>
      </p:sp>
      <p:pic>
        <p:nvPicPr>
          <p:cNvPr id="2" name="Picture 1">
            <a:extLst>
              <a:ext uri="{FF2B5EF4-FFF2-40B4-BE49-F238E27FC236}">
                <a16:creationId xmlns:a16="http://schemas.microsoft.com/office/drawing/2014/main" id="{57B3144A-D852-586C-BC96-1E06781B70C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670628"/>
            <a:ext cx="9144000" cy="4230914"/>
          </a:xfrm>
          <a:prstGeom prst="rect">
            <a:avLst/>
          </a:prstGeom>
          <a:effectLst>
            <a:softEdge rad="317500"/>
          </a:effectLst>
        </p:spPr>
      </p:pic>
      <p:sp>
        <p:nvSpPr>
          <p:cNvPr id="7" name="TextBox 6">
            <a:extLst>
              <a:ext uri="{FF2B5EF4-FFF2-40B4-BE49-F238E27FC236}">
                <a16:creationId xmlns:a16="http://schemas.microsoft.com/office/drawing/2014/main" id="{7B02DA19-836A-F5AA-80B4-F033F642C9AB}"/>
              </a:ext>
            </a:extLst>
          </p:cNvPr>
          <p:cNvSpPr txBox="1"/>
          <p:nvPr/>
        </p:nvSpPr>
        <p:spPr>
          <a:xfrm>
            <a:off x="5435600" y="644495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 from </a:t>
            </a:r>
            <a:r>
              <a:rPr lang="en-GB" sz="1100" i="1" dirty="0" err="1">
                <a:solidFill>
                  <a:schemeClr val="bg1"/>
                </a:solidFill>
                <a:latin typeface="Century Gothic" panose="020B0502020202020204" pitchFamily="34" charset="0"/>
              </a:rPr>
              <a:t>pixabay</a:t>
            </a:r>
            <a:endParaRPr lang="en-GB" sz="1100" i="1" dirty="0">
              <a:solidFill>
                <a:schemeClr val="bg1"/>
              </a:solidFill>
              <a:latin typeface="Century Gothic" panose="020B0502020202020204" pitchFamily="34" charset="0"/>
            </a:endParaRPr>
          </a:p>
        </p:txBody>
      </p:sp>
      <p:sp>
        <p:nvSpPr>
          <p:cNvPr id="3" name="TextBox 2">
            <a:extLst>
              <a:ext uri="{FF2B5EF4-FFF2-40B4-BE49-F238E27FC236}">
                <a16:creationId xmlns:a16="http://schemas.microsoft.com/office/drawing/2014/main" id="{B2566E47-9455-6F0A-74D2-76643B9D1D9D}"/>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Psalm 24:1-2</a:t>
            </a:r>
            <a:endParaRPr lang="en-GB" sz="1400" b="1" dirty="0">
              <a:solidFill>
                <a:schemeClr val="bg1"/>
              </a:solidFill>
              <a:latin typeface="Century Gothic" panose="020B0502020202020204" pitchFamily="34" charset="0"/>
            </a:endParaRPr>
          </a:p>
        </p:txBody>
      </p:sp>
      <p:pic>
        <p:nvPicPr>
          <p:cNvPr id="4" name="Picture 3">
            <a:extLst>
              <a:ext uri="{FF2B5EF4-FFF2-40B4-BE49-F238E27FC236}">
                <a16:creationId xmlns:a16="http://schemas.microsoft.com/office/drawing/2014/main" id="{119135E0-62DB-12C2-F28B-15BCFBA8FCFF}"/>
              </a:ext>
            </a:extLst>
          </p:cNvPr>
          <p:cNvPicPr>
            <a:picLocks noChangeAspect="1"/>
          </p:cNvPicPr>
          <p:nvPr/>
        </p:nvPicPr>
        <p:blipFill>
          <a:blip r:embed="rId4"/>
          <a:srcRect l="31282"/>
          <a:stretch>
            <a:fillRect/>
          </a:stretch>
        </p:blipFill>
        <p:spPr>
          <a:xfrm>
            <a:off x="147194" y="159801"/>
            <a:ext cx="777358" cy="365868"/>
          </a:xfrm>
          <a:prstGeom prst="rect">
            <a:avLst/>
          </a:prstGeom>
        </p:spPr>
      </p:pic>
    </p:spTree>
    <p:extLst>
      <p:ext uri="{BB962C8B-B14F-4D97-AF65-F5344CB8AC3E}">
        <p14:creationId xmlns:p14="http://schemas.microsoft.com/office/powerpoint/2010/main" val="411645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CD7FA0-DE4C-00FB-C425-AF2B3863D2DD}"/>
              </a:ext>
            </a:extLst>
          </p:cNvPr>
          <p:cNvPicPr>
            <a:picLocks noChangeAspect="1"/>
          </p:cNvPicPr>
          <p:nvPr/>
        </p:nvPicPr>
        <p:blipFill>
          <a:blip r:embed="rId3" cstate="screen">
            <a:extLst>
              <a:ext uri="{28A0092B-C50C-407E-A947-70E740481C1C}">
                <a14:useLocalDpi xmlns:a14="http://schemas.microsoft.com/office/drawing/2010/main"/>
              </a:ext>
            </a:extLst>
          </a:blip>
          <a:srcRect b="6190"/>
          <a:stretch>
            <a:fillRect/>
          </a:stretch>
        </p:blipFill>
        <p:spPr>
          <a:xfrm>
            <a:off x="0" y="1195083"/>
            <a:ext cx="9144000" cy="5718674"/>
          </a:xfrm>
          <a:prstGeom prst="rect">
            <a:avLst/>
          </a:prstGeom>
        </p:spPr>
      </p:pic>
      <p:sp>
        <p:nvSpPr>
          <p:cNvPr id="4" name="TextBox 3">
            <a:extLst>
              <a:ext uri="{FF2B5EF4-FFF2-40B4-BE49-F238E27FC236}">
                <a16:creationId xmlns:a16="http://schemas.microsoft.com/office/drawing/2014/main" id="{51DC8E71-6721-8910-A28B-2C5A1A53BA4D}"/>
              </a:ext>
            </a:extLst>
          </p:cNvPr>
          <p:cNvSpPr txBox="1">
            <a:spLocks noChangeArrowheads="1"/>
          </p:cNvSpPr>
          <p:nvPr/>
        </p:nvSpPr>
        <p:spPr bwMode="auto">
          <a:xfrm>
            <a:off x="3467150" y="6596390"/>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lang="en-GB" altLang="en-US" sz="1100" i="1" dirty="0">
                <a:solidFill>
                  <a:srgbClr val="FFFFFF"/>
                </a:solidFill>
                <a:latin typeface="Century Gothic" panose="020B0502020202020204" pitchFamily="34" charset="0"/>
              </a:rPr>
              <a:t>I</a:t>
            </a: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mage ©NASA</a:t>
            </a:r>
          </a:p>
        </p:txBody>
      </p:sp>
      <p:sp>
        <p:nvSpPr>
          <p:cNvPr id="7" name="TextBox 6">
            <a:extLst>
              <a:ext uri="{FF2B5EF4-FFF2-40B4-BE49-F238E27FC236}">
                <a16:creationId xmlns:a16="http://schemas.microsoft.com/office/drawing/2014/main" id="{E49EFA6E-A887-0E73-42B1-0DD539E5CC95}"/>
              </a:ext>
            </a:extLst>
          </p:cNvPr>
          <p:cNvSpPr txBox="1">
            <a:spLocks noChangeArrowheads="1"/>
          </p:cNvSpPr>
          <p:nvPr/>
        </p:nvSpPr>
        <p:spPr bwMode="auto">
          <a:xfrm>
            <a:off x="262886" y="235175"/>
            <a:ext cx="8618228" cy="1015663"/>
          </a:xfrm>
          <a:prstGeom prst="rect">
            <a:avLst/>
          </a:prstGeom>
          <a:solidFill>
            <a:sysClr val="window" lastClr="FFFFFF">
              <a:alpha val="63000"/>
            </a:sys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lvl="0" algn="ctr" defTabSz="914400">
              <a:spcBef>
                <a:spcPts val="0"/>
              </a:spcBef>
              <a:buNone/>
              <a:defRPr/>
            </a:pPr>
            <a:r>
              <a:rPr lang="en-GB" sz="2000" b="1" kern="0" dirty="0">
                <a:solidFill>
                  <a:prstClr val="black"/>
                </a:solidFill>
                <a:latin typeface="Century Gothic" panose="020B0502020202020204" pitchFamily="34" charset="0"/>
              </a:rPr>
              <a:t>‘Every breath of air we take, every mouthful of food that we take, comes from the natural world. And if we damage the natural world, we damage ourselves.’</a:t>
            </a:r>
            <a:endParaRPr lang="en-GB" sz="2000" dirty="0"/>
          </a:p>
        </p:txBody>
      </p:sp>
    </p:spTree>
    <p:extLst>
      <p:ext uri="{BB962C8B-B14F-4D97-AF65-F5344CB8AC3E}">
        <p14:creationId xmlns:p14="http://schemas.microsoft.com/office/powerpoint/2010/main" val="357186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F2F3B6-B84A-9C56-3DC0-CE00390BB0BE}"/>
              </a:ext>
            </a:extLst>
          </p:cNvPr>
          <p:cNvPicPr>
            <a:picLocks noChangeAspect="1"/>
          </p:cNvPicPr>
          <p:nvPr/>
        </p:nvPicPr>
        <p:blipFill>
          <a:blip r:embed="rId3">
            <a:extLst>
              <a:ext uri="{28A0092B-C50C-407E-A947-70E740481C1C}">
                <a14:useLocalDpi xmlns:a14="http://schemas.microsoft.com/office/drawing/2010/main" val="0"/>
              </a:ext>
            </a:extLst>
          </a:blip>
          <a:srcRect l="3581" t="9341" r="11895" b="4897"/>
          <a:stretch>
            <a:fillRect/>
          </a:stretch>
        </p:blipFill>
        <p:spPr>
          <a:xfrm rot="5400000">
            <a:off x="-493618" y="798417"/>
            <a:ext cx="5476283" cy="4167319"/>
          </a:xfrm>
          <a:prstGeom prst="rect">
            <a:avLst/>
          </a:prstGeom>
          <a:ln>
            <a:solidFill>
              <a:schemeClr val="bg1"/>
            </a:solidFill>
          </a:ln>
        </p:spPr>
      </p:pic>
      <p:pic>
        <p:nvPicPr>
          <p:cNvPr id="4" name="Picture 3">
            <a:extLst>
              <a:ext uri="{FF2B5EF4-FFF2-40B4-BE49-F238E27FC236}">
                <a16:creationId xmlns:a16="http://schemas.microsoft.com/office/drawing/2014/main" id="{1B17FB1D-09CA-54A2-FEAF-7BF3A097B9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7863" y="2036511"/>
            <a:ext cx="4935273" cy="4660828"/>
          </a:xfrm>
          <a:prstGeom prst="rect">
            <a:avLst/>
          </a:prstGeom>
          <a:ln>
            <a:solidFill>
              <a:schemeClr val="bg1"/>
            </a:solidFill>
          </a:ln>
        </p:spPr>
      </p:pic>
    </p:spTree>
    <p:extLst>
      <p:ext uri="{BB962C8B-B14F-4D97-AF65-F5344CB8AC3E}">
        <p14:creationId xmlns:p14="http://schemas.microsoft.com/office/powerpoint/2010/main" val="3978893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947DD-C9A6-D5C5-10B7-F617D2C69C4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B6FD56-B802-4F08-357B-14DF205AE4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1" y="0"/>
            <a:ext cx="9119641" cy="6079760"/>
          </a:xfrm>
          <a:prstGeom prst="rect">
            <a:avLst/>
          </a:prstGeom>
        </p:spPr>
      </p:pic>
      <p:sp>
        <p:nvSpPr>
          <p:cNvPr id="2" name="Speech Bubble: Rectangle with Corners Rounded 1">
            <a:extLst>
              <a:ext uri="{FF2B5EF4-FFF2-40B4-BE49-F238E27FC236}">
                <a16:creationId xmlns:a16="http://schemas.microsoft.com/office/drawing/2014/main" id="{4248F399-1A95-5981-E27D-A638DC3E94F5}"/>
              </a:ext>
            </a:extLst>
          </p:cNvPr>
          <p:cNvSpPr/>
          <p:nvPr/>
        </p:nvSpPr>
        <p:spPr>
          <a:xfrm>
            <a:off x="308624" y="279779"/>
            <a:ext cx="4293418" cy="1550020"/>
          </a:xfrm>
          <a:prstGeom prst="wedgeRoundRectCallout">
            <a:avLst>
              <a:gd name="adj1" fmla="val -49338"/>
              <a:gd name="adj2" fmla="val 73654"/>
              <a:gd name="adj3" fmla="val 16667"/>
            </a:avLst>
          </a:prstGeom>
          <a:solidFill>
            <a:srgbClr val="00B050"/>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latin typeface="Century Gothic" panose="020B0502020202020204" pitchFamily="34" charset="0"/>
              </a:rPr>
              <a:t>In our hands now lies not only our own future, but that of all other living creatures with whom we share the earth.</a:t>
            </a:r>
          </a:p>
          <a:p>
            <a:pPr algn="ctr"/>
            <a:r>
              <a:rPr lang="en-GB" sz="1050" b="1" i="1" dirty="0">
                <a:latin typeface="Century Gothic" panose="020B0502020202020204" pitchFamily="34" charset="0"/>
              </a:rPr>
              <a:t>(</a:t>
            </a:r>
            <a:r>
              <a:rPr lang="en-GB" sz="1200" b="1" i="1" dirty="0">
                <a:latin typeface="Century Gothic" panose="020B0502020202020204" pitchFamily="34" charset="0"/>
              </a:rPr>
              <a:t>Sir David Attenborough)</a:t>
            </a:r>
            <a:endParaRPr lang="en-GB" sz="2000" b="1" dirty="0">
              <a:latin typeface="Century Gothic" panose="020B0502020202020204" pitchFamily="34" charset="0"/>
            </a:endParaRPr>
          </a:p>
        </p:txBody>
      </p:sp>
      <p:sp>
        <p:nvSpPr>
          <p:cNvPr id="3" name="Speech Bubble: Rectangle with Corners Rounded 2">
            <a:extLst>
              <a:ext uri="{FF2B5EF4-FFF2-40B4-BE49-F238E27FC236}">
                <a16:creationId xmlns:a16="http://schemas.microsoft.com/office/drawing/2014/main" id="{B1FFAD2A-37A8-5A6C-D7B1-1DB624E44E4A}"/>
              </a:ext>
            </a:extLst>
          </p:cNvPr>
          <p:cNvSpPr/>
          <p:nvPr/>
        </p:nvSpPr>
        <p:spPr>
          <a:xfrm>
            <a:off x="4431333" y="2430966"/>
            <a:ext cx="4293418" cy="1747519"/>
          </a:xfrm>
          <a:prstGeom prst="wedgeRoundRectCallout">
            <a:avLst>
              <a:gd name="adj1" fmla="val 48703"/>
              <a:gd name="adj2" fmla="val 68208"/>
              <a:gd name="adj3" fmla="val 16667"/>
            </a:avLst>
          </a:prstGeom>
          <a:solidFill>
            <a:srgbClr val="00B050"/>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latin typeface="Century Gothic" panose="020B0502020202020204" pitchFamily="34" charset="0"/>
              </a:rPr>
              <a:t>The earth is the Lord’s, and everything in it, the world, and all who live in it; for he founded it on the seas and established it on the waters.     </a:t>
            </a:r>
            <a:r>
              <a:rPr lang="en-GB" sz="1200" b="1" i="1" dirty="0">
                <a:latin typeface="Century Gothic" panose="020B0502020202020204" pitchFamily="34" charset="0"/>
              </a:rPr>
              <a:t>(Psalm 24:1-2)</a:t>
            </a:r>
            <a:endParaRPr lang="en-GB" b="1" dirty="0">
              <a:latin typeface="Century Gothic" panose="020B0502020202020204" pitchFamily="34" charset="0"/>
            </a:endParaRPr>
          </a:p>
        </p:txBody>
      </p:sp>
      <p:sp>
        <p:nvSpPr>
          <p:cNvPr id="6" name="TextBox 5">
            <a:extLst>
              <a:ext uri="{FF2B5EF4-FFF2-40B4-BE49-F238E27FC236}">
                <a16:creationId xmlns:a16="http://schemas.microsoft.com/office/drawing/2014/main" id="{A497EB0C-9BCA-15D2-3FBB-0B25C71FA905}"/>
              </a:ext>
            </a:extLst>
          </p:cNvPr>
          <p:cNvSpPr txBox="1">
            <a:spLocks noChangeArrowheads="1"/>
          </p:cNvSpPr>
          <p:nvPr/>
        </p:nvSpPr>
        <p:spPr bwMode="auto">
          <a:xfrm>
            <a:off x="146148" y="5209618"/>
            <a:ext cx="8851703" cy="1471172"/>
          </a:xfrm>
          <a:prstGeom prst="rect">
            <a:avLst/>
          </a:prstGeom>
          <a:solidFill>
            <a:sysClr val="window" lastClr="FFFFFF">
              <a:alpha val="65097"/>
            </a:sys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fontAlgn="auto">
              <a:spcAft>
                <a:spcPts val="0"/>
              </a:spcAft>
              <a:buNone/>
            </a:pPr>
            <a:r>
              <a:rPr lang="en-GB" altLang="en-US" sz="28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a:t>
            </a:r>
            <a:r>
              <a:rPr lang="en-US" altLang="en-US" sz="28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Who </a:t>
            </a:r>
            <a:r>
              <a:rPr lang="en-US" altLang="en-US" sz="2800" b="1" i="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does </a:t>
            </a:r>
            <a:r>
              <a:rPr lang="en-US" altLang="en-US" sz="28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the world belong to?...</a:t>
            </a:r>
          </a:p>
          <a:p>
            <a:pPr algn="ctr">
              <a:buNone/>
            </a:pPr>
            <a:r>
              <a:rPr lang="en-GB" altLang="en-US" sz="28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rPr>
              <a:t>…Does how we answer this question make any difference to how we care for our world?... </a:t>
            </a:r>
            <a:endParaRPr lang="en-US" altLang="en-US" sz="2800" b="1" kern="0" dirty="0">
              <a:solidFill>
                <a:prstClr val="black"/>
              </a:solidFill>
              <a:latin typeface="Century Gothic" panose="020B0502020202020204" pitchFamily="34" charset="0"/>
              <a:ea typeface="MS Mincho" panose="02020609040205080304" pitchFamily="49" charset="-128"/>
              <a:cs typeface="Tahoma" panose="020B0604030504040204" pitchFamily="34" charset="0"/>
            </a:endParaRPr>
          </a:p>
        </p:txBody>
      </p:sp>
    </p:spTree>
    <p:extLst>
      <p:ext uri="{BB962C8B-B14F-4D97-AF65-F5344CB8AC3E}">
        <p14:creationId xmlns:p14="http://schemas.microsoft.com/office/powerpoint/2010/main" val="117748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iterate type="lt">
                                    <p:tmPct val="10000"/>
                                  </p:iterate>
                                  <p:childTnLst>
                                    <p:set>
                                      <p:cBhvr>
                                        <p:cTn id="16" dur="1" fill="hold">
                                          <p:stCondLst>
                                            <p:cond delay="0"/>
                                          </p:stCondLst>
                                        </p:cTn>
                                        <p:tgtEl>
                                          <p:spTgt spid="6">
                                            <p:bg/>
                                          </p:spTgt>
                                        </p:tgtEl>
                                        <p:attrNameLst>
                                          <p:attrName>style.visibility</p:attrName>
                                        </p:attrNameLst>
                                      </p:cBhvr>
                                      <p:to>
                                        <p:strVal val="visible"/>
                                      </p:to>
                                    </p:set>
                                    <p:animEffect transition="in" filter="fade">
                                      <p:cBhvr>
                                        <p:cTn id="17" dur="500"/>
                                        <p:tgtEl>
                                          <p:spTgt spid="6">
                                            <p:bg/>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iterate type="lt">
                                    <p:tmPct val="10000"/>
                                  </p:iterate>
                                  <p:childTnLst>
                                    <p:set>
                                      <p:cBhvr>
                                        <p:cTn id="25" dur="1" fill="hold">
                                          <p:stCondLst>
                                            <p:cond delay="0"/>
                                          </p:stCondLst>
                                        </p:cTn>
                                        <p:tgtEl>
                                          <p:spTgt spid="6">
                                            <p:txEl>
                                              <p:pRg st="1" end="1"/>
                                            </p:txEl>
                                          </p:spTgt>
                                        </p:tgtEl>
                                        <p:attrNameLst>
                                          <p:attrName>style.visibility</p:attrName>
                                        </p:attrNameLst>
                                      </p:cBhvr>
                                      <p:to>
                                        <p:strVal val="visible"/>
                                      </p:to>
                                    </p:set>
                                    <p:animEffect transition="in" filter="fade">
                                      <p:cBhvr>
                                        <p:cTn id="2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585C9B-DD53-5ADC-649F-1293A7C7D6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6428"/>
            <a:ext cx="9144000" cy="5225143"/>
          </a:xfrm>
          <a:prstGeom prst="rect">
            <a:avLst/>
          </a:prstGeom>
          <a:ln>
            <a:solidFill>
              <a:schemeClr val="bg1"/>
            </a:solidFill>
          </a:ln>
        </p:spPr>
      </p:pic>
    </p:spTree>
    <p:extLst>
      <p:ext uri="{BB962C8B-B14F-4D97-AF65-F5344CB8AC3E}">
        <p14:creationId xmlns:p14="http://schemas.microsoft.com/office/powerpoint/2010/main" val="1556055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5178</TotalTime>
  <Words>942</Words>
  <Application>Microsoft Office PowerPoint</Application>
  <PresentationFormat>On-screen Show (4:3)</PresentationFormat>
  <Paragraphs>59</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Boxer</dc:creator>
  <cp:lastModifiedBy>Rachel Boxer</cp:lastModifiedBy>
  <cp:revision>19</cp:revision>
  <dcterms:created xsi:type="dcterms:W3CDTF">2026-04-10T16:07:53Z</dcterms:created>
  <dcterms:modified xsi:type="dcterms:W3CDTF">2026-06-29T16:43:20Z</dcterms:modified>
</cp:coreProperties>
</file>