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96" r:id="rId3"/>
  </p:sldMasterIdLst>
  <p:notesMasterIdLst>
    <p:notesMasterId r:id="rId10"/>
  </p:notesMasterIdLst>
  <p:sldIdLst>
    <p:sldId id="256" r:id="rId4"/>
    <p:sldId id="483" r:id="rId5"/>
    <p:sldId id="502" r:id="rId6"/>
    <p:sldId id="504" r:id="rId7"/>
    <p:sldId id="459" r:id="rId8"/>
    <p:sldId id="503"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C363AC-9237-406D-A926-4981FF463B2A}" v="1" dt="2026-07-17T19:38:45.1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45915" autoAdjust="0"/>
  </p:normalViewPr>
  <p:slideViewPr>
    <p:cSldViewPr snapToGrid="0">
      <p:cViewPr varScale="1">
        <p:scale>
          <a:sx n="46" d="100"/>
          <a:sy n="46" d="100"/>
        </p:scale>
        <p:origin x="222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redo custSel addSld delSld modSld sldOrd">
      <pc:chgData name="Rachel Boxer" userId="6da37c9f42e40059" providerId="LiveId" clId="{0E13CC8D-59C2-4409-A640-E738E4606E44}" dt="2026-07-17T19:38:54.878" v="6016" actId="20577"/>
      <pc:docMkLst>
        <pc:docMk/>
      </pc:docMkLst>
      <pc:sldChg chg="addSp modSp mod modNotesTx">
        <pc:chgData name="Rachel Boxer" userId="6da37c9f42e40059" providerId="LiveId" clId="{0E13CC8D-59C2-4409-A640-E738E4606E44}" dt="2026-07-17T19:37:42.448" v="5894" actId="20577"/>
        <pc:sldMkLst>
          <pc:docMk/>
          <pc:sldMk cId="4116452968" sldId="256"/>
        </pc:sldMkLst>
        <pc:spChg chg="mod">
          <ac:chgData name="Rachel Boxer" userId="6da37c9f42e40059" providerId="LiveId" clId="{0E13CC8D-59C2-4409-A640-E738E4606E44}" dt="2026-07-17T19:37:28.475" v="5874" actId="20577"/>
          <ac:spMkLst>
            <pc:docMk/>
            <pc:sldMk cId="4116452968" sldId="256"/>
            <ac:spMk id="3" creationId="{B2566E47-9455-6F0A-74D2-76643B9D1D9D}"/>
          </ac:spMkLst>
        </pc:spChg>
        <pc:picChg chg="add mod">
          <ac:chgData name="Rachel Boxer" userId="6da37c9f42e40059" providerId="LiveId" clId="{0E13CC8D-59C2-4409-A640-E738E4606E44}" dt="2026-06-29T16:43:44.659" v="5389" actId="1076"/>
          <ac:picMkLst>
            <pc:docMk/>
            <pc:sldMk cId="4116452968" sldId="256"/>
            <ac:picMk id="2" creationId="{119135E0-62DB-12C2-F28B-15BCFBA8FCFF}"/>
          </ac:picMkLst>
        </pc:picChg>
      </pc:sldChg>
      <pc:sldChg chg="modSp mod modNotesTx">
        <pc:chgData name="Rachel Boxer" userId="6da37c9f42e40059" providerId="LiveId" clId="{0E13CC8D-59C2-4409-A640-E738E4606E44}" dt="2026-07-17T19:38:54.878" v="6016" actId="20577"/>
        <pc:sldMkLst>
          <pc:docMk/>
          <pc:sldMk cId="3804637650" sldId="483"/>
        </pc:sldMkLst>
        <pc:spChg chg="mod">
          <ac:chgData name="Rachel Boxer" userId="6da37c9f42e40059" providerId="LiveId" clId="{0E13CC8D-59C2-4409-A640-E738E4606E44}" dt="2026-07-17T19:37:18.875" v="5861" actId="20577"/>
          <ac:spMkLst>
            <pc:docMk/>
            <pc:sldMk cId="3804637650" sldId="483"/>
            <ac:spMk id="16" creationId="{B65E7EE0-5B7B-FF86-8BCF-8AED4DEE158A}"/>
          </ac:spMkLst>
        </pc:spChg>
      </pc:sldChg>
      <pc:sldChg chg="modNotesTx">
        <pc:chgData name="Rachel Boxer" userId="6da37c9f42e40059" providerId="LiveId" clId="{0E13CC8D-59C2-4409-A640-E738E4606E44}" dt="2026-07-17T19:31:42.549" v="5393" actId="313"/>
        <pc:sldMkLst>
          <pc:docMk/>
          <pc:sldMk cId="878851493" sldId="502"/>
        </pc:sldMkLst>
      </pc:sldChg>
    </pc:docChg>
  </pc:docChgLst>
  <pc:docChgLst>
    <pc:chgData name="Rachel Boxer" userId="S::rachel.boxer@cofeguildford.org.uk::1b698588-7015-4918-a369-142cd5cb4c3e" providerId="AD" clId="Web-{395B8296-2AB0-752F-9EE0-D4AB48A6F6BF}"/>
    <pc:docChg chg="modSld">
      <pc:chgData name="Rachel Boxer" userId="S::rachel.boxer@cofeguildford.org.uk::1b698588-7015-4918-a369-142cd5cb4c3e" providerId="AD" clId="Web-{395B8296-2AB0-752F-9EE0-D4AB48A6F6BF}" dt="2026-07-18T00:30:43.668" v="0"/>
      <pc:docMkLst>
        <pc:docMk/>
      </pc:docMkLst>
      <pc:sldChg chg="modNotes">
        <pc:chgData name="Rachel Boxer" userId="S::rachel.boxer@cofeguildford.org.uk::1b698588-7015-4918-a369-142cd5cb4c3e" providerId="AD" clId="Web-{395B8296-2AB0-752F-9EE0-D4AB48A6F6BF}" dt="2026-07-18T00:30:43.668" v="0"/>
        <pc:sldMkLst>
          <pc:docMk/>
          <pc:sldMk cId="3804637650" sldId="4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0AAA03-35FE-46B4-9CBA-086313F072F4}" type="datetimeFigureOut">
              <a:rPr lang="en-GB" smtClean="0"/>
              <a:t>17/07/2026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38EB90-A8AB-42CD-B29E-D7D05FF6AA49}" type="slidenum">
              <a:rPr lang="en-GB" smtClean="0"/>
              <a:t>‹#›</a:t>
            </a:fld>
            <a:endParaRPr lang="en-GB"/>
          </a:p>
        </p:txBody>
      </p:sp>
    </p:spTree>
    <p:extLst>
      <p:ext uri="{BB962C8B-B14F-4D97-AF65-F5344CB8AC3E}">
        <p14:creationId xmlns:p14="http://schemas.microsoft.com/office/powerpoint/2010/main" val="277416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iglib.library.vanderbilt.edu/act-imagelink.pl?RC=58579"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‘Stories as treasure to be found’ – Summer term 2026      These resources are ©The Diocese of Guildford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Today’s ‘parable’ is one that Jesus himself acted out for his disciples in the upper room before they celebrated the Passover together on the night that Jesus was betrayed. The servant whose job it was to wash the feet of the family and their guests held one of the lowest positions in the household. Jesus was deliberately using this knowledge to make a point about how those who follow him should treat others.</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Notes for the teacher: </a:t>
            </a:r>
            <a:r>
              <a:rPr lang="en-GB" i="1" dirty="0"/>
              <a:t>This resource is to be used for collective worship during tutor times or in other groupings that work for your setting. There may be enough material here to resource more than one tutor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Each resource contains some images and words to support the spiritual development of students, with a script for the leader written under the slides.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Any </a:t>
            </a:r>
            <a:r>
              <a:rPr lang="en-GB" b="1" i="1" dirty="0"/>
              <a:t>bold </a:t>
            </a:r>
            <a:r>
              <a:rPr lang="en-GB" b="0" i="1" dirty="0"/>
              <a:t>text indicates when a click will animate either text or an image for students to ponder, and italic text contains pointers for the leader.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Especially important is the slide denoted as </a:t>
            </a:r>
            <a:r>
              <a:rPr lang="en-GB" b="1" i="1" dirty="0"/>
              <a:t>‘Going deeper: responding and words for worship’, </a:t>
            </a:r>
            <a:r>
              <a:rPr lang="en-GB" b="0" i="1" dirty="0"/>
              <a:t>which ensures that the resource meets the requirement for daily collective worship in your Church school. The words are invitational, and prayer is optional.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At the end of each set of slides, there is an image from across times and cultures illustrating the story from a different perspective. You might want to include a question on this slide that will challenge students’ thinking as they leave, or at another time, picking up on what has been talked about during the gathering.</a:t>
            </a:r>
          </a:p>
          <a:p>
            <a:endParaRPr lang="en-GB" b="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Today’s words come from Matthew 23:11-12 and John 13:15</a:t>
            </a:r>
            <a:r>
              <a:rPr lang="en-GB" b="0" i="1" dirty="0"/>
              <a:t> both describing what is, for Christians, one of the most poignant moments in history – the Maker of the Universe kneeling to wash the feet of his disciples. Also included in this resource is reference to another story of service, which parallels this one beautifully and originates as a traditional Māori tale about the Kiwi.</a:t>
            </a:r>
            <a:endParaRPr lang="en-GB" i="1" dirty="0"/>
          </a:p>
        </p:txBody>
      </p:sp>
      <p:sp>
        <p:nvSpPr>
          <p:cNvPr id="4" name="Slide Number Placeholder 3"/>
          <p:cNvSpPr>
            <a:spLocks noGrp="1"/>
          </p:cNvSpPr>
          <p:nvPr>
            <p:ph type="sldNum" sz="quarter" idx="5"/>
          </p:nvPr>
        </p:nvSpPr>
        <p:spPr/>
        <p:txBody>
          <a:bodyPr/>
          <a:lstStyle/>
          <a:p>
            <a:fld id="{9838EB90-A8AB-42CD-B29E-D7D05FF6AA49}" type="slidenum">
              <a:rPr lang="en-GB" smtClean="0"/>
              <a:t>1</a:t>
            </a:fld>
            <a:endParaRPr lang="en-GB"/>
          </a:p>
        </p:txBody>
      </p:sp>
    </p:spTree>
    <p:extLst>
      <p:ext uri="{BB962C8B-B14F-4D97-AF65-F5344CB8AC3E}">
        <p14:creationId xmlns:p14="http://schemas.microsoft.com/office/powerpoint/2010/main" val="1272937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Gathering: </a:t>
            </a:r>
            <a:r>
              <a:rPr lang="en-GB" b="1"/>
              <a:t>Matthew 23:11-12 &amp; John 13:15</a:t>
            </a: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1" dirty="0"/>
              <a:t>You might want to light a candle to signal the start of collective worship. Invite students to be quiet and still and look at the image and the words.</a:t>
            </a:r>
          </a:p>
          <a:p>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image that you can see is one of Jesus washing the disciples’ feet, which is part of the Easter narrative. In doing this, Jesus wanted to show his disciples what he meant by serving others. Here are some words that Jesus spoke, </a:t>
            </a:r>
            <a:r>
              <a:rPr lang="en-GB" sz="1200" b="1" i="0" kern="1200" dirty="0">
                <a:solidFill>
                  <a:schemeClr val="tx1"/>
                </a:solidFill>
                <a:effectLst/>
                <a:latin typeface="+mn-lt"/>
                <a:ea typeface="+mn-ea"/>
                <a:cs typeface="+mn-cs"/>
              </a:rPr>
              <a:t>‘He who serves you as a servant is the greatest among you…..Whoever makes himself humble </a:t>
            </a:r>
            <a:r>
              <a:rPr lang="en-GB" sz="1200" b="1" i="1" kern="1200" dirty="0">
                <a:solidFill>
                  <a:schemeClr val="tx1"/>
                </a:solidFill>
                <a:effectLst/>
                <a:latin typeface="+mn-lt"/>
                <a:ea typeface="+mn-ea"/>
                <a:cs typeface="+mn-cs"/>
              </a:rPr>
              <a:t>(like a servant)</a:t>
            </a:r>
            <a:r>
              <a:rPr lang="en-GB" sz="1200" b="1" i="0" kern="1200" dirty="0">
                <a:solidFill>
                  <a:schemeClr val="tx1"/>
                </a:solidFill>
                <a:effectLst/>
                <a:latin typeface="+mn-lt"/>
                <a:ea typeface="+mn-ea"/>
                <a:cs typeface="+mn-cs"/>
              </a:rPr>
              <a:t> will be made great.’…..</a:t>
            </a:r>
            <a:r>
              <a:rPr kumimoji="0" lang="en-GB" sz="1200" b="1" i="0" u="none" strike="noStrike" kern="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rPr>
              <a:t> ‘You should do as I have done.’</a:t>
            </a:r>
            <a:endParaRPr lang="en-GB" sz="1200" b="1" kern="0" dirty="0">
              <a:solidFill>
                <a:prstClr val="black"/>
              </a:solidFill>
              <a:latin typeface="Century Gothic" panose="020B0502020202020204" pitchFamily="34" charset="0"/>
            </a:endParaRPr>
          </a:p>
          <a:p>
            <a:endParaRPr lang="en-GB" sz="1200" b="1" i="0" kern="1200" dirty="0">
              <a:solidFill>
                <a:schemeClr val="tx1"/>
              </a:solidFill>
              <a:effectLst/>
              <a:latin typeface="+mn-lt"/>
              <a:ea typeface="+mn-ea"/>
              <a:cs typeface="+mn-cs"/>
            </a:endParaRPr>
          </a:p>
          <a:p>
            <a:r>
              <a:rPr lang="en-GB" sz="1200" b="0" i="1" kern="1200" dirty="0">
                <a:solidFill>
                  <a:schemeClr val="tx1"/>
                </a:solidFill>
                <a:effectLst/>
                <a:latin typeface="+mn-lt"/>
                <a:ea typeface="+mn-ea"/>
                <a:cs typeface="+mn-cs"/>
              </a:rPr>
              <a:t>Allow some time for discussion here, including some of the points / questions below:</a:t>
            </a:r>
          </a:p>
          <a:p>
            <a:pPr marL="171450" indent="-171450">
              <a:buFont typeface="Arial" panose="020B0604020202020204" pitchFamily="34" charset="0"/>
              <a:buChar char="•"/>
            </a:pPr>
            <a:r>
              <a:rPr lang="en-GB" sz="1200" b="0" i="1" kern="1200" dirty="0">
                <a:solidFill>
                  <a:schemeClr val="tx1"/>
                </a:solidFill>
                <a:effectLst/>
                <a:latin typeface="+mn-lt"/>
                <a:ea typeface="+mn-ea"/>
                <a:cs typeface="+mn-cs"/>
              </a:rPr>
              <a:t>What do you think about Jesus’ words?</a:t>
            </a:r>
          </a:p>
          <a:p>
            <a:pPr marL="171450" indent="-171450">
              <a:buFont typeface="Arial" panose="020B0604020202020204" pitchFamily="34" charset="0"/>
              <a:buChar char="•"/>
            </a:pPr>
            <a:r>
              <a:rPr lang="en-GB" sz="1200" b="0" i="1" kern="1200" dirty="0">
                <a:solidFill>
                  <a:schemeClr val="tx1"/>
                </a:solidFill>
                <a:effectLst/>
                <a:latin typeface="+mn-lt"/>
                <a:ea typeface="+mn-ea"/>
                <a:cs typeface="+mn-cs"/>
              </a:rPr>
              <a:t>How does this view of ‘being great’ sit with you?</a:t>
            </a:r>
          </a:p>
          <a:p>
            <a:pPr marL="171450" indent="-171450">
              <a:buFont typeface="Arial" panose="020B0604020202020204" pitchFamily="34" charset="0"/>
              <a:buChar char="•"/>
            </a:pPr>
            <a:r>
              <a:rPr lang="en-GB" sz="1200" b="0" i="1" kern="1200" dirty="0">
                <a:solidFill>
                  <a:schemeClr val="tx1"/>
                </a:solidFill>
                <a:effectLst/>
                <a:latin typeface="+mn-lt"/>
                <a:ea typeface="+mn-ea"/>
                <a:cs typeface="+mn-cs"/>
              </a:rPr>
              <a:t>What might make us ‘great’ in the world’s eyes?</a:t>
            </a:r>
          </a:p>
          <a:p>
            <a:pPr marL="171450" indent="-171450">
              <a:buFont typeface="Arial" panose="020B0604020202020204" pitchFamily="34" charset="0"/>
              <a:buChar char="•"/>
            </a:pPr>
            <a:r>
              <a:rPr lang="en-GB" sz="1200" b="0" i="1" kern="1200" dirty="0">
                <a:solidFill>
                  <a:schemeClr val="tx1"/>
                </a:solidFill>
                <a:effectLst/>
                <a:latin typeface="+mn-lt"/>
                <a:ea typeface="+mn-ea"/>
                <a:cs typeface="+mn-cs"/>
              </a:rPr>
              <a:t>How do we understand ‘greatness’ in our school community?</a:t>
            </a:r>
          </a:p>
          <a:p>
            <a:pPr marL="171450" indent="-171450">
              <a:buFont typeface="Arial" panose="020B0604020202020204" pitchFamily="34" charset="0"/>
              <a:buChar char="•"/>
            </a:pPr>
            <a:r>
              <a:rPr lang="en-GB" sz="1200" b="0" i="1" kern="1200" dirty="0">
                <a:solidFill>
                  <a:schemeClr val="tx1"/>
                </a:solidFill>
                <a:effectLst/>
                <a:latin typeface="+mn-lt"/>
                <a:ea typeface="+mn-ea"/>
                <a:cs typeface="+mn-cs"/>
              </a:rPr>
              <a:t>Is it possible to conduct a truly self-less act? [Think Phoebe’s philosophical dilemma in ‘Friends’ Series 5 Episode 4 The one where Phoebe hates PBS]</a:t>
            </a:r>
          </a:p>
          <a:p>
            <a:pPr marL="171450" indent="-171450">
              <a:buFont typeface="Arial" panose="020B0604020202020204" pitchFamily="34" charset="0"/>
              <a:buChar char="•"/>
            </a:pPr>
            <a:r>
              <a:rPr lang="en-GB" sz="1200" b="0" i="1" kern="1200">
                <a:solidFill>
                  <a:schemeClr val="tx1"/>
                </a:solidFill>
                <a:effectLst/>
                <a:latin typeface="+mn-lt"/>
                <a:ea typeface="+mn-ea"/>
                <a:cs typeface="+mn-cs"/>
              </a:rPr>
              <a:t>How do you think followers of Jesus might ‘act out’ Jesus’ actions in their </a:t>
            </a:r>
            <a:r>
              <a:rPr lang="en-GB" i="1"/>
              <a:t>own </a:t>
            </a:r>
            <a:r>
              <a:rPr lang="en-GB" sz="1200" b="0" i="1" kern="1200">
                <a:solidFill>
                  <a:schemeClr val="tx1"/>
                </a:solidFill>
                <a:effectLst/>
                <a:latin typeface="+mn-lt"/>
                <a:ea typeface="+mn-ea"/>
                <a:cs typeface="+mn-cs"/>
              </a:rPr>
              <a:t>lives?</a:t>
            </a:r>
            <a:endParaRPr lang="en-GB" sz="1200" b="0" i="1" kern="1200">
              <a:solidFill>
                <a:schemeClr val="tx1"/>
              </a:solidFill>
              <a:effectLst/>
              <a:latin typeface="+mn-lt"/>
            </a:endParaRPr>
          </a:p>
        </p:txBody>
      </p:sp>
      <p:sp>
        <p:nvSpPr>
          <p:cNvPr id="4" name="Slide Number Placeholder 3"/>
          <p:cNvSpPr>
            <a:spLocks noGrp="1"/>
          </p:cNvSpPr>
          <p:nvPr>
            <p:ph type="sldNum" sz="quarter" idx="5"/>
          </p:nvPr>
        </p:nvSpPr>
        <p:spPr/>
        <p:txBody>
          <a:bodyPr/>
          <a:lstStyle/>
          <a:p>
            <a:pPr marL="0" marR="0" lvl="0" indent="0" algn="r" defTabSz="457177" rtl="0" eaLnBrk="1" fontAlgn="auto" latinLnBrk="0" hangingPunct="1">
              <a:lnSpc>
                <a:spcPct val="100000"/>
              </a:lnSpc>
              <a:spcBef>
                <a:spcPts val="0"/>
              </a:spcBef>
              <a:spcAft>
                <a:spcPts val="0"/>
              </a:spcAft>
              <a:buClrTx/>
              <a:buSzTx/>
              <a:buFontTx/>
              <a:buNone/>
              <a:tabLst/>
              <a:defRPr/>
            </a:pPr>
            <a:fld id="{403128AB-7EA3-884D-B84F-2D9B3C601A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7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843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Engaging: The Self-less Kiwi (or how the Kiwi became flightless)</a:t>
            </a:r>
          </a:p>
          <a:p>
            <a:r>
              <a:rPr lang="en-GB" b="0" dirty="0"/>
              <a:t>Many cultures have ancient tales of how certain things came about, attempting to explain such extraordinary creatures such as this bird, the Kiwi, New Zealand’s national bird.</a:t>
            </a:r>
          </a:p>
          <a:p>
            <a:r>
              <a:rPr lang="en-GB" b="0" dirty="0"/>
              <a:t>This Māori story tells of how the </a:t>
            </a:r>
            <a:r>
              <a:rPr lang="en-GB" sz="1200" kern="1200" dirty="0">
                <a:solidFill>
                  <a:schemeClr val="tx1"/>
                </a:solidFill>
                <a:effectLst/>
                <a:latin typeface="+mn-lt"/>
                <a:ea typeface="+mn-ea"/>
                <a:cs typeface="+mn-cs"/>
              </a:rPr>
              <a:t>King of the Forest, Tane Mahuta </a:t>
            </a:r>
            <a:r>
              <a:rPr lang="en-GB" sz="1200" i="1" kern="1200" dirty="0">
                <a:solidFill>
                  <a:schemeClr val="tx1"/>
                </a:solidFill>
                <a:effectLst/>
                <a:latin typeface="+mn-lt"/>
                <a:ea typeface="+mn-ea"/>
                <a:cs typeface="+mn-cs"/>
              </a:rPr>
              <a:t>[Tarn-ay Ma-hoot-a]</a:t>
            </a:r>
            <a:r>
              <a:rPr lang="en-GB" sz="1200" kern="1200" dirty="0">
                <a:solidFill>
                  <a:schemeClr val="tx1"/>
                </a:solidFill>
                <a:effectLst/>
                <a:latin typeface="+mn-lt"/>
                <a:ea typeface="+mn-ea"/>
                <a:cs typeface="+mn-cs"/>
              </a:rPr>
              <a:t>, notices that his children, the trees, are very sick, and asks his brother, Tane Hokahoka </a:t>
            </a:r>
            <a:r>
              <a:rPr lang="en-GB" sz="1200" i="1" kern="1200" dirty="0">
                <a:solidFill>
                  <a:schemeClr val="tx1"/>
                </a:solidFill>
                <a:effectLst/>
                <a:latin typeface="+mn-lt"/>
                <a:ea typeface="+mn-ea"/>
                <a:cs typeface="+mn-cs"/>
              </a:rPr>
              <a:t>[Tarn-ay Hock-a Hock-a]</a:t>
            </a:r>
            <a:r>
              <a:rPr lang="en-GB" sz="1200" kern="1200" dirty="0">
                <a:solidFill>
                  <a:schemeClr val="tx1"/>
                </a:solidFill>
                <a:effectLst/>
                <a:latin typeface="+mn-lt"/>
                <a:ea typeface="+mn-ea"/>
                <a:cs typeface="+mn-cs"/>
              </a:rPr>
              <a:t>, to appeal to </a:t>
            </a:r>
            <a:r>
              <a:rPr lang="en-GB" sz="1200" i="1" u="sng" kern="1200" dirty="0">
                <a:solidFill>
                  <a:schemeClr val="tx1"/>
                </a:solidFill>
                <a:effectLst/>
                <a:latin typeface="+mn-lt"/>
                <a:ea typeface="+mn-ea"/>
                <a:cs typeface="+mn-cs"/>
              </a:rPr>
              <a:t>his</a:t>
            </a:r>
            <a:r>
              <a:rPr lang="en-GB" sz="1200" kern="1200" dirty="0">
                <a:solidFill>
                  <a:schemeClr val="tx1"/>
                </a:solidFill>
                <a:effectLst/>
                <a:latin typeface="+mn-lt"/>
                <a:ea typeface="+mn-ea"/>
                <a:cs typeface="+mn-cs"/>
              </a:rPr>
              <a:t> children, the birds, to help to eat the bugs on the forest floor. One by one all the birds refuse, not wanting to leave their home in the skies to live on the ground.</a:t>
            </a:r>
          </a:p>
          <a:p>
            <a:r>
              <a:rPr lang="en-GB" sz="1200" b="0" kern="1200" dirty="0">
                <a:solidFill>
                  <a:schemeClr val="tx1"/>
                </a:solidFill>
                <a:effectLst/>
                <a:latin typeface="+mn-lt"/>
                <a:ea typeface="+mn-ea"/>
                <a:cs typeface="+mn-cs"/>
              </a:rPr>
              <a:t>All except for Kiwi, that is, who realises that everyone’s future depends on the health of the trees, and agrees to commit to a future on the dark forest floor, searching for bugs, losing his colourful feathers and ability to fly. In return, Tane Hokahoka promises that this little bird will become the most famous and most beloved of all the birds – and over time, has also given the people of New Zealand their nickname, ‘Kiwis’!</a:t>
            </a:r>
          </a:p>
          <a:p>
            <a:endParaRPr lang="en-GB" sz="1200" b="0" kern="1200" dirty="0">
              <a:solidFill>
                <a:schemeClr val="tx1"/>
              </a:solidFill>
              <a:effectLst/>
              <a:latin typeface="+mn-lt"/>
              <a:ea typeface="+mn-ea"/>
              <a:cs typeface="+mn-cs"/>
            </a:endParaRPr>
          </a:p>
          <a:p>
            <a:r>
              <a:rPr lang="en-GB" sz="1200" b="0" i="1" kern="1200" dirty="0">
                <a:solidFill>
                  <a:schemeClr val="tx1"/>
                </a:solidFill>
                <a:effectLst/>
                <a:latin typeface="+mn-lt"/>
                <a:ea typeface="+mn-ea"/>
                <a:cs typeface="+mn-cs"/>
              </a:rPr>
              <a:t>Lead a short discussion about some of the themes from these stories:</a:t>
            </a:r>
          </a:p>
          <a:p>
            <a:pPr marL="171450" indent="-171450">
              <a:buFont typeface="Arial" panose="020B0604020202020204" pitchFamily="34" charset="0"/>
              <a:buChar char="•"/>
            </a:pPr>
            <a:r>
              <a:rPr lang="en-GB" sz="1200" b="0" i="1" kern="1200" dirty="0">
                <a:solidFill>
                  <a:schemeClr val="tx1"/>
                </a:solidFill>
                <a:effectLst/>
                <a:latin typeface="+mn-lt"/>
                <a:ea typeface="+mn-ea"/>
                <a:cs typeface="+mn-cs"/>
              </a:rPr>
              <a:t>What might you have done if you were one of Tane Hokahoka’s children, the birds?</a:t>
            </a:r>
          </a:p>
          <a:p>
            <a:pPr marL="171450" indent="-171450">
              <a:buFont typeface="Arial" panose="020B0604020202020204" pitchFamily="34" charset="0"/>
              <a:buChar char="•"/>
            </a:pPr>
            <a:r>
              <a:rPr lang="en-GB" sz="1200" b="0" i="1" kern="1200" dirty="0">
                <a:solidFill>
                  <a:schemeClr val="tx1"/>
                </a:solidFill>
                <a:effectLst/>
                <a:latin typeface="+mn-lt"/>
                <a:ea typeface="+mn-ea"/>
                <a:cs typeface="+mn-cs"/>
              </a:rPr>
              <a:t>Should Kiwi have made this sacrifice?</a:t>
            </a:r>
          </a:p>
          <a:p>
            <a:pPr marL="171450" indent="-171450">
              <a:buFont typeface="Arial" panose="020B0604020202020204" pitchFamily="34" charset="0"/>
              <a:buChar char="•"/>
            </a:pPr>
            <a:r>
              <a:rPr lang="en-GB" sz="1200" b="0" i="1" kern="1200" dirty="0">
                <a:solidFill>
                  <a:schemeClr val="tx1"/>
                </a:solidFill>
                <a:effectLst/>
                <a:latin typeface="+mn-lt"/>
                <a:ea typeface="+mn-ea"/>
                <a:cs typeface="+mn-cs"/>
              </a:rPr>
              <a:t>What </a:t>
            </a:r>
            <a:r>
              <a:rPr lang="en-GB" sz="1200" b="0" i="1" dirty="0">
                <a:solidFill>
                  <a:schemeClr val="bg1"/>
                </a:solidFill>
                <a:latin typeface="Century Gothic" panose="020B0502020202020204" pitchFamily="34" charset="0"/>
              </a:rPr>
              <a:t>connections might there be between these two stories?...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1" kern="1200" dirty="0">
                <a:solidFill>
                  <a:schemeClr val="tx1"/>
                </a:solidFill>
                <a:effectLst/>
                <a:latin typeface="+mn-lt"/>
                <a:ea typeface="+mn-ea"/>
                <a:cs typeface="+mn-cs"/>
              </a:rPr>
              <a:t>Why do you think that Jesus chose to ‘act out’ this ‘parable’? i.e. How did Jesus’ actions foreshadow his death on the cross?</a:t>
            </a:r>
            <a:endParaRPr lang="en-GB" b="0" i="1" dirty="0"/>
          </a:p>
          <a:p>
            <a:pPr marL="171450" indent="-171450">
              <a:buFont typeface="Arial" panose="020B0604020202020204" pitchFamily="34" charset="0"/>
              <a:buChar char="•"/>
            </a:pPr>
            <a:r>
              <a:rPr lang="en-GB" sz="1200" b="0" i="1" kern="1200" dirty="0">
                <a:solidFill>
                  <a:schemeClr val="tx1"/>
                </a:solidFill>
                <a:effectLst/>
                <a:latin typeface="+mn-lt"/>
                <a:ea typeface="+mn-ea"/>
                <a:cs typeface="+mn-cs"/>
              </a:rPr>
              <a:t>Have you ever had to sacrifice something for the sake of someone else?</a:t>
            </a:r>
          </a:p>
          <a:p>
            <a:endParaRPr lang="en-GB" b="0" dirty="0"/>
          </a:p>
          <a:p>
            <a:endParaRPr lang="en-GB" b="0" dirty="0"/>
          </a:p>
          <a:p>
            <a:r>
              <a:rPr lang="en-GB" b="0" i="1" dirty="0"/>
              <a:t>If you’re interested, here are some fascinating facts about the Kiwi:</a:t>
            </a:r>
          </a:p>
          <a:p>
            <a:pPr marL="171450" indent="-171450">
              <a:buFont typeface="Arial" panose="020B0604020202020204" pitchFamily="34" charset="0"/>
              <a:buChar char="•"/>
            </a:pPr>
            <a:r>
              <a:rPr lang="en-GB" b="0" i="1" dirty="0"/>
              <a:t>It’s a flightless bird, and mostly nocturnal</a:t>
            </a:r>
          </a:p>
          <a:p>
            <a:pPr marL="171450" indent="-171450">
              <a:buFont typeface="Arial" panose="020B0604020202020204" pitchFamily="34" charset="0"/>
              <a:buChar char="•"/>
            </a:pPr>
            <a:r>
              <a:rPr lang="en-GB" b="0" i="1" dirty="0"/>
              <a:t>It’s about the size of a chicken. Male and female kiwis pair for life.</a:t>
            </a:r>
          </a:p>
          <a:p>
            <a:pPr marL="171450" indent="-171450">
              <a:buFont typeface="Arial" panose="020B0604020202020204" pitchFamily="34" charset="0"/>
              <a:buChar char="•"/>
            </a:pPr>
            <a:r>
              <a:rPr lang="en-GB" b="0" i="1" dirty="0"/>
              <a:t>Female kiwis lay eggs that are about one-fifth of their body weight – in human terms, that’s equivalent to a 28lb (13kg) baby!</a:t>
            </a:r>
          </a:p>
          <a:p>
            <a:pPr marL="171450" indent="-171450">
              <a:buFont typeface="Arial" panose="020B0604020202020204" pitchFamily="34" charset="0"/>
              <a:buChar char="•"/>
            </a:pPr>
            <a:r>
              <a:rPr lang="en-GB" b="0" i="1" dirty="0"/>
              <a:t>Their nostrils are at the very end of their beak so that they can sniff out insects in the undergrowth. At night, they can be heard snorting to get the dust out of their nostrils!</a:t>
            </a:r>
          </a:p>
        </p:txBody>
      </p:sp>
      <p:sp>
        <p:nvSpPr>
          <p:cNvPr id="4" name="Slide Number Placeholder 3"/>
          <p:cNvSpPr>
            <a:spLocks noGrp="1"/>
          </p:cNvSpPr>
          <p:nvPr>
            <p:ph type="sldNum" sz="quarter" idx="5"/>
          </p:nvPr>
        </p:nvSpPr>
        <p:spPr/>
        <p:txBody>
          <a:bodyPr/>
          <a:lstStyle/>
          <a:p>
            <a:fld id="{9838EB90-A8AB-42CD-B29E-D7D05FF6AA49}" type="slidenum">
              <a:rPr lang="en-GB" smtClean="0"/>
              <a:t>3</a:t>
            </a:fld>
            <a:endParaRPr lang="en-GB"/>
          </a:p>
        </p:txBody>
      </p:sp>
    </p:spTree>
    <p:extLst>
      <p:ext uri="{BB962C8B-B14F-4D97-AF65-F5344CB8AC3E}">
        <p14:creationId xmlns:p14="http://schemas.microsoft.com/office/powerpoint/2010/main" val="1053755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Going deeper: responding and words for worship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As you look at these two images, reflect on some of the ideas that the stories raise for you….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algn="l"/>
            <a:r>
              <a:rPr lang="en-GB" sz="1200" b="1" dirty="0">
                <a:solidFill>
                  <a:schemeClr val="bg1"/>
                </a:solidFill>
                <a:latin typeface="Century Gothic" panose="020B0502020202020204" pitchFamily="34" charset="0"/>
              </a:rPr>
              <a:t>…I wonder what you think about the idea of putting others first?...</a:t>
            </a:r>
          </a:p>
          <a:p>
            <a:pPr algn="l"/>
            <a:r>
              <a:rPr lang="en-GB" sz="1200" b="1" dirty="0">
                <a:solidFill>
                  <a:schemeClr val="bg1"/>
                </a:solidFill>
                <a:latin typeface="Century Gothic" panose="020B0502020202020204" pitchFamily="34" charset="0"/>
              </a:rPr>
              <a:t>…or how you might put this idea into action?...</a:t>
            </a:r>
          </a:p>
          <a:p>
            <a:pPr algn="l"/>
            <a:r>
              <a:rPr lang="en-GB" sz="1200" b="1" dirty="0">
                <a:solidFill>
                  <a:schemeClr val="bg1"/>
                </a:solidFill>
                <a:latin typeface="Century Gothic" panose="020B0502020202020204" pitchFamily="34" charset="0"/>
              </a:rPr>
              <a:t>…I wonder how our school community might make this a priority?...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838EB90-A8AB-42CD-B29E-D7D05FF6AA49}" type="slidenum">
              <a:rPr lang="en-GB" smtClean="0"/>
              <a:t>4</a:t>
            </a:fld>
            <a:endParaRPr lang="en-GB"/>
          </a:p>
        </p:txBody>
      </p:sp>
    </p:spTree>
    <p:extLst>
      <p:ext uri="{BB962C8B-B14F-4D97-AF65-F5344CB8AC3E}">
        <p14:creationId xmlns:p14="http://schemas.microsoft.com/office/powerpoint/2010/main" val="396866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Sending &amp; Blessing: </a:t>
            </a:r>
            <a:r>
              <a:rPr lang="en-GB" sz="1200" b="0"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This is an image by Chinese artist Cathy Henfrey, who painted it during the pandemic after becoming a Christian. She said she it felt to her that God was reaching out to her, inviting her in. We are grateful to her for allowing us to use this original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The words on the screen may be already familiar to you, as part of a song, ‘The Servant King’, written by Graham Kendrick. You might want to turn them into your own personal prayer: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endParaRPr>
          </a:p>
          <a:p>
            <a:pPr algn="ctr"/>
            <a:r>
              <a:rPr lang="en-GB" sz="1200" b="1" dirty="0">
                <a:solidFill>
                  <a:schemeClr val="bg1"/>
                </a:solidFill>
                <a:latin typeface="Century Gothic" panose="020B0502020202020204" pitchFamily="34" charset="0"/>
              </a:rPr>
              <a:t>‘So, let us learn how to serve, and in our lives enthrone him.</a:t>
            </a:r>
          </a:p>
          <a:p>
            <a:pPr algn="ctr"/>
            <a:r>
              <a:rPr lang="en-GB" sz="1200" b="1" dirty="0">
                <a:solidFill>
                  <a:schemeClr val="bg1"/>
                </a:solidFill>
                <a:latin typeface="Century Gothic" panose="020B0502020202020204" pitchFamily="34" charset="0"/>
              </a:rPr>
              <a:t>Each other’s needs to prefer, for it is Christ we’re serving.’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Sending: </a:t>
            </a:r>
            <a:r>
              <a:rPr lang="en-GB" sz="1200" b="0" i="1" kern="1200" dirty="0">
                <a:solidFill>
                  <a:schemeClr val="tx1"/>
                </a:solidFill>
                <a:effectLst/>
                <a:latin typeface="+mn-lt"/>
                <a:ea typeface="+mn-ea"/>
                <a:cs typeface="+mn-cs"/>
              </a:rPr>
              <a:t>you might wish to leave students with a final challenge based on this slide, then blow out the candle as a sign that the collective worship is finished.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 want to, use this lyric video version of Graham Kendrick’s song, Servant King: https://www.youtube.com/watch?v=C4FtZ9XzZag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838EB90-A8AB-42CD-B29E-D7D05FF6AA49}" type="slidenum">
              <a:rPr lang="en-GB" smtClean="0"/>
              <a:t>5</a:t>
            </a:fld>
            <a:endParaRPr lang="en-GB"/>
          </a:p>
        </p:txBody>
      </p:sp>
    </p:spTree>
    <p:extLst>
      <p:ext uri="{BB962C8B-B14F-4D97-AF65-F5344CB8AC3E}">
        <p14:creationId xmlns:p14="http://schemas.microsoft.com/office/powerpoint/2010/main" val="946492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The washing of the feet by John August Swanson</a:t>
            </a:r>
          </a:p>
          <a:p>
            <a:endParaRPr lang="en-GB" b="1" dirty="0"/>
          </a:p>
          <a:p>
            <a:r>
              <a:rPr lang="en-GB" sz="1200" b="0" i="0" kern="1200" dirty="0">
                <a:solidFill>
                  <a:schemeClr val="tx1"/>
                </a:solidFill>
                <a:effectLst/>
                <a:latin typeface="+mn-lt"/>
                <a:ea typeface="+mn-ea"/>
                <a:cs typeface="+mn-cs"/>
              </a:rPr>
              <a:t>This artist’s unique style is influenced by the imagery of Islamic and medieval miniatures, Russian iconography, the colour of Latin American folk art, and the tradition of Mexican muralists.</a:t>
            </a:r>
          </a:p>
          <a:p>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kern="1200" dirty="0">
                <a:solidFill>
                  <a:schemeClr val="tx1"/>
                </a:solidFill>
                <a:effectLst/>
                <a:latin typeface="+mn-lt"/>
                <a:ea typeface="+mn-ea"/>
                <a:cs typeface="+mn-cs"/>
              </a:rPr>
              <a:t>Image from: </a:t>
            </a:r>
            <a:r>
              <a:rPr lang="en-GB" sz="1200" b="0" i="0" kern="1200" dirty="0">
                <a:solidFill>
                  <a:schemeClr val="tx1"/>
                </a:solidFill>
                <a:effectLst/>
                <a:latin typeface="+mn-lt"/>
                <a:ea typeface="+mn-ea"/>
                <a:cs typeface="+mn-cs"/>
                <a:hlinkClick r:id="rId3"/>
              </a:rPr>
              <a:t>https://diglib.library.vanderbilt.edu/act-imagelink.pl?RC=58579</a:t>
            </a:r>
            <a:endParaRPr lang="en-GB" sz="1200" b="0" i="0" kern="1200" dirty="0">
              <a:solidFill>
                <a:schemeClr val="tx1"/>
              </a:solidFill>
              <a:effectLst/>
              <a:latin typeface="+mn-lt"/>
              <a:ea typeface="+mn-ea"/>
              <a:cs typeface="+mn-cs"/>
            </a:endParaRPr>
          </a:p>
          <a:p>
            <a:endParaRPr lang="en-GB" b="1" i="1" dirty="0"/>
          </a:p>
        </p:txBody>
      </p:sp>
      <p:sp>
        <p:nvSpPr>
          <p:cNvPr id="4" name="Slide Number Placeholder 3"/>
          <p:cNvSpPr>
            <a:spLocks noGrp="1"/>
          </p:cNvSpPr>
          <p:nvPr>
            <p:ph type="sldNum" sz="quarter" idx="5"/>
          </p:nvPr>
        </p:nvSpPr>
        <p:spPr/>
        <p:txBody>
          <a:bodyPr/>
          <a:lstStyle/>
          <a:p>
            <a:fld id="{9838EB90-A8AB-42CD-B29E-D7D05FF6AA49}" type="slidenum">
              <a:rPr lang="en-GB" smtClean="0"/>
              <a:t>6</a:t>
            </a:fld>
            <a:endParaRPr lang="en-GB"/>
          </a:p>
        </p:txBody>
      </p:sp>
    </p:spTree>
    <p:extLst>
      <p:ext uri="{BB962C8B-B14F-4D97-AF65-F5344CB8AC3E}">
        <p14:creationId xmlns:p14="http://schemas.microsoft.com/office/powerpoint/2010/main" val="2162058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455960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3131136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8EE52B1-DDDB-48E3-9BB6-A56663961E24}"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2886269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8EE52B1-DDDB-48E3-9BB6-A56663961E24}" type="datetimeFigureOut">
              <a:rPr lang="en-GB" smtClean="0"/>
              <a:t>17/07/2026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3521076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D8EE52B1-DDDB-48E3-9BB6-A56663961E24}" type="datetimeFigureOut">
              <a:rPr lang="en-GB" smtClean="0"/>
              <a:t>17/07/2026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734572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D8EE52B1-DDDB-48E3-9BB6-A56663961E24}" type="datetimeFigureOut">
              <a:rPr lang="en-GB" smtClean="0"/>
              <a:t>17/07/2026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4122512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EE52B1-DDDB-48E3-9BB6-A56663961E24}" type="datetimeFigureOut">
              <a:rPr lang="en-GB" smtClean="0"/>
              <a:t>17/07/2026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121388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8EE52B1-DDDB-48E3-9BB6-A56663961E24}" type="datetimeFigureOut">
              <a:rPr lang="en-GB" smtClean="0"/>
              <a:t>17/07/2026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2647847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8EE52B1-DDDB-48E3-9BB6-A56663961E24}" type="datetimeFigureOut">
              <a:rPr lang="en-GB" smtClean="0"/>
              <a:t>17/07/2026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4034187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3421732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331674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177"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10" indent="0" algn="ctr">
              <a:buNone/>
              <a:defRPr>
                <a:solidFill>
                  <a:schemeClr val="tx1">
                    <a:tint val="75000"/>
                  </a:schemeClr>
                </a:solidFill>
              </a:defRPr>
            </a:lvl5pPr>
            <a:lvl6pPr marL="2285887" indent="0" algn="ctr">
              <a:buNone/>
              <a:defRPr>
                <a:solidFill>
                  <a:schemeClr val="tx1">
                    <a:tint val="75000"/>
                  </a:schemeClr>
                </a:solidFill>
              </a:defRPr>
            </a:lvl6pPr>
            <a:lvl7pPr marL="2743064" indent="0" algn="ctr">
              <a:buNone/>
              <a:defRPr>
                <a:solidFill>
                  <a:schemeClr val="tx1">
                    <a:tint val="75000"/>
                  </a:schemeClr>
                </a:solidFill>
              </a:defRPr>
            </a:lvl7pPr>
            <a:lvl8pPr marL="3200241" indent="0" algn="ctr">
              <a:buNone/>
              <a:defRPr>
                <a:solidFill>
                  <a:schemeClr val="tx1">
                    <a:tint val="75000"/>
                  </a:schemeClr>
                </a:solidFill>
              </a:defRPr>
            </a:lvl8pPr>
            <a:lvl9pPr marL="3657418"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EAAE875-A053-6A4F-A48F-F1C220029E65}"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323166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EAAE875-A053-6A4F-A48F-F1C220029E65}"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452412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77"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10" indent="0">
              <a:buNone/>
              <a:defRPr sz="1400">
                <a:solidFill>
                  <a:schemeClr val="tx1">
                    <a:tint val="75000"/>
                  </a:schemeClr>
                </a:solidFill>
              </a:defRPr>
            </a:lvl5pPr>
            <a:lvl6pPr marL="2285887" indent="0">
              <a:buNone/>
              <a:defRPr sz="1400">
                <a:solidFill>
                  <a:schemeClr val="tx1">
                    <a:tint val="75000"/>
                  </a:schemeClr>
                </a:solidFill>
              </a:defRPr>
            </a:lvl6pPr>
            <a:lvl7pPr marL="2743064" indent="0">
              <a:buNone/>
              <a:defRPr sz="1400">
                <a:solidFill>
                  <a:schemeClr val="tx1">
                    <a:tint val="75000"/>
                  </a:schemeClr>
                </a:solidFill>
              </a:defRPr>
            </a:lvl7pPr>
            <a:lvl8pPr marL="3200241"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EAAE875-A053-6A4F-A48F-F1C220029E65}"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2459427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EAAE875-A053-6A4F-A48F-F1C220029E65}"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2379954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77" indent="0">
              <a:buNone/>
              <a:defRPr sz="2000" b="1"/>
            </a:lvl2pPr>
            <a:lvl3pPr marL="914355" indent="0">
              <a:buNone/>
              <a:defRPr sz="1800" b="1"/>
            </a:lvl3pPr>
            <a:lvl4pPr marL="1371532" indent="0">
              <a:buNone/>
              <a:defRPr sz="1600" b="1"/>
            </a:lvl4pPr>
            <a:lvl5pPr marL="1828710" indent="0">
              <a:buNone/>
              <a:defRPr sz="1600" b="1"/>
            </a:lvl5pPr>
            <a:lvl6pPr marL="2285887" indent="0">
              <a:buNone/>
              <a:defRPr sz="1600" b="1"/>
            </a:lvl6pPr>
            <a:lvl7pPr marL="2743064" indent="0">
              <a:buNone/>
              <a:defRPr sz="1600" b="1"/>
            </a:lvl7pPr>
            <a:lvl8pPr marL="3200241" indent="0">
              <a:buNone/>
              <a:defRPr sz="1600" b="1"/>
            </a:lvl8pPr>
            <a:lvl9pPr marL="3657418"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77" indent="0">
              <a:buNone/>
              <a:defRPr sz="2000" b="1"/>
            </a:lvl2pPr>
            <a:lvl3pPr marL="914355" indent="0">
              <a:buNone/>
              <a:defRPr sz="1800" b="1"/>
            </a:lvl3pPr>
            <a:lvl4pPr marL="1371532" indent="0">
              <a:buNone/>
              <a:defRPr sz="1600" b="1"/>
            </a:lvl4pPr>
            <a:lvl5pPr marL="1828710" indent="0">
              <a:buNone/>
              <a:defRPr sz="1600" b="1"/>
            </a:lvl5pPr>
            <a:lvl6pPr marL="2285887" indent="0">
              <a:buNone/>
              <a:defRPr sz="1600" b="1"/>
            </a:lvl6pPr>
            <a:lvl7pPr marL="2743064" indent="0">
              <a:buNone/>
              <a:defRPr sz="1600" b="1"/>
            </a:lvl7pPr>
            <a:lvl8pPr marL="3200241" indent="0">
              <a:buNone/>
              <a:defRPr sz="1600" b="1"/>
            </a:lvl8pPr>
            <a:lvl9pPr marL="3657418"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EAAE875-A053-6A4F-A48F-F1C220029E65}" type="datetimeFigureOut">
              <a:rPr lang="en-US" smtClean="0"/>
              <a:t>7/17/2026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3915944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EAAE875-A053-6A4F-A48F-F1C220029E65}" type="datetimeFigureOut">
              <a:rPr lang="en-US" smtClean="0"/>
              <a:t>7/17/2026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3203726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AE875-A053-6A4F-A48F-F1C220029E65}" type="datetimeFigureOut">
              <a:rPr lang="en-US" smtClean="0"/>
              <a:t>7/17/2026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2762895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77" indent="0">
              <a:buNone/>
              <a:defRPr sz="1200"/>
            </a:lvl2pPr>
            <a:lvl3pPr marL="914355" indent="0">
              <a:buNone/>
              <a:defRPr sz="1000"/>
            </a:lvl3pPr>
            <a:lvl4pPr marL="1371532" indent="0">
              <a:buNone/>
              <a:defRPr sz="900"/>
            </a:lvl4pPr>
            <a:lvl5pPr marL="1828710" indent="0">
              <a:buNone/>
              <a:defRPr sz="900"/>
            </a:lvl5pPr>
            <a:lvl6pPr marL="2285887" indent="0">
              <a:buNone/>
              <a:defRPr sz="900"/>
            </a:lvl6pPr>
            <a:lvl7pPr marL="2743064" indent="0">
              <a:buNone/>
              <a:defRPr sz="900"/>
            </a:lvl7pPr>
            <a:lvl8pPr marL="3200241" indent="0">
              <a:buNone/>
              <a:defRPr sz="900"/>
            </a:lvl8pPr>
            <a:lvl9pPr marL="3657418"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EAAE875-A053-6A4F-A48F-F1C220029E65}"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395661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7" indent="0">
              <a:buNone/>
              <a:defRPr sz="2800"/>
            </a:lvl2pPr>
            <a:lvl3pPr marL="914355" indent="0">
              <a:buNone/>
              <a:defRPr sz="2400"/>
            </a:lvl3pPr>
            <a:lvl4pPr marL="1371532" indent="0">
              <a:buNone/>
              <a:defRPr sz="2000"/>
            </a:lvl4pPr>
            <a:lvl5pPr marL="1828710" indent="0">
              <a:buNone/>
              <a:defRPr sz="2000"/>
            </a:lvl5pPr>
            <a:lvl6pPr marL="2285887" indent="0">
              <a:buNone/>
              <a:defRPr sz="2000"/>
            </a:lvl6pPr>
            <a:lvl7pPr marL="2743064" indent="0">
              <a:buNone/>
              <a:defRPr sz="2000"/>
            </a:lvl7pPr>
            <a:lvl8pPr marL="3200241" indent="0">
              <a:buNone/>
              <a:defRPr sz="2000"/>
            </a:lvl8pPr>
            <a:lvl9pPr marL="3657418"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77" indent="0">
              <a:buNone/>
              <a:defRPr sz="1200"/>
            </a:lvl2pPr>
            <a:lvl3pPr marL="914355" indent="0">
              <a:buNone/>
              <a:defRPr sz="1000"/>
            </a:lvl3pPr>
            <a:lvl4pPr marL="1371532" indent="0">
              <a:buNone/>
              <a:defRPr sz="900"/>
            </a:lvl4pPr>
            <a:lvl5pPr marL="1828710" indent="0">
              <a:buNone/>
              <a:defRPr sz="900"/>
            </a:lvl5pPr>
            <a:lvl6pPr marL="2285887" indent="0">
              <a:buNone/>
              <a:defRPr sz="900"/>
            </a:lvl6pPr>
            <a:lvl7pPr marL="2743064" indent="0">
              <a:buNone/>
              <a:defRPr sz="900"/>
            </a:lvl7pPr>
            <a:lvl8pPr marL="3200241" indent="0">
              <a:buNone/>
              <a:defRPr sz="900"/>
            </a:lvl8pPr>
            <a:lvl9pPr marL="3657418"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EAAE875-A053-6A4F-A48F-F1C220029E65}"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3008336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EAAE875-A053-6A4F-A48F-F1C220029E65}"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389316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EAAE875-A053-6A4F-A48F-F1C220029E65}"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0D0D9-9241-2A4B-BE4C-9F7C73F302B9}" type="slidenum">
              <a:rPr lang="en-US" smtClean="0"/>
              <a:t>‹#›</a:t>
            </a:fld>
            <a:endParaRPr lang="en-US"/>
          </a:p>
        </p:txBody>
      </p:sp>
    </p:spTree>
    <p:extLst>
      <p:ext uri="{BB962C8B-B14F-4D97-AF65-F5344CB8AC3E}">
        <p14:creationId xmlns:p14="http://schemas.microsoft.com/office/powerpoint/2010/main" val="941725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584841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592177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567469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6239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7/17/2026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4216187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7/17/2026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545426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7/17/2026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601971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918597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90728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914282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104886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EE52B1-DDDB-48E3-9BB6-A56663961E24}" type="datetimeFigureOut">
              <a:rPr lang="en-GB" smtClean="0"/>
              <a:t>17/07/2026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5C4B15-31DF-483A-8617-94F02152CD58}" type="slidenum">
              <a:rPr lang="en-GB" smtClean="0"/>
              <a:t>‹#›</a:t>
            </a:fld>
            <a:endParaRPr lang="en-GB"/>
          </a:p>
        </p:txBody>
      </p:sp>
    </p:spTree>
    <p:extLst>
      <p:ext uri="{BB962C8B-B14F-4D97-AF65-F5344CB8AC3E}">
        <p14:creationId xmlns:p14="http://schemas.microsoft.com/office/powerpoint/2010/main" val="24807613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36" tIns="45718" rIns="91436" bIns="45718"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36" tIns="45718" rIns="91436" bIns="45718"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1" y="6356350"/>
            <a:ext cx="2133600" cy="365125"/>
          </a:xfrm>
          <a:prstGeom prst="rect">
            <a:avLst/>
          </a:prstGeom>
        </p:spPr>
        <p:txBody>
          <a:bodyPr vert="horz" lIns="91436" tIns="45718" rIns="91436" bIns="45718" rtlCol="0" anchor="ctr"/>
          <a:lstStyle>
            <a:lvl1pPr algn="l">
              <a:defRPr sz="1200">
                <a:solidFill>
                  <a:schemeClr val="tx1">
                    <a:tint val="75000"/>
                  </a:schemeClr>
                </a:solidFill>
              </a:defRPr>
            </a:lvl1pPr>
          </a:lstStyle>
          <a:p>
            <a:fld id="{2EAAE875-A053-6A4F-A48F-F1C220029E65}" type="datetimeFigureOut">
              <a:rPr lang="en-US" smtClean="0"/>
              <a:t>7/17/2026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36" tIns="45718" rIns="91436" bIns="45718" rtlCol="0" anchor="ctr"/>
          <a:lstStyle>
            <a:lvl1pPr algn="r">
              <a:defRPr sz="1200">
                <a:solidFill>
                  <a:schemeClr val="tx1">
                    <a:tint val="75000"/>
                  </a:schemeClr>
                </a:solidFill>
              </a:defRPr>
            </a:lvl1pPr>
          </a:lstStyle>
          <a:p>
            <a:fld id="{8DE0D0D9-9241-2A4B-BE4C-9F7C73F302B9}" type="slidenum">
              <a:rPr lang="en-US" smtClean="0"/>
              <a:t>‹#›</a:t>
            </a:fld>
            <a:endParaRPr lang="en-US"/>
          </a:p>
        </p:txBody>
      </p:sp>
    </p:spTree>
    <p:extLst>
      <p:ext uri="{BB962C8B-B14F-4D97-AF65-F5344CB8AC3E}">
        <p14:creationId xmlns:p14="http://schemas.microsoft.com/office/powerpoint/2010/main" val="8305148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177" rtl="0" eaLnBrk="1" latinLnBrk="0" hangingPunct="1">
        <a:spcBef>
          <a:spcPct val="0"/>
        </a:spcBef>
        <a:buNone/>
        <a:defRPr sz="4400" kern="1200">
          <a:solidFill>
            <a:schemeClr val="tx1"/>
          </a:solidFill>
          <a:latin typeface="+mj-lt"/>
          <a:ea typeface="+mj-ea"/>
          <a:cs typeface="+mj-cs"/>
        </a:defRPr>
      </a:lvl1pPr>
    </p:titleStyle>
    <p:bodyStyle>
      <a:lvl1pPr marL="342883" indent="-342883" algn="l" defTabSz="457177" rtl="0" eaLnBrk="1" latinLnBrk="0" hangingPunct="1">
        <a:spcBef>
          <a:spcPct val="20000"/>
        </a:spcBef>
        <a:buFont typeface="Arial"/>
        <a:buChar char="•"/>
        <a:defRPr sz="3200" kern="1200">
          <a:solidFill>
            <a:schemeClr val="tx1"/>
          </a:solidFill>
          <a:latin typeface="+mn-lt"/>
          <a:ea typeface="+mn-ea"/>
          <a:cs typeface="+mn-cs"/>
        </a:defRPr>
      </a:lvl1pPr>
      <a:lvl2pPr marL="742913" indent="-285736" algn="l" defTabSz="457177" rtl="0" eaLnBrk="1" latinLnBrk="0" hangingPunct="1">
        <a:spcBef>
          <a:spcPct val="20000"/>
        </a:spcBef>
        <a:buFont typeface="Arial"/>
        <a:buChar char="–"/>
        <a:defRPr sz="2800" kern="1200">
          <a:solidFill>
            <a:schemeClr val="tx1"/>
          </a:solidFill>
          <a:latin typeface="+mn-lt"/>
          <a:ea typeface="+mn-ea"/>
          <a:cs typeface="+mn-cs"/>
        </a:defRPr>
      </a:lvl2pPr>
      <a:lvl3pPr marL="1142943" indent="-228589" algn="l" defTabSz="457177" rtl="0" eaLnBrk="1" latinLnBrk="0" hangingPunct="1">
        <a:spcBef>
          <a:spcPct val="20000"/>
        </a:spcBef>
        <a:buFont typeface="Arial"/>
        <a:buChar char="•"/>
        <a:defRPr sz="2400" kern="1200">
          <a:solidFill>
            <a:schemeClr val="tx1"/>
          </a:solidFill>
          <a:latin typeface="+mn-lt"/>
          <a:ea typeface="+mn-ea"/>
          <a:cs typeface="+mn-cs"/>
        </a:defRPr>
      </a:lvl3pPr>
      <a:lvl4pPr marL="1600120" indent="-228589" algn="l" defTabSz="457177" rtl="0" eaLnBrk="1" latinLnBrk="0" hangingPunct="1">
        <a:spcBef>
          <a:spcPct val="20000"/>
        </a:spcBef>
        <a:buFont typeface="Arial"/>
        <a:buChar char="–"/>
        <a:defRPr sz="2000" kern="1200">
          <a:solidFill>
            <a:schemeClr val="tx1"/>
          </a:solidFill>
          <a:latin typeface="+mn-lt"/>
          <a:ea typeface="+mn-ea"/>
          <a:cs typeface="+mn-cs"/>
        </a:defRPr>
      </a:lvl4pPr>
      <a:lvl5pPr marL="2057298" indent="-228589" algn="l" defTabSz="457177" rtl="0" eaLnBrk="1" latinLnBrk="0" hangingPunct="1">
        <a:spcBef>
          <a:spcPct val="20000"/>
        </a:spcBef>
        <a:buFont typeface="Arial"/>
        <a:buChar char="»"/>
        <a:defRPr sz="2000" kern="1200">
          <a:solidFill>
            <a:schemeClr val="tx1"/>
          </a:solidFill>
          <a:latin typeface="+mn-lt"/>
          <a:ea typeface="+mn-ea"/>
          <a:cs typeface="+mn-cs"/>
        </a:defRPr>
      </a:lvl5pPr>
      <a:lvl6pPr marL="2514475" indent="-228589" algn="l" defTabSz="457177" rtl="0" eaLnBrk="1" latinLnBrk="0" hangingPunct="1">
        <a:spcBef>
          <a:spcPct val="20000"/>
        </a:spcBef>
        <a:buFont typeface="Arial"/>
        <a:buChar char="•"/>
        <a:defRPr sz="2000" kern="1200">
          <a:solidFill>
            <a:schemeClr val="tx1"/>
          </a:solidFill>
          <a:latin typeface="+mn-lt"/>
          <a:ea typeface="+mn-ea"/>
          <a:cs typeface="+mn-cs"/>
        </a:defRPr>
      </a:lvl6pPr>
      <a:lvl7pPr marL="2971653" indent="-228589" algn="l" defTabSz="457177" rtl="0" eaLnBrk="1" latinLnBrk="0" hangingPunct="1">
        <a:spcBef>
          <a:spcPct val="20000"/>
        </a:spcBef>
        <a:buFont typeface="Arial"/>
        <a:buChar char="•"/>
        <a:defRPr sz="2000" kern="1200">
          <a:solidFill>
            <a:schemeClr val="tx1"/>
          </a:solidFill>
          <a:latin typeface="+mn-lt"/>
          <a:ea typeface="+mn-ea"/>
          <a:cs typeface="+mn-cs"/>
        </a:defRPr>
      </a:lvl7pPr>
      <a:lvl8pPr marL="3428830" indent="-228589" algn="l" defTabSz="457177" rtl="0" eaLnBrk="1" latinLnBrk="0" hangingPunct="1">
        <a:spcBef>
          <a:spcPct val="20000"/>
        </a:spcBef>
        <a:buFont typeface="Arial"/>
        <a:buChar char="•"/>
        <a:defRPr sz="2000" kern="1200">
          <a:solidFill>
            <a:schemeClr val="tx1"/>
          </a:solidFill>
          <a:latin typeface="+mn-lt"/>
          <a:ea typeface="+mn-ea"/>
          <a:cs typeface="+mn-cs"/>
        </a:defRPr>
      </a:lvl8pPr>
      <a:lvl9pPr marL="3886007" indent="-228589" algn="l" defTabSz="45717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7" rtl="0" eaLnBrk="1" latinLnBrk="0" hangingPunct="1">
        <a:defRPr sz="1800" kern="1200">
          <a:solidFill>
            <a:schemeClr val="tx1"/>
          </a:solidFill>
          <a:latin typeface="+mn-lt"/>
          <a:ea typeface="+mn-ea"/>
          <a:cs typeface="+mn-cs"/>
        </a:defRPr>
      </a:lvl1pPr>
      <a:lvl2pPr marL="457177" algn="l" defTabSz="457177" rtl="0" eaLnBrk="1" latinLnBrk="0" hangingPunct="1">
        <a:defRPr sz="1800" kern="1200">
          <a:solidFill>
            <a:schemeClr val="tx1"/>
          </a:solidFill>
          <a:latin typeface="+mn-lt"/>
          <a:ea typeface="+mn-ea"/>
          <a:cs typeface="+mn-cs"/>
        </a:defRPr>
      </a:lvl2pPr>
      <a:lvl3pPr marL="914355" algn="l" defTabSz="457177" rtl="0" eaLnBrk="1" latinLnBrk="0" hangingPunct="1">
        <a:defRPr sz="1800" kern="1200">
          <a:solidFill>
            <a:schemeClr val="tx1"/>
          </a:solidFill>
          <a:latin typeface="+mn-lt"/>
          <a:ea typeface="+mn-ea"/>
          <a:cs typeface="+mn-cs"/>
        </a:defRPr>
      </a:lvl3pPr>
      <a:lvl4pPr marL="1371532" algn="l" defTabSz="457177" rtl="0" eaLnBrk="1" latinLnBrk="0" hangingPunct="1">
        <a:defRPr sz="1800" kern="1200">
          <a:solidFill>
            <a:schemeClr val="tx1"/>
          </a:solidFill>
          <a:latin typeface="+mn-lt"/>
          <a:ea typeface="+mn-ea"/>
          <a:cs typeface="+mn-cs"/>
        </a:defRPr>
      </a:lvl4pPr>
      <a:lvl5pPr marL="1828710" algn="l" defTabSz="457177" rtl="0" eaLnBrk="1" latinLnBrk="0" hangingPunct="1">
        <a:defRPr sz="1800" kern="1200">
          <a:solidFill>
            <a:schemeClr val="tx1"/>
          </a:solidFill>
          <a:latin typeface="+mn-lt"/>
          <a:ea typeface="+mn-ea"/>
          <a:cs typeface="+mn-cs"/>
        </a:defRPr>
      </a:lvl5pPr>
      <a:lvl6pPr marL="2285887" algn="l" defTabSz="457177" rtl="0" eaLnBrk="1" latinLnBrk="0" hangingPunct="1">
        <a:defRPr sz="1800" kern="1200">
          <a:solidFill>
            <a:schemeClr val="tx1"/>
          </a:solidFill>
          <a:latin typeface="+mn-lt"/>
          <a:ea typeface="+mn-ea"/>
          <a:cs typeface="+mn-cs"/>
        </a:defRPr>
      </a:lvl6pPr>
      <a:lvl7pPr marL="2743064" algn="l" defTabSz="457177" rtl="0" eaLnBrk="1" latinLnBrk="0" hangingPunct="1">
        <a:defRPr sz="1800" kern="1200">
          <a:solidFill>
            <a:schemeClr val="tx1"/>
          </a:solidFill>
          <a:latin typeface="+mn-lt"/>
          <a:ea typeface="+mn-ea"/>
          <a:cs typeface="+mn-cs"/>
        </a:defRPr>
      </a:lvl7pPr>
      <a:lvl8pPr marL="3200241" algn="l" defTabSz="457177" rtl="0" eaLnBrk="1" latinLnBrk="0" hangingPunct="1">
        <a:defRPr sz="1800" kern="1200">
          <a:solidFill>
            <a:schemeClr val="tx1"/>
          </a:solidFill>
          <a:latin typeface="+mn-lt"/>
          <a:ea typeface="+mn-ea"/>
          <a:cs typeface="+mn-cs"/>
        </a:defRPr>
      </a:lvl8pPr>
      <a:lvl9pPr marL="3657418" algn="l" defTabSz="4571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7/17/2026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310330719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mp"/></Relationships>
</file>

<file path=ppt/slides/_rels/slide2.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8EF51B-ABAC-509B-37A5-4E3A28C9D2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5353050" cy="6858000"/>
          </a:xfrm>
          <a:prstGeom prst="rect">
            <a:avLst/>
          </a:prstGeom>
          <a:effectLst>
            <a:softEdge rad="635000"/>
          </a:effectLst>
        </p:spPr>
      </p:pic>
      <p:sp>
        <p:nvSpPr>
          <p:cNvPr id="6" name="TextBox 5">
            <a:extLst>
              <a:ext uri="{FF2B5EF4-FFF2-40B4-BE49-F238E27FC236}">
                <a16:creationId xmlns:a16="http://schemas.microsoft.com/office/drawing/2014/main" id="{EF52503D-BE67-D77B-E1A9-633593D0B092}"/>
              </a:ext>
            </a:extLst>
          </p:cNvPr>
          <p:cNvSpPr txBox="1"/>
          <p:nvPr/>
        </p:nvSpPr>
        <p:spPr>
          <a:xfrm>
            <a:off x="4861451" y="2136339"/>
            <a:ext cx="4072040" cy="2585323"/>
          </a:xfrm>
          <a:prstGeom prst="rect">
            <a:avLst/>
          </a:prstGeom>
          <a:noFill/>
        </p:spPr>
        <p:txBody>
          <a:bodyPr wrap="square" rtlCol="0">
            <a:spAutoFit/>
          </a:bodyPr>
          <a:lstStyle/>
          <a:p>
            <a:pPr algn="ctr"/>
            <a:r>
              <a:rPr lang="en-GB" sz="5400" b="1" dirty="0">
                <a:solidFill>
                  <a:schemeClr val="accent2"/>
                </a:solidFill>
                <a:effectLst>
                  <a:glow rad="228600">
                    <a:schemeClr val="accent2">
                      <a:satMod val="175000"/>
                      <a:alpha val="40000"/>
                    </a:schemeClr>
                  </a:glow>
                </a:effectLst>
                <a:latin typeface="Century Gothic" panose="020B0502020202020204" pitchFamily="34" charset="0"/>
              </a:rPr>
              <a:t>Stories as treasure to be found</a:t>
            </a:r>
          </a:p>
        </p:txBody>
      </p:sp>
      <p:sp>
        <p:nvSpPr>
          <p:cNvPr id="7" name="TextBox 6">
            <a:extLst>
              <a:ext uri="{FF2B5EF4-FFF2-40B4-BE49-F238E27FC236}">
                <a16:creationId xmlns:a16="http://schemas.microsoft.com/office/drawing/2014/main" id="{7B02DA19-836A-F5AA-80B4-F033F642C9AB}"/>
              </a:ext>
            </a:extLst>
          </p:cNvPr>
          <p:cNvSpPr txBox="1"/>
          <p:nvPr/>
        </p:nvSpPr>
        <p:spPr>
          <a:xfrm>
            <a:off x="5435600" y="6337235"/>
            <a:ext cx="3616962" cy="430887"/>
          </a:xfrm>
          <a:prstGeom prst="rect">
            <a:avLst/>
          </a:prstGeom>
          <a:noFill/>
        </p:spPr>
        <p:txBody>
          <a:bodyPr wrap="square" rtlCol="0">
            <a:spAutoFit/>
          </a:bodyPr>
          <a:lstStyle/>
          <a:p>
            <a:pPr algn="r"/>
            <a:r>
              <a:rPr lang="en-GB" sz="1100" i="1" dirty="0">
                <a:solidFill>
                  <a:schemeClr val="bg1"/>
                </a:solidFill>
                <a:latin typeface="Century Gothic" panose="020B0502020202020204" pitchFamily="34" charset="0"/>
              </a:rPr>
              <a:t>‘The seeker’ by Mike Moyers, from the Vanderbilt University Library, Art in the Christian Tradition</a:t>
            </a:r>
          </a:p>
        </p:txBody>
      </p:sp>
      <p:sp>
        <p:nvSpPr>
          <p:cNvPr id="3" name="TextBox 2">
            <a:extLst>
              <a:ext uri="{FF2B5EF4-FFF2-40B4-BE49-F238E27FC236}">
                <a16:creationId xmlns:a16="http://schemas.microsoft.com/office/drawing/2014/main" id="{B2566E47-9455-6F0A-74D2-76643B9D1D9D}"/>
              </a:ext>
            </a:extLst>
          </p:cNvPr>
          <p:cNvSpPr txBox="1"/>
          <p:nvPr/>
        </p:nvSpPr>
        <p:spPr>
          <a:xfrm>
            <a:off x="2899317" y="151434"/>
            <a:ext cx="6153245" cy="307777"/>
          </a:xfrm>
          <a:prstGeom prst="rect">
            <a:avLst/>
          </a:prstGeom>
          <a:noFill/>
        </p:spPr>
        <p:txBody>
          <a:bodyPr wrap="square">
            <a:spAutoFit/>
          </a:bodyPr>
          <a:lstStyle/>
          <a:p>
            <a:pPr algn="r"/>
            <a:r>
              <a:rPr lang="en-GB" sz="1400" b="1" i="1" dirty="0">
                <a:solidFill>
                  <a:schemeClr val="bg1"/>
                </a:solidFill>
                <a:latin typeface="Century Gothic" panose="020B0502020202020204" pitchFamily="34" charset="0"/>
              </a:rPr>
              <a:t>Today’s words can be found in Matthew 23:11-12 &amp; John 13;15</a:t>
            </a:r>
            <a:endParaRPr lang="en-GB" sz="1400" b="1" dirty="0">
              <a:solidFill>
                <a:schemeClr val="bg1"/>
              </a:solidFill>
              <a:latin typeface="Century Gothic" panose="020B0502020202020204" pitchFamily="34" charset="0"/>
            </a:endParaRPr>
          </a:p>
        </p:txBody>
      </p:sp>
      <p:pic>
        <p:nvPicPr>
          <p:cNvPr id="2" name="Picture 1">
            <a:extLst>
              <a:ext uri="{FF2B5EF4-FFF2-40B4-BE49-F238E27FC236}">
                <a16:creationId xmlns:a16="http://schemas.microsoft.com/office/drawing/2014/main" id="{119135E0-62DB-12C2-F28B-15BCFBA8FCFF}"/>
              </a:ext>
            </a:extLst>
          </p:cNvPr>
          <p:cNvPicPr>
            <a:picLocks noChangeAspect="1"/>
          </p:cNvPicPr>
          <p:nvPr/>
        </p:nvPicPr>
        <p:blipFill>
          <a:blip r:embed="rId4"/>
          <a:srcRect l="31282"/>
          <a:stretch>
            <a:fillRect/>
          </a:stretch>
        </p:blipFill>
        <p:spPr>
          <a:xfrm>
            <a:off x="95487" y="141834"/>
            <a:ext cx="777358" cy="365868"/>
          </a:xfrm>
          <a:prstGeom prst="rect">
            <a:avLst/>
          </a:prstGeom>
        </p:spPr>
      </p:pic>
    </p:spTree>
    <p:extLst>
      <p:ext uri="{BB962C8B-B14F-4D97-AF65-F5344CB8AC3E}">
        <p14:creationId xmlns:p14="http://schemas.microsoft.com/office/powerpoint/2010/main" val="411645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09E7D61-B927-E91D-C0D3-17E303B9C54A}"/>
              </a:ext>
            </a:extLst>
          </p:cNvPr>
          <p:cNvPicPr>
            <a:picLocks noChangeAspect="1"/>
          </p:cNvPicPr>
          <p:nvPr/>
        </p:nvPicPr>
        <p:blipFill>
          <a:blip r:embed="rId3"/>
          <a:stretch>
            <a:fillRect/>
          </a:stretch>
        </p:blipFill>
        <p:spPr>
          <a:xfrm>
            <a:off x="296079" y="1"/>
            <a:ext cx="8551843" cy="6858000"/>
          </a:xfrm>
          <a:prstGeom prst="rect">
            <a:avLst/>
          </a:prstGeom>
        </p:spPr>
      </p:pic>
      <p:sp>
        <p:nvSpPr>
          <p:cNvPr id="16" name="TextBox 15">
            <a:extLst>
              <a:ext uri="{FF2B5EF4-FFF2-40B4-BE49-F238E27FC236}">
                <a16:creationId xmlns:a16="http://schemas.microsoft.com/office/drawing/2014/main" id="{B65E7EE0-5B7B-FF86-8BCF-8AED4DEE158A}"/>
              </a:ext>
            </a:extLst>
          </p:cNvPr>
          <p:cNvSpPr txBox="1">
            <a:spLocks noChangeArrowheads="1"/>
          </p:cNvSpPr>
          <p:nvPr/>
        </p:nvSpPr>
        <p:spPr bwMode="auto">
          <a:xfrm>
            <a:off x="320039" y="5402261"/>
            <a:ext cx="8527882" cy="1311128"/>
          </a:xfrm>
          <a:prstGeom prst="rect">
            <a:avLst/>
          </a:prstGeom>
          <a:solidFill>
            <a:sysClr val="window" lastClr="FFFFFF">
              <a:alpha val="63000"/>
            </a:sys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GB" sz="2000" b="1" i="0" u="none" strike="noStrike" kern="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rPr>
              <a:t>‘He who serves you as a servant is the greatest among you…..Whoever makes himself humble </a:t>
            </a:r>
            <a:r>
              <a:rPr kumimoji="0" lang="en-GB" sz="2000" b="1" i="1" u="none" strike="noStrike" kern="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rPr>
              <a:t>(like a servant) </a:t>
            </a:r>
            <a:r>
              <a:rPr kumimoji="0" lang="en-GB" sz="2000" b="1" i="0" u="none" strike="noStrike" kern="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rPr>
              <a:t>will be made great.’…. ‘You should do as I have done.’</a:t>
            </a:r>
            <a:endParaRPr lang="en-GB" sz="2000" b="1" kern="0" dirty="0">
              <a:solidFill>
                <a:prstClr val="black"/>
              </a:solidFill>
              <a:latin typeface="Century Gothic" panose="020B0502020202020204" pitchFamily="34" charset="0"/>
            </a:endParaRPr>
          </a:p>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GB" sz="1600" b="1" i="1" u="none" strike="noStrike" kern="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rPr>
              <a:t>[Matthew 23:11-12 &amp; John 13:15]</a:t>
            </a:r>
            <a:endParaRPr kumimoji="0" lang="en-GB" altLang="en-US" sz="2800" b="1" i="1" u="none" strike="noStrike" kern="0" cap="none" spc="0" normalizeH="0" baseline="0" noProof="0" dirty="0">
              <a:ln>
                <a:noFill/>
              </a:ln>
              <a:solidFill>
                <a:prstClr val="black"/>
              </a:solidFill>
              <a:effectLst/>
              <a:uLnTx/>
              <a:uFillTx/>
              <a:latin typeface="Century Gothic" panose="020B0502020202020204" pitchFamily="34" charset="0"/>
              <a:ea typeface="MS Mincho" panose="02020609040205080304" pitchFamily="49" charset="-128"/>
              <a:cs typeface="Times New Roman" panose="02020603050405020304" pitchFamily="18" charset="0"/>
            </a:endParaRPr>
          </a:p>
        </p:txBody>
      </p:sp>
      <p:sp>
        <p:nvSpPr>
          <p:cNvPr id="17" name="TextBox 16">
            <a:extLst>
              <a:ext uri="{FF2B5EF4-FFF2-40B4-BE49-F238E27FC236}">
                <a16:creationId xmlns:a16="http://schemas.microsoft.com/office/drawing/2014/main" id="{79D9D9E5-0F74-48DD-C4BB-E698A96F62DD}"/>
              </a:ext>
            </a:extLst>
          </p:cNvPr>
          <p:cNvSpPr txBox="1"/>
          <p:nvPr/>
        </p:nvSpPr>
        <p:spPr>
          <a:xfrm>
            <a:off x="-1369966" y="0"/>
            <a:ext cx="10217888" cy="261610"/>
          </a:xfrm>
          <a:prstGeom prst="rect">
            <a:avLst/>
          </a:prstGeom>
          <a:noFill/>
        </p:spPr>
        <p:txBody>
          <a:bodyPr wrap="square" rtlCol="0">
            <a:spAutoFit/>
          </a:bodyPr>
          <a:lstStyle/>
          <a:p>
            <a:pPr marL="0" marR="0" lvl="0" indent="0" algn="r" defTabSz="457177"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‘The Washing of the Feet’ by Ghislaine Howard from The Methodist Modern Art Collection, ©TMCP, used with permission </a:t>
            </a:r>
          </a:p>
        </p:txBody>
      </p:sp>
    </p:spTree>
    <p:extLst>
      <p:ext uri="{BB962C8B-B14F-4D97-AF65-F5344CB8AC3E}">
        <p14:creationId xmlns:p14="http://schemas.microsoft.com/office/powerpoint/2010/main" val="3804637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E0E1B0-99E1-5913-C323-C3D44E63C7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0"/>
            <a:ext cx="6858000" cy="6858000"/>
          </a:xfrm>
          <a:prstGeom prst="rect">
            <a:avLst/>
          </a:prstGeom>
          <a:effectLst>
            <a:softEdge rad="317500"/>
          </a:effectLst>
        </p:spPr>
      </p:pic>
      <p:sp>
        <p:nvSpPr>
          <p:cNvPr id="4" name="TextBox 3">
            <a:extLst>
              <a:ext uri="{FF2B5EF4-FFF2-40B4-BE49-F238E27FC236}">
                <a16:creationId xmlns:a16="http://schemas.microsoft.com/office/drawing/2014/main" id="{046537D6-17CC-099A-7D26-0C777F3D5996}"/>
              </a:ext>
            </a:extLst>
          </p:cNvPr>
          <p:cNvSpPr txBox="1"/>
          <p:nvPr/>
        </p:nvSpPr>
        <p:spPr>
          <a:xfrm>
            <a:off x="2001520" y="301365"/>
            <a:ext cx="5140960" cy="769441"/>
          </a:xfrm>
          <a:prstGeom prst="rect">
            <a:avLst/>
          </a:prstGeom>
          <a:noFill/>
          <a:effectLst/>
        </p:spPr>
        <p:txBody>
          <a:bodyPr wrap="square" rtlCol="0">
            <a:spAutoFit/>
          </a:bodyPr>
          <a:lstStyle/>
          <a:p>
            <a:pPr marL="0" marR="0" lvl="0" indent="0" algn="ctr" defTabSz="457177"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The Self-less Kiwi</a:t>
            </a:r>
          </a:p>
        </p:txBody>
      </p:sp>
    </p:spTree>
    <p:extLst>
      <p:ext uri="{BB962C8B-B14F-4D97-AF65-F5344CB8AC3E}">
        <p14:creationId xmlns:p14="http://schemas.microsoft.com/office/powerpoint/2010/main" val="878851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3CB2FF-B815-E64F-0C80-255BD203B3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2225" y="277092"/>
            <a:ext cx="5407528" cy="4336472"/>
          </a:xfrm>
          <a:prstGeom prst="rect">
            <a:avLst/>
          </a:prstGeom>
          <a:ln>
            <a:solidFill>
              <a:schemeClr val="bg1"/>
            </a:solidFill>
          </a:ln>
        </p:spPr>
      </p:pic>
      <p:pic>
        <p:nvPicPr>
          <p:cNvPr id="3" name="Picture 2">
            <a:extLst>
              <a:ext uri="{FF2B5EF4-FFF2-40B4-BE49-F238E27FC236}">
                <a16:creationId xmlns:a16="http://schemas.microsoft.com/office/drawing/2014/main" id="{9653F4A2-473E-35CB-1E9C-8D5BB42A506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67745" y="2886878"/>
            <a:ext cx="3694030" cy="3694030"/>
          </a:xfrm>
          <a:prstGeom prst="rect">
            <a:avLst/>
          </a:prstGeom>
          <a:ln>
            <a:solidFill>
              <a:schemeClr val="bg1"/>
            </a:solidFill>
          </a:ln>
          <a:effectLst/>
        </p:spPr>
      </p:pic>
      <p:sp>
        <p:nvSpPr>
          <p:cNvPr id="5" name="TextBox 4">
            <a:extLst>
              <a:ext uri="{FF2B5EF4-FFF2-40B4-BE49-F238E27FC236}">
                <a16:creationId xmlns:a16="http://schemas.microsoft.com/office/drawing/2014/main" id="{FDF7FAD9-E62B-3CEC-F6E6-7E67DB73D5F3}"/>
              </a:ext>
            </a:extLst>
          </p:cNvPr>
          <p:cNvSpPr txBox="1"/>
          <p:nvPr/>
        </p:nvSpPr>
        <p:spPr>
          <a:xfrm>
            <a:off x="5888181" y="858710"/>
            <a:ext cx="3049815" cy="1446550"/>
          </a:xfrm>
          <a:prstGeom prst="rect">
            <a:avLst/>
          </a:prstGeom>
          <a:noFill/>
        </p:spPr>
        <p:txBody>
          <a:bodyPr wrap="square" rtlCol="0">
            <a:spAutoFit/>
          </a:bodyPr>
          <a:lstStyle/>
          <a:p>
            <a:pPr algn="ctr"/>
            <a:r>
              <a:rPr lang="en-GB" sz="2200" b="1" dirty="0">
                <a:solidFill>
                  <a:schemeClr val="bg1"/>
                </a:solidFill>
                <a:latin typeface="Century Gothic" panose="020B0502020202020204" pitchFamily="34" charset="0"/>
              </a:rPr>
              <a:t>…I wonder how our school community might make this a priority?...</a:t>
            </a:r>
          </a:p>
        </p:txBody>
      </p:sp>
      <p:sp>
        <p:nvSpPr>
          <p:cNvPr id="6" name="TextBox 5">
            <a:extLst>
              <a:ext uri="{FF2B5EF4-FFF2-40B4-BE49-F238E27FC236}">
                <a16:creationId xmlns:a16="http://schemas.microsoft.com/office/drawing/2014/main" id="{4B73A0BA-286D-AE98-8267-3B4B2E83C7DC}"/>
              </a:ext>
            </a:extLst>
          </p:cNvPr>
          <p:cNvSpPr txBox="1"/>
          <p:nvPr/>
        </p:nvSpPr>
        <p:spPr>
          <a:xfrm>
            <a:off x="379210" y="4873961"/>
            <a:ext cx="4412026" cy="1785104"/>
          </a:xfrm>
          <a:prstGeom prst="rect">
            <a:avLst/>
          </a:prstGeom>
          <a:noFill/>
        </p:spPr>
        <p:txBody>
          <a:bodyPr wrap="square" rtlCol="0">
            <a:spAutoFit/>
          </a:bodyPr>
          <a:lstStyle/>
          <a:p>
            <a:pPr algn="ctr"/>
            <a:r>
              <a:rPr lang="en-GB" sz="2200" b="1" dirty="0">
                <a:solidFill>
                  <a:schemeClr val="bg1"/>
                </a:solidFill>
                <a:latin typeface="Century Gothic" panose="020B0502020202020204" pitchFamily="34" charset="0"/>
              </a:rPr>
              <a:t>…I wonder what you think about the idea of putting others first?...</a:t>
            </a:r>
          </a:p>
          <a:p>
            <a:pPr algn="ctr"/>
            <a:r>
              <a:rPr lang="en-GB" sz="2200" b="1" dirty="0">
                <a:solidFill>
                  <a:schemeClr val="bg1"/>
                </a:solidFill>
                <a:latin typeface="Century Gothic" panose="020B0502020202020204" pitchFamily="34" charset="0"/>
              </a:rPr>
              <a:t>…or how you might put this idea into action?...</a:t>
            </a:r>
          </a:p>
        </p:txBody>
      </p:sp>
    </p:spTree>
    <p:extLst>
      <p:ext uri="{BB962C8B-B14F-4D97-AF65-F5344CB8AC3E}">
        <p14:creationId xmlns:p14="http://schemas.microsoft.com/office/powerpoint/2010/main" val="2469575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E6A7C1A-0EA9-5548-51C7-A2FB9E16930C}"/>
              </a:ext>
            </a:extLst>
          </p:cNvPr>
          <p:cNvSpPr txBox="1"/>
          <p:nvPr/>
        </p:nvSpPr>
        <p:spPr>
          <a:xfrm>
            <a:off x="4815826" y="2090172"/>
            <a:ext cx="4328174" cy="2677656"/>
          </a:xfrm>
          <a:prstGeom prst="rect">
            <a:avLst/>
          </a:prstGeom>
          <a:noFill/>
        </p:spPr>
        <p:txBody>
          <a:bodyPr wrap="square">
            <a:spAutoFit/>
          </a:bodyPr>
          <a:lstStyle/>
          <a:p>
            <a:pPr algn="ctr"/>
            <a:r>
              <a:rPr lang="en-GB" sz="2800" b="1" dirty="0">
                <a:solidFill>
                  <a:schemeClr val="bg1"/>
                </a:solidFill>
                <a:latin typeface="Century Gothic" panose="020B0502020202020204" pitchFamily="34" charset="0"/>
              </a:rPr>
              <a:t>‘So, let us learn how to serve, and in our lives enthrone him.</a:t>
            </a:r>
          </a:p>
          <a:p>
            <a:pPr algn="ctr"/>
            <a:r>
              <a:rPr lang="en-GB" sz="2800" b="1" dirty="0">
                <a:solidFill>
                  <a:schemeClr val="bg1"/>
                </a:solidFill>
                <a:latin typeface="Century Gothic" panose="020B0502020202020204" pitchFamily="34" charset="0"/>
              </a:rPr>
              <a:t>Each other’s needs to prefer, for it is Christ we’re serving.’</a:t>
            </a:r>
          </a:p>
        </p:txBody>
      </p:sp>
      <p:pic>
        <p:nvPicPr>
          <p:cNvPr id="4" name="Picture 3">
            <a:extLst>
              <a:ext uri="{FF2B5EF4-FFF2-40B4-BE49-F238E27FC236}">
                <a16:creationId xmlns:a16="http://schemas.microsoft.com/office/drawing/2014/main" id="{A2BC838B-8D20-03E7-24FD-2B5872EC26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4584764" cy="6858000"/>
          </a:xfrm>
          <a:prstGeom prst="rect">
            <a:avLst/>
          </a:prstGeom>
        </p:spPr>
      </p:pic>
    </p:spTree>
    <p:extLst>
      <p:ext uri="{BB962C8B-B14F-4D97-AF65-F5344CB8AC3E}">
        <p14:creationId xmlns:p14="http://schemas.microsoft.com/office/powerpoint/2010/main" val="4285632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504BFD-3B4E-0541-B4FA-EFBF15EC423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2902" y="0"/>
            <a:ext cx="8418195" cy="6858000"/>
          </a:xfrm>
          <a:prstGeom prst="rect">
            <a:avLst/>
          </a:prstGeom>
        </p:spPr>
      </p:pic>
    </p:spTree>
    <p:extLst>
      <p:ext uri="{BB962C8B-B14F-4D97-AF65-F5344CB8AC3E}">
        <p14:creationId xmlns:p14="http://schemas.microsoft.com/office/powerpoint/2010/main" val="1100288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5236</TotalTime>
  <Words>1516</Words>
  <Application>Microsoft Office PowerPoint</Application>
  <PresentationFormat>On-screen Show (4:3)</PresentationFormat>
  <Paragraphs>80</Paragraphs>
  <Slides>6</Slides>
  <Notes>6</Notes>
  <HiddenSlides>0</HiddenSlides>
  <MMClips>0</MMClips>
  <ScaleCrop>false</ScaleCrop>
  <HeadingPairs>
    <vt:vector size="4" baseType="variant">
      <vt:variant>
        <vt:lpstr>Theme</vt:lpstr>
      </vt:variant>
      <vt:variant>
        <vt:i4>3</vt:i4>
      </vt:variant>
      <vt:variant>
        <vt:lpstr>Slide Titles</vt:lpstr>
      </vt:variant>
      <vt:variant>
        <vt:i4>6</vt:i4>
      </vt:variant>
    </vt:vector>
  </HeadingPairs>
  <TitlesOfParts>
    <vt:vector size="9" baseType="lpstr">
      <vt:lpstr>Office Theme</vt:lpstr>
      <vt:lpstr>1_Office Theme</vt:lpstr>
      <vt:lpstr> Black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Rachel Boxer</dc:creator>
  <cp:lastModifiedBy>Rachel Boxer</cp:lastModifiedBy>
  <cp:revision>31</cp:revision>
  <dcterms:created xsi:type="dcterms:W3CDTF">2026-04-10T16:07:53Z</dcterms:created>
  <dcterms:modified xsi:type="dcterms:W3CDTF">2026-07-18T00:30:43Z</dcterms:modified>
</cp:coreProperties>
</file>