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434" r:id="rId2"/>
    <p:sldId id="314" r:id="rId3"/>
    <p:sldId id="294" r:id="rId4"/>
    <p:sldId id="324" r:id="rId5"/>
    <p:sldId id="316" r:id="rId6"/>
    <p:sldId id="317" r:id="rId7"/>
    <p:sldId id="325" r:id="rId8"/>
    <p:sldId id="43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CDFF"/>
    <a:srgbClr val="66FF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78D578-193B-4D51-B605-579852075B3A}" v="55" dt="2026-07-06T19:01:21.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3588" autoAdjust="0"/>
  </p:normalViewPr>
  <p:slideViewPr>
    <p:cSldViewPr snapToGrid="0" snapToObjects="1">
      <p:cViewPr varScale="1">
        <p:scale>
          <a:sx n="64" d="100"/>
          <a:sy n="64" d="100"/>
        </p:scale>
        <p:origin x="1936" y="32"/>
      </p:cViewPr>
      <p:guideLst>
        <p:guide orient="horz" pos="2160"/>
        <p:guide pos="2880"/>
      </p:guideLst>
    </p:cSldViewPr>
  </p:slideViewPr>
  <p:notesTextViewPr>
    <p:cViewPr>
      <p:scale>
        <a:sx n="100" d="100"/>
        <a:sy n="100" d="100"/>
      </p:scale>
      <p:origin x="0" y="-57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redo custSel addSld delSld modSld sldOrd modMainMaster">
      <pc:chgData name="Rachel Boxer" userId="6da37c9f42e40059" providerId="LiveId" clId="{0E13CC8D-59C2-4409-A640-E738E4606E44}" dt="2026-07-06T19:01:29.133" v="4845" actId="20577"/>
      <pc:docMkLst>
        <pc:docMk/>
      </pc:docMkLst>
      <pc:sldChg chg="addSp delSp modSp mod modTransition modAnim modNotesTx">
        <pc:chgData name="Rachel Boxer" userId="6da37c9f42e40059" providerId="LiveId" clId="{0E13CC8D-59C2-4409-A640-E738E4606E44}" dt="2026-06-29T14:52:26.361" v="3101" actId="20577"/>
        <pc:sldMkLst>
          <pc:docMk/>
          <pc:sldMk cId="1196261583" sldId="294"/>
        </pc:sldMkLst>
        <pc:spChg chg="add mod">
          <ac:chgData name="Rachel Boxer" userId="6da37c9f42e40059" providerId="LiveId" clId="{0E13CC8D-59C2-4409-A640-E738E4606E44}" dt="2026-06-29T14:19:43.460" v="1572" actId="207"/>
          <ac:spMkLst>
            <pc:docMk/>
            <pc:sldMk cId="1196261583" sldId="294"/>
            <ac:spMk id="8" creationId="{1B01CD18-41ED-BA7F-F241-D22267418324}"/>
          </ac:spMkLst>
        </pc:spChg>
        <pc:picChg chg="add mod">
          <ac:chgData name="Rachel Boxer" userId="6da37c9f42e40059" providerId="LiveId" clId="{0E13CC8D-59C2-4409-A640-E738E4606E44}" dt="2026-06-18T15:52:36.316" v="288" actId="1076"/>
          <ac:picMkLst>
            <pc:docMk/>
            <pc:sldMk cId="1196261583" sldId="294"/>
            <ac:picMk id="2" creationId="{87D0F51F-D636-0D5F-48B6-C28D6EF824A1}"/>
          </ac:picMkLst>
        </pc:picChg>
      </pc:sldChg>
      <pc:sldChg chg="addSp delSp modSp mod ord modTransition modNotesTx">
        <pc:chgData name="Rachel Boxer" userId="6da37c9f42e40059" providerId="LiveId" clId="{0E13CC8D-59C2-4409-A640-E738E4606E44}" dt="2026-06-29T14:51:44.073" v="3074" actId="20577"/>
        <pc:sldMkLst>
          <pc:docMk/>
          <pc:sldMk cId="1551941296" sldId="314"/>
        </pc:sldMkLst>
        <pc:picChg chg="add mod ord">
          <ac:chgData name="Rachel Boxer" userId="6da37c9f42e40059" providerId="LiveId" clId="{0E13CC8D-59C2-4409-A640-E738E4606E44}" dt="2026-06-29T14:21:28.280" v="1801" actId="208"/>
          <ac:picMkLst>
            <pc:docMk/>
            <pc:sldMk cId="1551941296" sldId="314"/>
            <ac:picMk id="2" creationId="{6E2EE55D-5D03-57D7-13CF-F778D8E2C0CC}"/>
          </ac:picMkLst>
        </pc:picChg>
      </pc:sldChg>
      <pc:sldChg chg="addSp delSp modSp mod modTransition addAnim delAnim modAnim modNotesTx">
        <pc:chgData name="Rachel Boxer" userId="6da37c9f42e40059" providerId="LiveId" clId="{0E13CC8D-59C2-4409-A640-E738E4606E44}" dt="2026-06-29T15:51:23.444" v="4151" actId="20577"/>
        <pc:sldMkLst>
          <pc:docMk/>
          <pc:sldMk cId="3351397469" sldId="316"/>
        </pc:sldMkLst>
        <pc:spChg chg="add mod">
          <ac:chgData name="Rachel Boxer" userId="6da37c9f42e40059" providerId="LiveId" clId="{0E13CC8D-59C2-4409-A640-E738E4606E44}" dt="2026-06-29T15:47:33.899" v="3940" actId="20577"/>
          <ac:spMkLst>
            <pc:docMk/>
            <pc:sldMk cId="3351397469" sldId="316"/>
            <ac:spMk id="2" creationId="{3F1C32F4-F6FF-5EF4-7388-F6BC0342EDC0}"/>
          </ac:spMkLst>
        </pc:spChg>
        <pc:picChg chg="mod">
          <ac:chgData name="Rachel Boxer" userId="6da37c9f42e40059" providerId="LiveId" clId="{0E13CC8D-59C2-4409-A640-E738E4606E44}" dt="2026-06-29T14:41:13.466" v="2433" actId="1076"/>
          <ac:picMkLst>
            <pc:docMk/>
            <pc:sldMk cId="3351397469" sldId="316"/>
            <ac:picMk id="3" creationId="{5E2E328C-39CC-4A4F-B375-B7A36A00471E}"/>
          </ac:picMkLst>
        </pc:picChg>
      </pc:sldChg>
      <pc:sldChg chg="addSp delSp modSp mod modTransition setBg modNotesTx">
        <pc:chgData name="Rachel Boxer" userId="6da37c9f42e40059" providerId="LiveId" clId="{0E13CC8D-59C2-4409-A640-E738E4606E44}" dt="2026-07-06T15:35:19.966" v="4808" actId="20577"/>
        <pc:sldMkLst>
          <pc:docMk/>
          <pc:sldMk cId="3331155632" sldId="317"/>
        </pc:sldMkLst>
        <pc:spChg chg="mod">
          <ac:chgData name="Rachel Boxer" userId="6da37c9f42e40059" providerId="LiveId" clId="{0E13CC8D-59C2-4409-A640-E738E4606E44}" dt="2026-06-29T14:38:28.890" v="2281" actId="207"/>
          <ac:spMkLst>
            <pc:docMk/>
            <pc:sldMk cId="3331155632" sldId="317"/>
            <ac:spMk id="7" creationId="{8D629926-8A35-4D1A-B043-20FB499F74FC}"/>
          </ac:spMkLst>
        </pc:spChg>
        <pc:picChg chg="mod">
          <ac:chgData name="Rachel Boxer" userId="6da37c9f42e40059" providerId="LiveId" clId="{0E13CC8D-59C2-4409-A640-E738E4606E44}" dt="2026-07-06T15:35:03.825" v="4803" actId="208"/>
          <ac:picMkLst>
            <pc:docMk/>
            <pc:sldMk cId="3331155632" sldId="317"/>
            <ac:picMk id="5" creationId="{13A95A8D-2DD2-4AB3-A31F-44B520CF1C10}"/>
          </ac:picMkLst>
        </pc:picChg>
      </pc:sldChg>
      <pc:sldChg chg="addSp delSp modSp new mod modTransition setBg modAnim modNotesTx">
        <pc:chgData name="Rachel Boxer" userId="6da37c9f42e40059" providerId="LiveId" clId="{0E13CC8D-59C2-4409-A640-E738E4606E44}" dt="2026-06-29T14:42:51.184" v="2545" actId="20577"/>
        <pc:sldMkLst>
          <pc:docMk/>
          <pc:sldMk cId="4265348590" sldId="324"/>
        </pc:sldMkLst>
        <pc:spChg chg="add mod">
          <ac:chgData name="Rachel Boxer" userId="6da37c9f42e40059" providerId="LiveId" clId="{0E13CC8D-59C2-4409-A640-E738E4606E44}" dt="2026-06-19T09:47:28.449" v="873" actId="164"/>
          <ac:spMkLst>
            <pc:docMk/>
            <pc:sldMk cId="4265348590" sldId="324"/>
            <ac:spMk id="2" creationId="{20C3134D-62F4-EA64-EE8D-BA63798E6729}"/>
          </ac:spMkLst>
        </pc:spChg>
        <pc:spChg chg="add mod">
          <ac:chgData name="Rachel Boxer" userId="6da37c9f42e40059" providerId="LiveId" clId="{0E13CC8D-59C2-4409-A640-E738E4606E44}" dt="2026-06-29T14:41:29.372" v="2435" actId="207"/>
          <ac:spMkLst>
            <pc:docMk/>
            <pc:sldMk cId="4265348590" sldId="324"/>
            <ac:spMk id="4" creationId="{34A95DC6-191D-9482-76B9-EF85F48B2616}"/>
          </ac:spMkLst>
        </pc:spChg>
        <pc:spChg chg="add mod">
          <ac:chgData name="Rachel Boxer" userId="6da37c9f42e40059" providerId="LiveId" clId="{0E13CC8D-59C2-4409-A640-E738E4606E44}" dt="2026-06-29T14:41:29.372" v="2435" actId="207"/>
          <ac:spMkLst>
            <pc:docMk/>
            <pc:sldMk cId="4265348590" sldId="324"/>
            <ac:spMk id="5" creationId="{0618F67A-D6A1-580B-C263-DF373A41921E}"/>
          </ac:spMkLst>
        </pc:spChg>
        <pc:spChg chg="add mod">
          <ac:chgData name="Rachel Boxer" userId="6da37c9f42e40059" providerId="LiveId" clId="{0E13CC8D-59C2-4409-A640-E738E4606E44}" dt="2026-06-29T14:41:29.372" v="2435" actId="207"/>
          <ac:spMkLst>
            <pc:docMk/>
            <pc:sldMk cId="4265348590" sldId="324"/>
            <ac:spMk id="6" creationId="{7209FA45-5B81-79DC-8022-E3A35A291E95}"/>
          </ac:spMkLst>
        </pc:spChg>
        <pc:spChg chg="add mod">
          <ac:chgData name="Rachel Boxer" userId="6da37c9f42e40059" providerId="LiveId" clId="{0E13CC8D-59C2-4409-A640-E738E4606E44}" dt="2026-06-19T09:48:29.726" v="887" actId="1076"/>
          <ac:spMkLst>
            <pc:docMk/>
            <pc:sldMk cId="4265348590" sldId="324"/>
            <ac:spMk id="8" creationId="{B6C7C9E9-C58C-F631-18C3-80C7464D19D9}"/>
          </ac:spMkLst>
        </pc:spChg>
        <pc:spChg chg="add mod">
          <ac:chgData name="Rachel Boxer" userId="6da37c9f42e40059" providerId="LiveId" clId="{0E13CC8D-59C2-4409-A640-E738E4606E44}" dt="2026-06-19T09:48:33.431" v="888" actId="1076"/>
          <ac:spMkLst>
            <pc:docMk/>
            <pc:sldMk cId="4265348590" sldId="324"/>
            <ac:spMk id="10" creationId="{694D532B-44F2-235B-6556-CA34BD6A39D0}"/>
          </ac:spMkLst>
        </pc:spChg>
        <pc:grpChg chg="add mod ord">
          <ac:chgData name="Rachel Boxer" userId="6da37c9f42e40059" providerId="LiveId" clId="{0E13CC8D-59C2-4409-A640-E738E4606E44}" dt="2026-06-19T09:48:37.279" v="889" actId="1076"/>
          <ac:grpSpMkLst>
            <pc:docMk/>
            <pc:sldMk cId="4265348590" sldId="324"/>
            <ac:grpSpMk id="9" creationId="{38CE8E10-716B-D1BA-FF33-232F0EF2A049}"/>
          </ac:grpSpMkLst>
        </pc:grpChg>
        <pc:picChg chg="add mod">
          <ac:chgData name="Rachel Boxer" userId="6da37c9f42e40059" providerId="LiveId" clId="{0E13CC8D-59C2-4409-A640-E738E4606E44}" dt="2026-06-18T23:35:47.537" v="469" actId="1076"/>
          <ac:picMkLst>
            <pc:docMk/>
            <pc:sldMk cId="4265348590" sldId="324"/>
            <ac:picMk id="3" creationId="{D8845F0F-A485-DE6F-8A59-A007DF633EB6}"/>
          </ac:picMkLst>
        </pc:picChg>
        <pc:picChg chg="add mod">
          <ac:chgData name="Rachel Boxer" userId="6da37c9f42e40059" providerId="LiveId" clId="{0E13CC8D-59C2-4409-A640-E738E4606E44}" dt="2026-06-19T09:47:28.449" v="873" actId="164"/>
          <ac:picMkLst>
            <pc:docMk/>
            <pc:sldMk cId="4265348590" sldId="324"/>
            <ac:picMk id="7" creationId="{9B334F42-F84C-10CC-557A-AA28C5315B3D}"/>
          </ac:picMkLst>
        </pc:picChg>
      </pc:sldChg>
      <pc:sldChg chg="addSp delSp modSp new mod modTransition setBg delAnim modAnim modNotesTx">
        <pc:chgData name="Rachel Boxer" userId="6da37c9f42e40059" providerId="LiveId" clId="{0E13CC8D-59C2-4409-A640-E738E4606E44}" dt="2026-07-06T15:36:06.674" v="4824" actId="20577"/>
        <pc:sldMkLst>
          <pc:docMk/>
          <pc:sldMk cId="3193677181" sldId="325"/>
        </pc:sldMkLst>
        <pc:spChg chg="add mod">
          <ac:chgData name="Rachel Boxer" userId="6da37c9f42e40059" providerId="LiveId" clId="{0E13CC8D-59C2-4409-A640-E738E4606E44}" dt="2026-06-29T15:51:34.463" v="4155" actId="20577"/>
          <ac:spMkLst>
            <pc:docMk/>
            <pc:sldMk cId="3193677181" sldId="325"/>
            <ac:spMk id="4" creationId="{FF648444-890B-D847-FCC6-75631F3FC58C}"/>
          </ac:spMkLst>
        </pc:spChg>
        <pc:picChg chg="add mod">
          <ac:chgData name="Rachel Boxer" userId="6da37c9f42e40059" providerId="LiveId" clId="{0E13CC8D-59C2-4409-A640-E738E4606E44}" dt="2026-06-19T09:46:48.426" v="858" actId="1076"/>
          <ac:picMkLst>
            <pc:docMk/>
            <pc:sldMk cId="3193677181" sldId="325"/>
            <ac:picMk id="2" creationId="{129BC267-7375-9F2A-9E39-43833B0D4D4B}"/>
          </ac:picMkLst>
        </pc:picChg>
        <pc:picChg chg="add mod">
          <ac:chgData name="Rachel Boxer" userId="6da37c9f42e40059" providerId="LiveId" clId="{0E13CC8D-59C2-4409-A640-E738E4606E44}" dt="2026-06-29T15:43:01.953" v="3481" actId="1076"/>
          <ac:picMkLst>
            <pc:docMk/>
            <pc:sldMk cId="3193677181" sldId="325"/>
            <ac:picMk id="3" creationId="{A9D9D8C1-12F1-13E4-2ACA-58077D3B9C17}"/>
          </ac:picMkLst>
        </pc:picChg>
        <pc:picChg chg="add mod">
          <ac:chgData name="Rachel Boxer" userId="6da37c9f42e40059" providerId="LiveId" clId="{0E13CC8D-59C2-4409-A640-E738E4606E44}" dt="2026-06-29T15:42:30.589" v="3474" actId="1076"/>
          <ac:picMkLst>
            <pc:docMk/>
            <pc:sldMk cId="3193677181" sldId="325"/>
            <ac:picMk id="6" creationId="{16A09286-2EBC-543D-14E0-4C9F3732D09F}"/>
          </ac:picMkLst>
        </pc:picChg>
      </pc:sldChg>
      <pc:sldChg chg="addSp delSp modSp add mod modNotesTx">
        <pc:chgData name="Rachel Boxer" userId="6da37c9f42e40059" providerId="LiveId" clId="{0E13CC8D-59C2-4409-A640-E738E4606E44}" dt="2026-07-06T19:01:29.133" v="4845" actId="20577"/>
        <pc:sldMkLst>
          <pc:docMk/>
          <pc:sldMk cId="1532846805" sldId="434"/>
        </pc:sldMkLst>
        <pc:spChg chg="mod">
          <ac:chgData name="Rachel Boxer" userId="6da37c9f42e40059" providerId="LiveId" clId="{0E13CC8D-59C2-4409-A640-E738E4606E44}" dt="2026-06-29T15:30:40.515" v="3346" actId="20577"/>
          <ac:spMkLst>
            <pc:docMk/>
            <pc:sldMk cId="1532846805" sldId="434"/>
            <ac:spMk id="3" creationId="{9BFEB3BB-95E8-FB9A-6F1F-CF1C24190620}"/>
          </ac:spMkLst>
        </pc:spChg>
        <pc:picChg chg="add mod">
          <ac:chgData name="Rachel Boxer" userId="6da37c9f42e40059" providerId="LiveId" clId="{0E13CC8D-59C2-4409-A640-E738E4606E44}" dt="2026-06-29T16:43:58.832" v="4726" actId="1076"/>
          <ac:picMkLst>
            <pc:docMk/>
            <pc:sldMk cId="1532846805" sldId="434"/>
            <ac:picMk id="6" creationId="{119135E0-62DB-12C2-F28B-15BCFBA8FCFF}"/>
          </ac:picMkLst>
        </pc:picChg>
      </pc:sldChg>
      <pc:sldChg chg="addSp delSp modSp new add del mod setBg modNotesTx">
        <pc:chgData name="Rachel Boxer" userId="6da37c9f42e40059" providerId="LiveId" clId="{0E13CC8D-59C2-4409-A640-E738E4606E44}" dt="2026-06-29T16:33:59.610" v="4720" actId="20577"/>
        <pc:sldMkLst>
          <pc:docMk/>
          <pc:sldMk cId="3842928948" sldId="435"/>
        </pc:sldMkLst>
        <pc:spChg chg="add mod">
          <ac:chgData name="Rachel Boxer" userId="6da37c9f42e40059" providerId="LiveId" clId="{0E13CC8D-59C2-4409-A640-E738E4606E44}" dt="2026-06-29T15:57:08.034" v="4639" actId="20577"/>
          <ac:spMkLst>
            <pc:docMk/>
            <pc:sldMk cId="3842928948" sldId="435"/>
            <ac:spMk id="4" creationId="{42DF701F-7659-5D2D-DC6E-C97B0BF59BB0}"/>
          </ac:spMkLst>
        </pc:spChg>
        <pc:picChg chg="add mod modCrop">
          <ac:chgData name="Rachel Boxer" userId="6da37c9f42e40059" providerId="LiveId" clId="{0E13CC8D-59C2-4409-A640-E738E4606E44}" dt="2026-06-29T14:37:22.211" v="2271" actId="732"/>
          <ac:picMkLst>
            <pc:docMk/>
            <pc:sldMk cId="3842928948" sldId="435"/>
            <ac:picMk id="3" creationId="{22DFD3A8-8875-A813-7853-DA710ECDE404}"/>
          </ac:picMkLst>
        </pc:picChg>
      </pc:sldChg>
      <pc:sldMasterChg chg="modTransition modSldLayout">
        <pc:chgData name="Rachel Boxer" userId="6da37c9f42e40059" providerId="LiveId" clId="{0E13CC8D-59C2-4409-A640-E738E4606E44}" dt="2026-06-24T14:11:24.383" v="1303"/>
        <pc:sldMasterMkLst>
          <pc:docMk/>
          <pc:sldMasterMk cId="3489658368" sldId="2147483660"/>
        </pc:sldMasterMkLst>
        <pc:sldLayoutChg chg="modTransition">
          <pc:chgData name="Rachel Boxer" userId="6da37c9f42e40059" providerId="LiveId" clId="{0E13CC8D-59C2-4409-A640-E738E4606E44}" dt="2026-06-24T14:11:24.383" v="1303"/>
          <pc:sldLayoutMkLst>
            <pc:docMk/>
            <pc:sldMasterMk cId="3489658368" sldId="2147483660"/>
            <pc:sldLayoutMk cId="3212725618" sldId="2147483661"/>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359573868" sldId="2147483662"/>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2189669743" sldId="2147483663"/>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1983274395" sldId="2147483664"/>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3640694596" sldId="2147483665"/>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453222923" sldId="2147483666"/>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3105619999" sldId="2147483667"/>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860633391" sldId="2147483668"/>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1385517246" sldId="2147483669"/>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1953378363" sldId="2147483670"/>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2394317318"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9A9576-9F7D-024D-B78A-53113DCB2CA7}" type="datetimeFigureOut">
              <a:rPr lang="en-US" smtClean="0"/>
              <a:t>7/6/2026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7FF5B0-4147-E448-A7BF-414C5AE9FC7D}" type="slidenum">
              <a:rPr lang="en-US" smtClean="0"/>
              <a:t>‹#›</a:t>
            </a:fld>
            <a:endParaRPr lang="en-US"/>
          </a:p>
        </p:txBody>
      </p:sp>
    </p:spTree>
    <p:extLst>
      <p:ext uri="{BB962C8B-B14F-4D97-AF65-F5344CB8AC3E}">
        <p14:creationId xmlns:p14="http://schemas.microsoft.com/office/powerpoint/2010/main" val="23909659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un.org/en/observances/international-day-peace"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D8A9-1138-6B66-7795-0615B814E396}"/>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717A3003-0975-52ED-FCB3-A5ADD352F5C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47D7FCE-7459-DEC9-F7BB-C6D72F8BB2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b="1" dirty="0"/>
              <a:t>‘Count Your Blessings’ – Autumn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form part of the collective worship resources created to support Secondary schools in the Diocese of Guildford. </a:t>
            </a:r>
            <a:r>
              <a:rPr lang="en-GB" sz="1200" kern="1200" dirty="0">
                <a:solidFill>
                  <a:schemeClr val="tx1"/>
                </a:solidFill>
                <a:effectLst/>
                <a:latin typeface="+mn-lt"/>
                <a:ea typeface="+mn-ea"/>
                <a:cs typeface="+mn-cs"/>
              </a:rPr>
              <a:t>Research reveals the importance of gratitude even in the midst of adversity: that being aware of each day’s ‘blessings’ can counteract anxiety, and so this term, we want to encourage schools to highlight this especially in their collective worship. As always, each week’s materials link with Biblical content, whilst also ensuring that they are inclusive for pupils and adults of all faiths, or none.</a:t>
            </a:r>
            <a:r>
              <a:rPr lang="en-GB" dirty="0"/>
              <a:t> Over this short series ‘Count your blessings’, we will highlight things that we might consider to be ‘blessings’ and will refer to this in the </a:t>
            </a:r>
            <a:r>
              <a:rPr lang="en-GB" b="1" i="1" dirty="0"/>
              <a:t>‘Going deeper: responding and words for worship’ </a:t>
            </a:r>
            <a:r>
              <a:rPr lang="en-GB" b="0" i="0" dirty="0"/>
              <a:t>section each week.</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The materials in this PPT have been created especially to reflect on the blessing of ‘peace’; we recommend that you coincide using them with the International Day of Peace on September 21</a:t>
            </a:r>
            <a:r>
              <a:rPr lang="en-GB" b="1" baseline="30000" dirty="0"/>
              <a:t>st</a:t>
            </a:r>
            <a:r>
              <a:rPr lang="en-GB" b="1" dirty="0"/>
              <a:t> 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can find out more about International Day of Peace here: https://internationaldayofpeace.org/ and the United Nations link here: </a:t>
            </a:r>
            <a:r>
              <a:rPr lang="en-GB" sz="1200" u="sng" kern="1200" dirty="0">
                <a:solidFill>
                  <a:schemeClr val="tx1"/>
                </a:solidFill>
                <a:effectLst/>
                <a:latin typeface="+mn-lt"/>
                <a:ea typeface="+mn-ea"/>
                <a:cs typeface="+mn-cs"/>
                <a:hlinkClick r:id="rId3"/>
              </a:rPr>
              <a:t>https://www.un.org/en/observances/international-day-peace</a:t>
            </a:r>
            <a:r>
              <a:rPr lang="en-GB" sz="1200" kern="1200" dirty="0">
                <a:solidFill>
                  <a:schemeClr val="tx1"/>
                </a:solidFill>
                <a:effectLst/>
                <a:latin typeface="+mn-lt"/>
                <a:ea typeface="+mn-ea"/>
                <a:cs typeface="+mn-cs"/>
              </a:rPr>
              <a:t> There are some good short videos on this webpage.</a:t>
            </a:r>
            <a:endParaRPr lang="en-GB" dirty="0"/>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You may wish to light a candle at the beginning as a sign that you are entering this different space in the school day.</a:t>
            </a:r>
          </a:p>
          <a:p>
            <a:endParaRPr lang="en-GB" b="0" i="1" dirty="0"/>
          </a:p>
          <a:p>
            <a:r>
              <a:rPr lang="en-GB" b="1" i="1" dirty="0"/>
              <a:t>Today’s words come from Romans 12:18 and Matthew 5:9 </a:t>
            </a:r>
            <a:r>
              <a:rPr lang="en-GB" b="0" i="1" dirty="0"/>
              <a:t>and relate to the importance of living at peace with others – and actively being involved in peace-building.</a:t>
            </a:r>
            <a:endParaRPr lang="en-GB" altLang="en-US" dirty="0">
              <a:ea typeface="Calibri" panose="020F0502020204030204" pitchFamily="34" charset="0"/>
              <a:cs typeface="Times New Roman" panose="02020603050405020304" pitchFamily="18" charset="0"/>
            </a:endParaRPr>
          </a:p>
        </p:txBody>
      </p:sp>
      <p:sp>
        <p:nvSpPr>
          <p:cNvPr id="23556" name="Slide Number Placeholder 3">
            <a:extLst>
              <a:ext uri="{FF2B5EF4-FFF2-40B4-BE49-F238E27FC236}">
                <a16:creationId xmlns:a16="http://schemas.microsoft.com/office/drawing/2014/main" id="{9DA004C0-D235-6D73-52BF-1D35771462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EDF4793-1BFF-4839-9DF9-B85DA178CFB8}" type="slidenum">
              <a:rPr lang="en-GB" altLang="en-US" smtClean="0"/>
              <a:pPr/>
              <a:t>1</a:t>
            </a:fld>
            <a:endParaRPr lang="en-GB" altLang="en-US"/>
          </a:p>
        </p:txBody>
      </p:sp>
    </p:spTree>
    <p:extLst>
      <p:ext uri="{BB962C8B-B14F-4D97-AF65-F5344CB8AC3E}">
        <p14:creationId xmlns:p14="http://schemas.microsoft.com/office/powerpoint/2010/main" val="217396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dirty="0"/>
              <a:t>Gathering / </a:t>
            </a:r>
            <a:r>
              <a:rPr lang="en-GB" b="1" dirty="0"/>
              <a:t>Engaging: What’s the message of this image?</a:t>
            </a:r>
          </a:p>
          <a:p>
            <a:r>
              <a:rPr lang="en-GB" sz="1200" b="0" i="1" dirty="0"/>
              <a:t>You might want to light a candle to signal the start of collective worship. Invite students to be quiet and still and think about the message of this image.</a:t>
            </a:r>
          </a:p>
          <a:p>
            <a:endParaRPr lang="en-GB" b="1" dirty="0"/>
          </a:p>
          <a:p>
            <a:r>
              <a:rPr lang="en-GB" b="0" i="1" dirty="0"/>
              <a:t>Use think-pair-share to gather some ideas about the messages of this image. Hopefully the word ‘peace’ will be mentioned!</a:t>
            </a:r>
          </a:p>
          <a:p>
            <a:endParaRPr lang="en-GB" b="0" i="1" dirty="0"/>
          </a:p>
          <a:p>
            <a:endParaRPr lang="en-GB" b="0" i="1" dirty="0"/>
          </a:p>
        </p:txBody>
      </p:sp>
      <p:sp>
        <p:nvSpPr>
          <p:cNvPr id="4" name="Slide Number Placeholder 3"/>
          <p:cNvSpPr>
            <a:spLocks noGrp="1"/>
          </p:cNvSpPr>
          <p:nvPr>
            <p:ph type="sldNum" sz="quarter" idx="5"/>
          </p:nvPr>
        </p:nvSpPr>
        <p:spPr/>
        <p:txBody>
          <a:bodyPr/>
          <a:lstStyle/>
          <a:p>
            <a:fld id="{AB7FF5B0-4147-E448-A7BF-414C5AE9FC7D}" type="slidenum">
              <a:rPr lang="en-US" smtClean="0"/>
              <a:t>2</a:t>
            </a:fld>
            <a:endParaRPr lang="en-US"/>
          </a:p>
        </p:txBody>
      </p:sp>
    </p:spTree>
    <p:extLst>
      <p:ext uri="{BB962C8B-B14F-4D97-AF65-F5344CB8AC3E}">
        <p14:creationId xmlns:p14="http://schemas.microsoft.com/office/powerpoint/2010/main" val="3987999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Engaging: International Day of Peace</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Today </a:t>
            </a:r>
            <a:r>
              <a:rPr lang="en-GB" sz="1200" i="1" kern="1200" dirty="0">
                <a:solidFill>
                  <a:schemeClr val="tx1"/>
                </a:solidFill>
                <a:effectLst/>
                <a:latin typeface="+mn-lt"/>
                <a:ea typeface="+mn-ea"/>
                <a:cs typeface="+mn-cs"/>
              </a:rPr>
              <a:t>[or September 21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is a special day across the world, as people think about the blessing of Peace – and how to make more of it! Many thousands of people across the world are focused on how to do this in our troubled world through the work of the United Nations – and International Peace Day is a way of helping us all to play our part.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year’s theme is ‘Invest in Peace – for everyone, everywhere, every day’ – and so today, we will be thinking and talking about peace.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Secretary-General of the United Nations, António Guterres, says this: </a:t>
            </a:r>
            <a:r>
              <a:rPr lang="en-GB" sz="1200" b="1" kern="1200" dirty="0">
                <a:solidFill>
                  <a:schemeClr val="tx1"/>
                </a:solidFill>
                <a:effectLst/>
                <a:latin typeface="+mn-lt"/>
                <a:ea typeface="+mn-ea"/>
                <a:cs typeface="+mn-cs"/>
              </a:rPr>
              <a:t>‘Peace is not just made at conference tables, but in classrooms, neighbourhoods, and everywhere people meet with open minds and open hearts. Together, day by day, we can build a more just world, with compassion, equality and dignity for all.’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0" i="1" kern="1200" dirty="0">
                <a:solidFill>
                  <a:schemeClr val="tx1"/>
                </a:solidFill>
                <a:effectLst/>
                <a:latin typeface="+mn-lt"/>
                <a:ea typeface="+mn-ea"/>
                <a:cs typeface="+mn-cs"/>
              </a:rPr>
              <a:t>As you look at these words, talk together: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1" kern="1200" dirty="0">
                <a:solidFill>
                  <a:schemeClr val="tx1"/>
                </a:solidFill>
                <a:effectLst/>
                <a:latin typeface="+mn-lt"/>
                <a:ea typeface="+mn-ea"/>
                <a:cs typeface="+mn-cs"/>
              </a:rPr>
              <a:t>Whose responsibility is it, to invest in peace?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1" kern="1200" dirty="0">
                <a:solidFill>
                  <a:schemeClr val="tx1"/>
                </a:solidFill>
                <a:effectLst/>
                <a:latin typeface="+mn-lt"/>
                <a:ea typeface="+mn-ea"/>
                <a:cs typeface="+mn-cs"/>
              </a:rPr>
              <a:t>Why is it important that it’s ‘for everyone, everywhere, every day’?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1" kern="1200" dirty="0">
                <a:solidFill>
                  <a:schemeClr val="tx1"/>
                </a:solidFill>
                <a:effectLst/>
                <a:latin typeface="+mn-lt"/>
                <a:ea typeface="+mn-ea"/>
                <a:cs typeface="+mn-cs"/>
              </a:rPr>
              <a:t>Which words especially stand out for you?</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1" kern="1200" dirty="0">
                <a:solidFill>
                  <a:schemeClr val="tx1"/>
                </a:solidFill>
                <a:effectLst/>
                <a:latin typeface="+mn-lt"/>
                <a:ea typeface="+mn-ea"/>
                <a:cs typeface="+mn-cs"/>
              </a:rPr>
              <a:t>Are these qualities evident in our own school community? How? Where?</a:t>
            </a: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3</a:t>
            </a:fld>
            <a:endParaRPr lang="en-US"/>
          </a:p>
        </p:txBody>
      </p:sp>
    </p:spTree>
    <p:extLst>
      <p:ext uri="{BB962C8B-B14F-4D97-AF65-F5344CB8AC3E}">
        <p14:creationId xmlns:p14="http://schemas.microsoft.com/office/powerpoint/2010/main" val="1050830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Engaging: Peace in Islam</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Peace is an important idea in different religions as well. For people who are </a:t>
            </a:r>
            <a:r>
              <a:rPr lang="en-GB" sz="1200" b="1" kern="1200" dirty="0">
                <a:solidFill>
                  <a:schemeClr val="tx1"/>
                </a:solidFill>
                <a:effectLst/>
                <a:latin typeface="+mn-lt"/>
                <a:ea typeface="+mn-ea"/>
                <a:cs typeface="+mn-cs"/>
              </a:rPr>
              <a:t>Muslims</a:t>
            </a:r>
            <a:r>
              <a:rPr lang="en-GB" sz="1200" kern="1200" dirty="0">
                <a:solidFill>
                  <a:schemeClr val="tx1"/>
                </a:solidFill>
                <a:effectLst/>
                <a:latin typeface="+mn-lt"/>
                <a:ea typeface="+mn-ea"/>
                <a:cs typeface="+mn-cs"/>
              </a:rPr>
              <a:t>, the very name that they give to their religion – </a:t>
            </a:r>
            <a:r>
              <a:rPr lang="en-GB" sz="1200" b="1" kern="1200" dirty="0">
                <a:solidFill>
                  <a:schemeClr val="tx1"/>
                </a:solidFill>
                <a:effectLst/>
                <a:latin typeface="+mn-lt"/>
                <a:ea typeface="+mn-ea"/>
                <a:cs typeface="+mn-cs"/>
              </a:rPr>
              <a:t>Islam</a:t>
            </a:r>
            <a:r>
              <a:rPr lang="en-GB" sz="1200" kern="1200" dirty="0">
                <a:solidFill>
                  <a:schemeClr val="tx1"/>
                </a:solidFill>
                <a:effectLst/>
                <a:latin typeface="+mn-lt"/>
                <a:ea typeface="+mn-ea"/>
                <a:cs typeface="+mn-cs"/>
              </a:rPr>
              <a:t> – comes from the Arabic word for peace </a:t>
            </a:r>
            <a:r>
              <a:rPr lang="en-GB" sz="1200" b="1" kern="1200" dirty="0">
                <a:solidFill>
                  <a:schemeClr val="tx1"/>
                </a:solidFill>
                <a:effectLst/>
                <a:latin typeface="+mn-lt"/>
                <a:ea typeface="+mn-ea"/>
                <a:cs typeface="+mn-cs"/>
              </a:rPr>
              <a:t>Salaam, </a:t>
            </a:r>
            <a:r>
              <a:rPr lang="en-GB" sz="1200" kern="1200" dirty="0">
                <a:solidFill>
                  <a:schemeClr val="tx1"/>
                </a:solidFill>
                <a:effectLst/>
                <a:latin typeface="+mn-lt"/>
                <a:ea typeface="+mn-ea"/>
                <a:cs typeface="+mn-cs"/>
              </a:rPr>
              <a:t>and is also one of God – Allah’s – beautiful names: </a:t>
            </a:r>
            <a:r>
              <a:rPr lang="en-GB" sz="1200" b="1" kern="1200" dirty="0">
                <a:solidFill>
                  <a:schemeClr val="tx1"/>
                </a:solidFill>
                <a:effectLst/>
                <a:latin typeface="+mn-lt"/>
                <a:ea typeface="+mn-ea"/>
                <a:cs typeface="+mn-cs"/>
              </a:rPr>
              <a:t>As-Salam</a:t>
            </a:r>
            <a:r>
              <a:rPr lang="en-GB" sz="1200" kern="1200" dirty="0">
                <a:solidFill>
                  <a:schemeClr val="tx1"/>
                </a:solidFill>
                <a:effectLst/>
                <a:latin typeface="+mn-lt"/>
                <a:ea typeface="+mn-ea"/>
                <a:cs typeface="+mn-cs"/>
              </a:rPr>
              <a:t>, bringer of peace.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You’ll also hear it when Muslims greet one another with this peaceful greeting – </a:t>
            </a:r>
            <a:r>
              <a:rPr lang="en-GB" sz="1200" b="1" kern="1200" dirty="0">
                <a:solidFill>
                  <a:schemeClr val="tx1"/>
                </a:solidFill>
                <a:effectLst/>
                <a:latin typeface="+mn-lt"/>
                <a:ea typeface="+mn-ea"/>
                <a:cs typeface="+mn-cs"/>
              </a:rPr>
              <a:t>As-Salamu-</a:t>
            </a:r>
            <a:r>
              <a:rPr lang="en-GB" sz="1200" b="1" kern="1200" dirty="0" err="1">
                <a:solidFill>
                  <a:schemeClr val="tx1"/>
                </a:solidFill>
                <a:effectLst/>
                <a:latin typeface="+mn-lt"/>
                <a:ea typeface="+mn-ea"/>
                <a:cs typeface="+mn-cs"/>
              </a:rPr>
              <a:t>Alaikum</a:t>
            </a:r>
            <a:r>
              <a:rPr lang="en-GB" sz="1200" b="1" kern="1200" dirty="0">
                <a:solidFill>
                  <a:schemeClr val="tx1"/>
                </a:solidFill>
                <a:effectLst/>
                <a:latin typeface="+mn-lt"/>
                <a:ea typeface="+mn-ea"/>
                <a:cs typeface="+mn-cs"/>
              </a:rPr>
              <a:t>, </a:t>
            </a:r>
            <a:r>
              <a:rPr lang="en-GB" sz="1200" b="1" dirty="0">
                <a:solidFill>
                  <a:schemeClr val="tx1"/>
                </a:solidFill>
                <a:latin typeface="Century Gothic" panose="020B0502020202020204" pitchFamily="34" charset="0"/>
              </a:rPr>
              <a:t>Peace be upon you!, </a:t>
            </a:r>
            <a:r>
              <a:rPr lang="en-GB" sz="1200" b="0" dirty="0">
                <a:solidFill>
                  <a:schemeClr val="tx1"/>
                </a:solidFill>
                <a:latin typeface="Century Gothic" panose="020B0502020202020204" pitchFamily="34" charset="0"/>
              </a:rPr>
              <a:t>which in </a:t>
            </a:r>
            <a:r>
              <a:rPr lang="en-GB" sz="1200" b="1" dirty="0">
                <a:solidFill>
                  <a:schemeClr val="tx1"/>
                </a:solidFill>
                <a:latin typeface="Century Gothic" panose="020B0502020202020204" pitchFamily="34" charset="0"/>
              </a:rPr>
              <a:t>Arabic* </a:t>
            </a:r>
            <a:r>
              <a:rPr lang="en-GB" sz="1200" b="0" dirty="0">
                <a:solidFill>
                  <a:schemeClr val="tx1"/>
                </a:solidFill>
                <a:latin typeface="Century Gothic" panose="020B0502020202020204" pitchFamily="34" charset="0"/>
              </a:rPr>
              <a:t>looks like this…. </a:t>
            </a:r>
            <a:r>
              <a:rPr lang="en-GB" sz="1200" b="0" i="1" dirty="0">
                <a:solidFill>
                  <a:schemeClr val="tx1"/>
                </a:solidFill>
                <a:latin typeface="Century Gothic" panose="020B0502020202020204" pitchFamily="34" charset="0"/>
              </a:rPr>
              <a:t>[it’s read from R-L] </a:t>
            </a:r>
            <a:r>
              <a:rPr lang="en-GB" sz="1200" b="0" i="0" dirty="0">
                <a:solidFill>
                  <a:schemeClr val="tx1"/>
                </a:solidFill>
                <a:latin typeface="Century Gothic" panose="020B0502020202020204" pitchFamily="34" charset="0"/>
              </a:rPr>
              <a:t>It’s as common a greeting across the Middle East as saying ‘Hello’ is for us!</a:t>
            </a:r>
            <a:endParaRPr lang="en-GB" sz="1200" b="1" dirty="0">
              <a:solidFill>
                <a:schemeClr val="tx1"/>
              </a:solidFill>
              <a:latin typeface="Century Gothic" panose="020B0502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i="1" dirty="0"/>
              <a:t>[*Arabic Calligraphy By </a:t>
            </a:r>
            <a:r>
              <a:rPr lang="en-GB" i="1" dirty="0" err="1"/>
              <a:t>Hadysylmy</a:t>
            </a:r>
            <a:r>
              <a:rPr lang="en-GB" i="1" dirty="0"/>
              <a:t> - This file was derived from: </a:t>
            </a:r>
            <a:r>
              <a:rPr lang="en-GB" i="1" dirty="0" err="1"/>
              <a:t>Assalamu-aleykum.svg</a:t>
            </a:r>
            <a:r>
              <a:rPr lang="en-GB" i="1" dirty="0"/>
              <a:t>, CC BY-SA 4.0, https://commons.wikimedia.org/w/index.php?curid=161196036]</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4</a:t>
            </a:fld>
            <a:endParaRPr lang="en-US"/>
          </a:p>
        </p:txBody>
      </p:sp>
    </p:spTree>
    <p:extLst>
      <p:ext uri="{BB962C8B-B14F-4D97-AF65-F5344CB8AC3E}">
        <p14:creationId xmlns:p14="http://schemas.microsoft.com/office/powerpoint/2010/main" val="3347097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Engaging: Peace in Judaism and Christianity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is the Hebrew word for peace – </a:t>
            </a:r>
            <a:r>
              <a:rPr lang="en-GB" sz="1200" b="1" kern="1200" dirty="0">
                <a:solidFill>
                  <a:schemeClr val="tx1"/>
                </a:solidFill>
                <a:effectLst/>
                <a:latin typeface="+mn-lt"/>
                <a:ea typeface="+mn-ea"/>
                <a:cs typeface="+mn-cs"/>
              </a:rPr>
              <a:t>‘Shalom’ </a:t>
            </a:r>
            <a:r>
              <a:rPr lang="en-GB" sz="1200" i="1" kern="1200" dirty="0">
                <a:solidFill>
                  <a:schemeClr val="tx1"/>
                </a:solidFill>
                <a:effectLst/>
                <a:latin typeface="+mn-lt"/>
                <a:ea typeface="+mn-ea"/>
                <a:cs typeface="+mn-cs"/>
              </a:rPr>
              <a:t>(it also reads from right to left) </a:t>
            </a:r>
            <a:r>
              <a:rPr lang="en-GB" sz="1200" kern="1200" dirty="0">
                <a:solidFill>
                  <a:schemeClr val="tx1"/>
                </a:solidFill>
                <a:effectLst/>
                <a:latin typeface="+mn-lt"/>
                <a:ea typeface="+mn-ea"/>
                <a:cs typeface="+mn-cs"/>
              </a:rPr>
              <a:t>It’s one of the most beautiful words in the Bible and refers to a sense of wholeness – a completeness – of wellbeing. It’s not just the </a:t>
            </a:r>
            <a:r>
              <a:rPr lang="en-GB" sz="1200" i="1" kern="1200" dirty="0">
                <a:solidFill>
                  <a:schemeClr val="tx1"/>
                </a:solidFill>
                <a:effectLst/>
                <a:latin typeface="+mn-lt"/>
                <a:ea typeface="+mn-ea"/>
                <a:cs typeface="+mn-cs"/>
              </a:rPr>
              <a:t>absence</a:t>
            </a:r>
            <a:r>
              <a:rPr lang="en-GB" sz="1200" kern="1200" dirty="0">
                <a:solidFill>
                  <a:schemeClr val="tx1"/>
                </a:solidFill>
                <a:effectLst/>
                <a:latin typeface="+mn-lt"/>
                <a:ea typeface="+mn-ea"/>
                <a:cs typeface="+mn-cs"/>
              </a:rPr>
              <a:t> of conflict, but the </a:t>
            </a:r>
            <a:r>
              <a:rPr lang="en-GB" sz="1200" i="1" kern="1200" dirty="0">
                <a:solidFill>
                  <a:schemeClr val="tx1"/>
                </a:solidFill>
                <a:effectLst/>
                <a:latin typeface="+mn-lt"/>
                <a:ea typeface="+mn-ea"/>
                <a:cs typeface="+mn-cs"/>
              </a:rPr>
              <a:t>presence</a:t>
            </a:r>
            <a:r>
              <a:rPr lang="en-GB" sz="1200" kern="1200" dirty="0">
                <a:solidFill>
                  <a:schemeClr val="tx1"/>
                </a:solidFill>
                <a:effectLst/>
                <a:latin typeface="+mn-lt"/>
                <a:ea typeface="+mn-ea"/>
                <a:cs typeface="+mn-cs"/>
              </a:rPr>
              <a:t> of something better – this sense of complete wellbeing. It is this kind of peace that many people throughout history have worked hard to bring, a peace that has often been hard to find.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‘Shalom’ is also the peace that Christians believe Jesus brings, making right all wrongs, putting all things right.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Jesus talked about people who followed him needing to be ‘peace-makers’ and it’s an idea that the very first Christians took very seriously – to act peacefully wherever and whenever they could.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St Paul, who wrote a lot of letters in the New Testament part of the Bible, wrote these words to encourage the Early Church, who were living in challenging times: </a:t>
            </a:r>
            <a:r>
              <a:rPr lang="en-GB" sz="1200" b="1" kern="1200" dirty="0">
                <a:solidFill>
                  <a:schemeClr val="tx1"/>
                </a:solidFill>
                <a:effectLst/>
                <a:latin typeface="+mn-lt"/>
                <a:ea typeface="+mn-ea"/>
                <a:cs typeface="+mn-cs"/>
              </a:rPr>
              <a:t>‘Do your best to live at peace with everyone.’*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0" i="1" kern="1200" dirty="0">
                <a:solidFill>
                  <a:schemeClr val="tx1"/>
                </a:solidFill>
                <a:effectLst/>
                <a:latin typeface="+mn-lt"/>
                <a:ea typeface="+mn-ea"/>
                <a:cs typeface="+mn-cs"/>
              </a:rPr>
              <a:t>Question: What do you think this meant – for then? What might this mean for us – now?</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0" i="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0" i="1" kern="1200" dirty="0">
                <a:solidFill>
                  <a:schemeClr val="tx1"/>
                </a:solidFill>
                <a:effectLst/>
                <a:latin typeface="+mn-lt"/>
                <a:ea typeface="+mn-ea"/>
                <a:cs typeface="+mn-cs"/>
              </a:rPr>
              <a:t>*These words are from the CEV (Contemporary English Version) Bible, but there are other translations which express this same idea slightly differently: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0" i="1" kern="1200" dirty="0">
                <a:solidFill>
                  <a:schemeClr val="tx1"/>
                </a:solidFill>
                <a:effectLst/>
                <a:latin typeface="+mn-lt"/>
                <a:ea typeface="+mn-ea"/>
                <a:cs typeface="+mn-cs"/>
              </a:rPr>
              <a:t>Do your best to live in peace with everyone. (ICB)</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0" i="1" kern="1200" dirty="0">
                <a:solidFill>
                  <a:schemeClr val="tx1"/>
                </a:solidFill>
                <a:effectLst/>
                <a:latin typeface="+mn-lt"/>
                <a:ea typeface="+mn-ea"/>
                <a:cs typeface="+mn-cs"/>
              </a:rPr>
              <a:t>If you’ve got it in you, get along with everybody. (The Message)</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0" i="1" kern="1200" dirty="0">
                <a:solidFill>
                  <a:schemeClr val="tx1"/>
                </a:solidFill>
                <a:effectLst/>
                <a:latin typeface="+mn-lt"/>
                <a:ea typeface="+mn-ea"/>
                <a:cs typeface="+mn-cs"/>
              </a:rPr>
              <a:t>If it is possible, as far as it depends on you, live at peace with everyone. (NIV)</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0" i="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b="0" i="1"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5</a:t>
            </a:fld>
            <a:endParaRPr lang="en-US"/>
          </a:p>
        </p:txBody>
      </p:sp>
    </p:spTree>
    <p:extLst>
      <p:ext uri="{BB962C8B-B14F-4D97-AF65-F5344CB8AC3E}">
        <p14:creationId xmlns:p14="http://schemas.microsoft.com/office/powerpoint/2010/main" val="360343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Engaging: Peace-making </a:t>
            </a:r>
            <a:r>
              <a:rPr lang="en-GB" sz="1200" kern="1200" dirty="0">
                <a:solidFill>
                  <a:schemeClr val="tx1"/>
                </a:solidFill>
                <a:effectLst/>
                <a:latin typeface="+mn-lt"/>
                <a:ea typeface="+mn-ea"/>
                <a:cs typeface="+mn-cs"/>
              </a:rPr>
              <a:t>is an active word, a doing word. Jesus wanted his followers to be peace</a:t>
            </a:r>
            <a:r>
              <a:rPr lang="en-GB" sz="1200" i="1" u="sng" kern="1200" dirty="0">
                <a:solidFill>
                  <a:schemeClr val="tx1"/>
                </a:solidFill>
                <a:effectLst/>
                <a:latin typeface="+mn-lt"/>
                <a:ea typeface="+mn-ea"/>
                <a:cs typeface="+mn-cs"/>
              </a:rPr>
              <a:t>makers</a:t>
            </a:r>
            <a:r>
              <a:rPr lang="en-GB" sz="1200" kern="1200" dirty="0">
                <a:solidFill>
                  <a:schemeClr val="tx1"/>
                </a:solidFill>
                <a:effectLst/>
                <a:latin typeface="+mn-lt"/>
                <a:ea typeface="+mn-ea"/>
                <a:cs typeface="+mn-cs"/>
              </a:rPr>
              <a:t>, to copy him, working for peace, putting things right, bringing wholeness, ‘shalom’ wherever they went. This sounds like an enormous job, and although it’s often hard work, it’s not as difficult as it might seem, because all we need to do is to translate it into our own, everyday context. Peace starts in the small things that we do for others…..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Some questions to think/talk about together: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kern="1200" dirty="0">
                <a:solidFill>
                  <a:schemeClr val="tx1"/>
                </a:solidFill>
                <a:effectLst/>
                <a:latin typeface="+mn-lt"/>
                <a:ea typeface="+mn-ea"/>
                <a:cs typeface="+mn-cs"/>
              </a:rPr>
              <a:t>How / where have you been able to be a peacemaker?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kern="1200" dirty="0">
                <a:solidFill>
                  <a:schemeClr val="tx1"/>
                </a:solidFill>
                <a:effectLst/>
                <a:latin typeface="+mn-lt"/>
                <a:ea typeface="+mn-ea"/>
                <a:cs typeface="+mn-cs"/>
              </a:rPr>
              <a:t>What situations might we face today where we might need peacemakers?</a:t>
            </a:r>
            <a:endParaRPr lang="en-GB" i="1"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kern="1200" dirty="0">
                <a:solidFill>
                  <a:schemeClr val="tx1"/>
                </a:solidFill>
                <a:effectLst/>
                <a:latin typeface="+mn-lt"/>
                <a:ea typeface="+mn-ea"/>
                <a:cs typeface="+mn-cs"/>
              </a:rPr>
              <a:t>When might it be more challenging to be a peacemaker?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kern="1200" dirty="0">
                <a:solidFill>
                  <a:schemeClr val="tx1"/>
                </a:solidFill>
                <a:effectLst/>
                <a:latin typeface="+mn-lt"/>
                <a:ea typeface="+mn-ea"/>
                <a:cs typeface="+mn-cs"/>
              </a:rPr>
              <a:t>Are there any times when it would be wrong to be a peacemaker?</a:t>
            </a:r>
          </a:p>
        </p:txBody>
      </p:sp>
      <p:sp>
        <p:nvSpPr>
          <p:cNvPr id="4" name="Slide Number Placeholder 3"/>
          <p:cNvSpPr>
            <a:spLocks noGrp="1"/>
          </p:cNvSpPr>
          <p:nvPr>
            <p:ph type="sldNum" sz="quarter" idx="5"/>
          </p:nvPr>
        </p:nvSpPr>
        <p:spPr/>
        <p:txBody>
          <a:bodyPr/>
          <a:lstStyle/>
          <a:p>
            <a:fld id="{AB7FF5B0-4147-E448-A7BF-414C5AE9FC7D}" type="slidenum">
              <a:rPr lang="en-US" smtClean="0"/>
              <a:t>6</a:t>
            </a:fld>
            <a:endParaRPr lang="en-US"/>
          </a:p>
        </p:txBody>
      </p:sp>
    </p:spTree>
    <p:extLst>
      <p:ext uri="{BB962C8B-B14F-4D97-AF65-F5344CB8AC3E}">
        <p14:creationId xmlns:p14="http://schemas.microsoft.com/office/powerpoint/2010/main" val="2344119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Going deeper: responding and words for worship</a:t>
            </a:r>
          </a:p>
          <a:p>
            <a:pPr algn="ctr"/>
            <a:r>
              <a:rPr lang="en-GB" sz="1200" kern="1200" dirty="0">
                <a:solidFill>
                  <a:schemeClr val="tx1"/>
                </a:solidFill>
                <a:effectLst/>
                <a:latin typeface="+mn-lt"/>
                <a:ea typeface="+mn-ea"/>
                <a:cs typeface="+mn-cs"/>
              </a:rPr>
              <a:t>Let’s be still and quiet together now….</a:t>
            </a:r>
          </a:p>
          <a:p>
            <a:pPr algn="ctr"/>
            <a:r>
              <a:rPr lang="en-GB" sz="1200" kern="1200" dirty="0">
                <a:solidFill>
                  <a:schemeClr val="tx1"/>
                </a:solidFill>
                <a:effectLst/>
                <a:latin typeface="+mn-lt"/>
                <a:ea typeface="+mn-ea"/>
                <a:cs typeface="+mn-cs"/>
              </a:rPr>
              <a:t>…We’ve been thinking today about the blessing of peace – whatever that word means for each of us….</a:t>
            </a:r>
          </a:p>
          <a:p>
            <a:pPr algn="ctr"/>
            <a:r>
              <a:rPr lang="en-GB" sz="1200" kern="1200" dirty="0">
                <a:solidFill>
                  <a:schemeClr val="tx1"/>
                </a:solidFill>
                <a:effectLst/>
                <a:latin typeface="+mn-lt"/>
                <a:ea typeface="+mn-ea"/>
                <a:cs typeface="+mn-cs"/>
              </a:rPr>
              <a:t>….and on this day especially, on the importance of each one </a:t>
            </a:r>
            <a:r>
              <a:rPr lang="en-GB" sz="1200" kern="1200">
                <a:solidFill>
                  <a:schemeClr val="tx1"/>
                </a:solidFill>
                <a:effectLst/>
                <a:latin typeface="+mn-lt"/>
                <a:ea typeface="+mn-ea"/>
                <a:cs typeface="+mn-cs"/>
              </a:rPr>
              <a:t>of us </a:t>
            </a:r>
            <a:r>
              <a:rPr lang="en-GB" sz="1200" kern="1200" dirty="0">
                <a:solidFill>
                  <a:schemeClr val="tx1"/>
                </a:solidFill>
                <a:effectLst/>
                <a:latin typeface="+mn-lt"/>
                <a:ea typeface="+mn-ea"/>
                <a:cs typeface="+mn-cs"/>
              </a:rPr>
              <a:t>trying to </a:t>
            </a:r>
            <a:r>
              <a:rPr lang="en-GB" sz="1200" b="0" kern="1200" dirty="0">
                <a:solidFill>
                  <a:schemeClr val="tx1"/>
                </a:solidFill>
                <a:effectLst/>
                <a:latin typeface="+mn-lt"/>
                <a:ea typeface="+mn-ea"/>
                <a:cs typeface="+mn-cs"/>
              </a:rPr>
              <a:t>make peace </a:t>
            </a:r>
            <a:r>
              <a:rPr lang="en-GB" sz="1200" kern="1200" dirty="0">
                <a:solidFill>
                  <a:schemeClr val="tx1"/>
                </a:solidFill>
                <a:effectLst/>
                <a:latin typeface="+mn-lt"/>
                <a:ea typeface="+mn-ea"/>
                <a:cs typeface="+mn-cs"/>
              </a:rPr>
              <a:t>wherever we go….</a:t>
            </a:r>
          </a:p>
          <a:p>
            <a:pPr algn="ctr"/>
            <a:endParaRPr lang="en-GB" sz="1200" kern="1200" dirty="0">
              <a:solidFill>
                <a:schemeClr val="tx1"/>
              </a:solidFill>
              <a:effectLst/>
              <a:latin typeface="+mn-lt"/>
              <a:ea typeface="+mn-ea"/>
              <a:cs typeface="+mn-cs"/>
            </a:endParaRPr>
          </a:p>
          <a:p>
            <a:pPr algn="ctr"/>
            <a:r>
              <a:rPr lang="en-GB" sz="1200" kern="1200" dirty="0">
                <a:solidFill>
                  <a:schemeClr val="tx1"/>
                </a:solidFill>
                <a:effectLst/>
                <a:latin typeface="+mn-lt"/>
                <a:ea typeface="+mn-ea"/>
                <a:cs typeface="+mn-cs"/>
              </a:rPr>
              <a:t>….As you look at these words, you might want to make some decisions for yourself about how you might make this happen….</a:t>
            </a:r>
          </a:p>
          <a:p>
            <a:pPr algn="ctr"/>
            <a:r>
              <a:rPr lang="en-GB" sz="1200" kern="1200" dirty="0">
                <a:solidFill>
                  <a:schemeClr val="tx1"/>
                </a:solidFill>
                <a:effectLst/>
                <a:latin typeface="+mn-lt"/>
                <a:ea typeface="+mn-ea"/>
                <a:cs typeface="+mn-cs"/>
              </a:rPr>
              <a:t>….You might also want to turn your thoughts into a personal prayer…..</a:t>
            </a:r>
          </a:p>
          <a:p>
            <a:endParaRPr lang="en-GB" i="1" dirty="0"/>
          </a:p>
          <a:p>
            <a:r>
              <a:rPr lang="en-GB" i="1" dirty="0"/>
              <a:t>[Arabic Calligraphy By </a:t>
            </a:r>
            <a:r>
              <a:rPr lang="en-GB" i="1" dirty="0" err="1"/>
              <a:t>Hadysylmy</a:t>
            </a:r>
            <a:r>
              <a:rPr lang="en-GB" i="1" dirty="0"/>
              <a:t> - This file was derived from: </a:t>
            </a:r>
            <a:r>
              <a:rPr lang="en-GB" i="1" dirty="0" err="1"/>
              <a:t>Assalamu-aleykum.svg</a:t>
            </a:r>
            <a:r>
              <a:rPr lang="en-GB" i="1" dirty="0"/>
              <a:t>, CC BY-SA 4.0, https://commons.wikimedia.org/w/index.php?curid=161196036]</a:t>
            </a:r>
          </a:p>
        </p:txBody>
      </p:sp>
      <p:sp>
        <p:nvSpPr>
          <p:cNvPr id="4" name="Slide Number Placeholder 3"/>
          <p:cNvSpPr>
            <a:spLocks noGrp="1"/>
          </p:cNvSpPr>
          <p:nvPr>
            <p:ph type="sldNum" sz="quarter" idx="5"/>
          </p:nvPr>
        </p:nvSpPr>
        <p:spPr/>
        <p:txBody>
          <a:bodyPr/>
          <a:lstStyle/>
          <a:p>
            <a:fld id="{AB7FF5B0-4147-E448-A7BF-414C5AE9FC7D}" type="slidenum">
              <a:rPr lang="en-US" smtClean="0"/>
              <a:t>7</a:t>
            </a:fld>
            <a:endParaRPr lang="en-US"/>
          </a:p>
        </p:txBody>
      </p:sp>
    </p:spTree>
    <p:extLst>
      <p:ext uri="{BB962C8B-B14F-4D97-AF65-F5344CB8AC3E}">
        <p14:creationId xmlns:p14="http://schemas.microsoft.com/office/powerpoint/2010/main" val="1658890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Sending: a blessing based on the Prayer of St Francis</a:t>
            </a:r>
          </a:p>
          <a:p>
            <a:r>
              <a:rPr lang="en-GB" sz="1200" b="0" i="1" kern="1200" dirty="0">
                <a:solidFill>
                  <a:schemeClr val="tx1"/>
                </a:solidFill>
                <a:effectLst/>
                <a:latin typeface="+mn-lt"/>
                <a:ea typeface="+mn-ea"/>
                <a:cs typeface="+mn-cs"/>
              </a:rPr>
              <a:t>You might like to invite students to read the words at the end of each line, in italics.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God, who is peace,</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As we go about our day, </a:t>
            </a:r>
            <a:r>
              <a:rPr lang="en-GB" sz="1200" b="1" i="1" kern="1200" dirty="0">
                <a:solidFill>
                  <a:schemeClr val="tx1"/>
                </a:solidFill>
                <a:effectLst/>
                <a:latin typeface="+mn-lt"/>
                <a:ea typeface="+mn-ea"/>
                <a:cs typeface="+mn-cs"/>
              </a:rPr>
              <a:t>may we bring your peace to other people.</a:t>
            </a:r>
            <a:br>
              <a:rPr lang="en-GB" sz="1200" b="1"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Where people have given up, </a:t>
            </a:r>
            <a:r>
              <a:rPr lang="en-GB" sz="1200" b="1" i="1" kern="1200" dirty="0">
                <a:solidFill>
                  <a:schemeClr val="tx1"/>
                </a:solidFill>
                <a:effectLst/>
                <a:latin typeface="+mn-lt"/>
                <a:ea typeface="+mn-ea"/>
                <a:cs typeface="+mn-cs"/>
              </a:rPr>
              <a:t>may we bring hope.</a:t>
            </a:r>
            <a:br>
              <a:rPr lang="en-GB" sz="1200" b="1"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Where peoples’ lives feel dark, </a:t>
            </a:r>
            <a:r>
              <a:rPr lang="en-GB" sz="1200" b="1" i="1" kern="1200" dirty="0">
                <a:solidFill>
                  <a:schemeClr val="tx1"/>
                </a:solidFill>
                <a:effectLst/>
                <a:latin typeface="+mn-lt"/>
                <a:ea typeface="+mn-ea"/>
                <a:cs typeface="+mn-cs"/>
              </a:rPr>
              <a:t>may we bring light.</a:t>
            </a:r>
            <a:br>
              <a:rPr lang="en-GB" sz="1200" b="1"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And where there's sadness, </a:t>
            </a:r>
            <a:r>
              <a:rPr lang="en-GB" sz="1200" b="1" i="1" kern="1200" dirty="0">
                <a:solidFill>
                  <a:schemeClr val="tx1"/>
                </a:solidFill>
                <a:effectLst/>
                <a:latin typeface="+mn-lt"/>
                <a:ea typeface="+mn-ea"/>
                <a:cs typeface="+mn-cs"/>
              </a:rPr>
              <a:t>may we bring joy.  </a:t>
            </a:r>
          </a:p>
          <a:p>
            <a:r>
              <a:rPr lang="en-GB" sz="1200" b="1" kern="1200" dirty="0">
                <a:solidFill>
                  <a:schemeClr val="tx1"/>
                </a:solidFill>
                <a:effectLst/>
                <a:latin typeface="+mn-lt"/>
                <a:ea typeface="+mn-ea"/>
                <a:cs typeface="+mn-cs"/>
              </a:rPr>
              <a:t>Amen             </a:t>
            </a:r>
            <a:r>
              <a:rPr lang="en-GB" sz="1200" i="1" kern="1200" dirty="0">
                <a:solidFill>
                  <a:schemeClr val="tx1"/>
                </a:solidFill>
                <a:effectLst/>
                <a:latin typeface="+mn-lt"/>
                <a:ea typeface="+mn-ea"/>
                <a:cs typeface="+mn-cs"/>
              </a:rPr>
              <a:t>(based on St. Francis’ Prayer, ‘Make me a channel of your peace’)</a:t>
            </a:r>
          </a:p>
          <a:p>
            <a:endParaRPr lang="en-GB" sz="1200" i="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Sending: </a:t>
            </a:r>
            <a:r>
              <a:rPr lang="en-GB" sz="1200" b="0" i="1" kern="1200" dirty="0">
                <a:solidFill>
                  <a:schemeClr val="tx1"/>
                </a:solidFill>
                <a:effectLst/>
                <a:latin typeface="+mn-lt"/>
                <a:ea typeface="+mn-ea"/>
                <a:cs typeface="+mn-cs"/>
              </a:rPr>
              <a:t>you might wish to leave students with a final peace-making challenge, then blow out the candle as a sign that the collective worship is finished. </a:t>
            </a:r>
            <a:endParaRPr lang="en-GB" sz="1200" b="1" i="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8</a:t>
            </a:fld>
            <a:endParaRPr lang="en-US"/>
          </a:p>
        </p:txBody>
      </p:sp>
    </p:spTree>
    <p:extLst>
      <p:ext uri="{BB962C8B-B14F-4D97-AF65-F5344CB8AC3E}">
        <p14:creationId xmlns:p14="http://schemas.microsoft.com/office/powerpoint/2010/main" val="427413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lgn="ctr" eaLnBrk="0" hangingPunct="0">
              <a:defRPr/>
            </a:lvl1pPr>
          </a:lstStyle>
          <a:p>
            <a:fld id="{4D063909-43AC-A845-A4DB-ED913A91CFFE}" type="datetimeFigureOut">
              <a:rPr lang="en-US"/>
              <a:pPr/>
              <a:t>7/6/2026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419153F0-BACD-2245-8D26-2BA2E5D2F796}" type="slidenum">
              <a:rPr lang="en-GB"/>
              <a:pPr/>
              <a:t>‹#›</a:t>
            </a:fld>
            <a:endParaRPr lang="en-GB"/>
          </a:p>
        </p:txBody>
      </p:sp>
    </p:spTree>
    <p:extLst>
      <p:ext uri="{BB962C8B-B14F-4D97-AF65-F5344CB8AC3E}">
        <p14:creationId xmlns:p14="http://schemas.microsoft.com/office/powerpoint/2010/main" val="321272561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E1F72F95-5EDD-5A44-9E89-661D0F4787CF}" type="datetimeFigureOut">
              <a:rPr lang="en-US"/>
              <a:pPr/>
              <a:t>7/6/2026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0AE62740-AF3D-C846-9436-782AAF981217}" type="slidenum">
              <a:rPr lang="en-GB"/>
              <a:pPr/>
              <a:t>‹#›</a:t>
            </a:fld>
            <a:endParaRPr lang="en-GB"/>
          </a:p>
        </p:txBody>
      </p:sp>
    </p:spTree>
    <p:extLst>
      <p:ext uri="{BB962C8B-B14F-4D97-AF65-F5344CB8AC3E}">
        <p14:creationId xmlns:p14="http://schemas.microsoft.com/office/powerpoint/2010/main" val="35957386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lgn="ctr" eaLnBrk="0" hangingPunct="0">
              <a:defRPr/>
            </a:lvl1pPr>
          </a:lstStyle>
          <a:p>
            <a:fld id="{E0E59815-0A9A-924E-8BEF-9EAF3F8039B4}" type="datetimeFigureOut">
              <a:rPr lang="en-US"/>
              <a:pPr/>
              <a:t>7/6/2026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7B234202-7B57-A144-AC1E-86698AC4B0E2}" type="slidenum">
              <a:rPr lang="en-GB"/>
              <a:pPr/>
              <a:t>‹#›</a:t>
            </a:fld>
            <a:endParaRPr lang="en-GB"/>
          </a:p>
        </p:txBody>
      </p:sp>
    </p:spTree>
    <p:extLst>
      <p:ext uri="{BB962C8B-B14F-4D97-AF65-F5344CB8AC3E}">
        <p14:creationId xmlns:p14="http://schemas.microsoft.com/office/powerpoint/2010/main" val="2189669743"/>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lgn="ctr" eaLnBrk="0" hangingPunct="0">
              <a:defRPr/>
            </a:lvl1pPr>
          </a:lstStyle>
          <a:p>
            <a:fld id="{E2BB7D0A-DB5A-7744-B585-2D1FFEF571D0}" type="datetimeFigureOut">
              <a:rPr lang="en-US"/>
              <a:pPr/>
              <a:t>7/6/2026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20EECCA-8BEA-1746-B4A1-9D462C8510F1}" type="slidenum">
              <a:rPr lang="en-GB"/>
              <a:pPr/>
              <a:t>‹#›</a:t>
            </a:fld>
            <a:endParaRPr lang="en-GB"/>
          </a:p>
        </p:txBody>
      </p:sp>
    </p:spTree>
    <p:extLst>
      <p:ext uri="{BB962C8B-B14F-4D97-AF65-F5344CB8AC3E}">
        <p14:creationId xmlns:p14="http://schemas.microsoft.com/office/powerpoint/2010/main" val="198327439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lgn="ctr" eaLnBrk="0" hangingPunct="0">
              <a:defRPr/>
            </a:lvl1pPr>
          </a:lstStyle>
          <a:p>
            <a:fld id="{26303B51-930C-944D-9800-AF7559733A7D}" type="datetimeFigureOut">
              <a:rPr lang="en-US"/>
              <a:pPr/>
              <a:t>7/6/2026</a:t>
            </a:fld>
            <a:endParaRPr lang="en-GB"/>
          </a:p>
        </p:txBody>
      </p:sp>
      <p:sp>
        <p:nvSpPr>
          <p:cNvPr id="8" name="Footer Placeholder 4"/>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p:cNvSpPr>
            <a:spLocks noGrp="1"/>
          </p:cNvSpPr>
          <p:nvPr>
            <p:ph type="sldNum" sz="quarter" idx="12"/>
          </p:nvPr>
        </p:nvSpPr>
        <p:spPr/>
        <p:txBody>
          <a:bodyPr/>
          <a:lstStyle>
            <a:lvl1pPr eaLnBrk="0" hangingPunct="0">
              <a:defRPr/>
            </a:lvl1pPr>
          </a:lstStyle>
          <a:p>
            <a:fld id="{792A0E96-E177-1E4D-9890-080B0427E613}" type="slidenum">
              <a:rPr lang="en-GB"/>
              <a:pPr/>
              <a:t>‹#›</a:t>
            </a:fld>
            <a:endParaRPr lang="en-GB"/>
          </a:p>
        </p:txBody>
      </p:sp>
    </p:spTree>
    <p:extLst>
      <p:ext uri="{BB962C8B-B14F-4D97-AF65-F5344CB8AC3E}">
        <p14:creationId xmlns:p14="http://schemas.microsoft.com/office/powerpoint/2010/main" val="364069459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lgn="ctr" eaLnBrk="0" hangingPunct="0">
              <a:defRPr/>
            </a:lvl1pPr>
          </a:lstStyle>
          <a:p>
            <a:fld id="{97B2A8A5-314E-1349-AED6-F33459888C19}" type="datetimeFigureOut">
              <a:rPr lang="en-US"/>
              <a:pPr/>
              <a:t>7/6/2026</a:t>
            </a:fld>
            <a:endParaRPr lang="en-GB"/>
          </a:p>
        </p:txBody>
      </p:sp>
      <p:sp>
        <p:nvSpPr>
          <p:cNvPr id="4" name="Footer Placeholder 4"/>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p:cNvSpPr>
            <a:spLocks noGrp="1"/>
          </p:cNvSpPr>
          <p:nvPr>
            <p:ph type="sldNum" sz="quarter" idx="12"/>
          </p:nvPr>
        </p:nvSpPr>
        <p:spPr/>
        <p:txBody>
          <a:bodyPr/>
          <a:lstStyle>
            <a:lvl1pPr eaLnBrk="0" hangingPunct="0">
              <a:defRPr/>
            </a:lvl1pPr>
          </a:lstStyle>
          <a:p>
            <a:fld id="{A288615A-6BF1-9F48-8AC0-327BCA1CC496}" type="slidenum">
              <a:rPr lang="en-GB"/>
              <a:pPr/>
              <a:t>‹#›</a:t>
            </a:fld>
            <a:endParaRPr lang="en-GB"/>
          </a:p>
        </p:txBody>
      </p:sp>
    </p:spTree>
    <p:extLst>
      <p:ext uri="{BB962C8B-B14F-4D97-AF65-F5344CB8AC3E}">
        <p14:creationId xmlns:p14="http://schemas.microsoft.com/office/powerpoint/2010/main" val="45322292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lgn="ctr" eaLnBrk="0" hangingPunct="0">
              <a:defRPr/>
            </a:lvl1pPr>
          </a:lstStyle>
          <a:p>
            <a:fld id="{75F7D9D7-8936-4945-B51F-6D4C30978F1C}" type="datetimeFigureOut">
              <a:rPr lang="en-US"/>
              <a:pPr/>
              <a:t>7/6/2026</a:t>
            </a:fld>
            <a:endParaRPr lang="en-GB"/>
          </a:p>
        </p:txBody>
      </p:sp>
      <p:sp>
        <p:nvSpPr>
          <p:cNvPr id="3" name="Footer Placeholder 4"/>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p:cNvSpPr>
            <a:spLocks noGrp="1"/>
          </p:cNvSpPr>
          <p:nvPr>
            <p:ph type="sldNum" sz="quarter" idx="12"/>
          </p:nvPr>
        </p:nvSpPr>
        <p:spPr/>
        <p:txBody>
          <a:bodyPr/>
          <a:lstStyle>
            <a:lvl1pPr eaLnBrk="0" hangingPunct="0">
              <a:defRPr/>
            </a:lvl1pPr>
          </a:lstStyle>
          <a:p>
            <a:fld id="{F5AEE7F0-FE59-DE42-838A-0113B77F438A}" type="slidenum">
              <a:rPr lang="en-GB"/>
              <a:pPr/>
              <a:t>‹#›</a:t>
            </a:fld>
            <a:endParaRPr lang="en-GB"/>
          </a:p>
        </p:txBody>
      </p:sp>
    </p:spTree>
    <p:extLst>
      <p:ext uri="{BB962C8B-B14F-4D97-AF65-F5344CB8AC3E}">
        <p14:creationId xmlns:p14="http://schemas.microsoft.com/office/powerpoint/2010/main" val="310561999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43B42D8C-C339-504D-B897-B23F8688545D}" type="datetimeFigureOut">
              <a:rPr lang="en-US"/>
              <a:pPr/>
              <a:t>7/6/2026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C39900D9-AB8C-9F44-9DD5-EE355853BED3}" type="slidenum">
              <a:rPr lang="en-GB"/>
              <a:pPr/>
              <a:t>‹#›</a:t>
            </a:fld>
            <a:endParaRPr lang="en-GB"/>
          </a:p>
        </p:txBody>
      </p:sp>
    </p:spTree>
    <p:extLst>
      <p:ext uri="{BB962C8B-B14F-4D97-AF65-F5344CB8AC3E}">
        <p14:creationId xmlns:p14="http://schemas.microsoft.com/office/powerpoint/2010/main" val="86063339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753A8785-FF7E-2745-90A4-1A4997B60BD2}" type="datetimeFigureOut">
              <a:rPr lang="en-US"/>
              <a:pPr/>
              <a:t>7/6/2026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7D70788-F9C6-5D44-8532-6868908FD060}" type="slidenum">
              <a:rPr lang="en-GB"/>
              <a:pPr/>
              <a:t>‹#›</a:t>
            </a:fld>
            <a:endParaRPr lang="en-GB"/>
          </a:p>
        </p:txBody>
      </p:sp>
    </p:spTree>
    <p:extLst>
      <p:ext uri="{BB962C8B-B14F-4D97-AF65-F5344CB8AC3E}">
        <p14:creationId xmlns:p14="http://schemas.microsoft.com/office/powerpoint/2010/main" val="1385517246"/>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BC13FA18-E2C9-0048-8B65-01CC37D29E41}" type="datetimeFigureOut">
              <a:rPr lang="en-US"/>
              <a:pPr/>
              <a:t>7/6/2026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FA50A785-63BA-4344-913F-4121AB67293E}" type="slidenum">
              <a:rPr lang="en-GB"/>
              <a:pPr/>
              <a:t>‹#›</a:t>
            </a:fld>
            <a:endParaRPr lang="en-GB"/>
          </a:p>
        </p:txBody>
      </p:sp>
    </p:spTree>
    <p:extLst>
      <p:ext uri="{BB962C8B-B14F-4D97-AF65-F5344CB8AC3E}">
        <p14:creationId xmlns:p14="http://schemas.microsoft.com/office/powerpoint/2010/main" val="195337836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7FCECDA2-1FBE-4A43-8110-3744A9F3BDE0}" type="datetimeFigureOut">
              <a:rPr lang="en-US"/>
              <a:pPr/>
              <a:t>7/6/2026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115AF504-4BBD-974B-BA0F-BFDC0B7A6CAF}" type="slidenum">
              <a:rPr lang="en-GB"/>
              <a:pPr/>
              <a:t>‹#›</a:t>
            </a:fld>
            <a:endParaRPr lang="en-GB"/>
          </a:p>
        </p:txBody>
      </p:sp>
    </p:spTree>
    <p:extLst>
      <p:ext uri="{BB962C8B-B14F-4D97-AF65-F5344CB8AC3E}">
        <p14:creationId xmlns:p14="http://schemas.microsoft.com/office/powerpoint/2010/main" val="239431731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cs typeface="Arial" charset="0"/>
              </a:defRPr>
            </a:lvl1pPr>
          </a:lstStyle>
          <a:p>
            <a:pPr fontAlgn="base">
              <a:spcBef>
                <a:spcPct val="0"/>
              </a:spcBef>
              <a:spcAft>
                <a:spcPct val="0"/>
              </a:spcAft>
            </a:pPr>
            <a:fld id="{8ED07CAE-4A7E-FD47-B3A8-B0E0CD1E1512}" type="datetimeFigureOut">
              <a:rPr lang="en-US" smtClean="0">
                <a:ea typeface="MS PGothic" charset="0"/>
              </a:rPr>
              <a:pPr fontAlgn="base">
                <a:spcBef>
                  <a:spcPct val="0"/>
                </a:spcBef>
                <a:spcAft>
                  <a:spcPct val="0"/>
                </a:spcAft>
              </a:pPr>
              <a:t>7/6/2026</a:t>
            </a:fld>
            <a:endParaRPr lang="en-GB">
              <a:ea typeface="MS PGothic"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cs typeface="Arial" charset="0"/>
              </a:defRPr>
            </a:lvl1pPr>
          </a:lstStyle>
          <a:p>
            <a:pPr fontAlgn="base">
              <a:spcBef>
                <a:spcPct val="0"/>
              </a:spcBef>
              <a:spcAft>
                <a:spcPct val="0"/>
              </a:spcAft>
            </a:pPr>
            <a:fld id="{A583801D-A28E-D24A-8096-DF5D79AC74B2}" type="slidenum">
              <a:rPr lang="en-GB" smtClean="0">
                <a:ea typeface="MS PGothic" charset="0"/>
              </a:rPr>
              <a:pPr fontAlgn="base">
                <a:spcBef>
                  <a:spcPct val="0"/>
                </a:spcBef>
                <a:spcAft>
                  <a:spcPct val="0"/>
                </a:spcAft>
              </a:pPr>
              <a:t>‹#›</a:t>
            </a:fld>
            <a:endParaRPr lang="en-GB">
              <a:ea typeface="MS PGothic" charset="0"/>
            </a:endParaRPr>
          </a:p>
        </p:txBody>
      </p:sp>
    </p:spTree>
    <p:extLst>
      <p:ext uri="{BB962C8B-B14F-4D97-AF65-F5344CB8AC3E}">
        <p14:creationId xmlns:p14="http://schemas.microsoft.com/office/powerpoint/2010/main" val="3489658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m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A7753-FEE8-9D48-C50E-B1CFCE68153F}"/>
            </a:ext>
          </a:extLst>
        </p:cNvPr>
        <p:cNvGrpSpPr/>
        <p:nvPr/>
      </p:nvGrpSpPr>
      <p:grpSpPr>
        <a:xfrm>
          <a:off x="0" y="0"/>
          <a:ext cx="0" cy="0"/>
          <a:chOff x="0" y="0"/>
          <a:chExt cx="0" cy="0"/>
        </a:xfrm>
      </p:grpSpPr>
      <p:pic>
        <p:nvPicPr>
          <p:cNvPr id="22530" name="Picture 2" descr="A close up of a logo&#10;&#10;Description automatically generated">
            <a:extLst>
              <a:ext uri="{FF2B5EF4-FFF2-40B4-BE49-F238E27FC236}">
                <a16:creationId xmlns:a16="http://schemas.microsoft.com/office/drawing/2014/main" id="{32E0C84A-609E-2C0F-CC1E-8065C57137E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7987F643-0E14-DEA3-1E93-EE72A084F93A}"/>
              </a:ext>
            </a:extLst>
          </p:cNvPr>
          <p:cNvSpPr/>
          <p:nvPr/>
        </p:nvSpPr>
        <p:spPr>
          <a:xfrm>
            <a:off x="255588" y="5300663"/>
            <a:ext cx="8632825" cy="1108075"/>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chemeClr val="bg2">
                    <a:tint val="85000"/>
                    <a:satMod val="155000"/>
                  </a:schemeClr>
                </a:solidFill>
                <a:effectLst>
                  <a:glow rad="228600">
                    <a:srgbClr val="FF0000">
                      <a:alpha val="40000"/>
                    </a:srgbClr>
                  </a:glow>
                  <a:outerShdw blurRad="38100" dist="38100" dir="2700000" algn="tl">
                    <a:srgbClr val="000000">
                      <a:alpha val="43137"/>
                    </a:srgbClr>
                  </a:outerShdw>
                </a:effectLst>
                <a:latin typeface="Century Gothic"/>
                <a:ea typeface="+mn-ea"/>
                <a:cs typeface="Century Gothic"/>
              </a:rPr>
              <a:t>Count your blessings</a:t>
            </a:r>
          </a:p>
        </p:txBody>
      </p:sp>
      <p:sp>
        <p:nvSpPr>
          <p:cNvPr id="2" name="TextBox 1">
            <a:extLst>
              <a:ext uri="{FF2B5EF4-FFF2-40B4-BE49-F238E27FC236}">
                <a16:creationId xmlns:a16="http://schemas.microsoft.com/office/drawing/2014/main" id="{CA4F7AAC-55B9-D9BD-A806-D64BC0BA19F4}"/>
              </a:ext>
            </a:extLst>
          </p:cNvPr>
          <p:cNvSpPr txBox="1"/>
          <p:nvPr/>
        </p:nvSpPr>
        <p:spPr>
          <a:xfrm>
            <a:off x="5527255" y="6541036"/>
            <a:ext cx="3616962" cy="261610"/>
          </a:xfrm>
          <a:prstGeom prst="rect">
            <a:avLst/>
          </a:prstGeom>
          <a:noFill/>
        </p:spPr>
        <p:txBody>
          <a:bodyPr wrap="square" rtlCol="0">
            <a:spAutoFit/>
          </a:bodyPr>
          <a:lstStyle/>
          <a:p>
            <a:pPr algn="r"/>
            <a:r>
              <a:rPr lang="en-GB" sz="1100" i="1" dirty="0">
                <a:solidFill>
                  <a:schemeClr val="bg1"/>
                </a:solidFill>
                <a:latin typeface="Century Gothic" panose="020B0502020202020204" pitchFamily="34" charset="0"/>
              </a:rPr>
              <a:t>Images from </a:t>
            </a:r>
            <a:r>
              <a:rPr lang="en-GB" sz="1100" i="1" dirty="0" err="1">
                <a:solidFill>
                  <a:schemeClr val="bg1"/>
                </a:solidFill>
                <a:latin typeface="Century Gothic" panose="020B0502020202020204" pitchFamily="34" charset="0"/>
              </a:rPr>
              <a:t>pixabay</a:t>
            </a:r>
            <a:r>
              <a:rPr lang="en-GB" sz="1100" i="1" dirty="0">
                <a:solidFill>
                  <a:schemeClr val="bg1"/>
                </a:solidFill>
                <a:latin typeface="Century Gothic" panose="020B0502020202020204" pitchFamily="34" charset="0"/>
              </a:rPr>
              <a:t>, unless otherwise identified</a:t>
            </a:r>
          </a:p>
        </p:txBody>
      </p:sp>
      <p:sp>
        <p:nvSpPr>
          <p:cNvPr id="3" name="TextBox 2">
            <a:extLst>
              <a:ext uri="{FF2B5EF4-FFF2-40B4-BE49-F238E27FC236}">
                <a16:creationId xmlns:a16="http://schemas.microsoft.com/office/drawing/2014/main" id="{9BFEB3BB-95E8-FB9A-6F1F-CF1C24190620}"/>
              </a:ext>
            </a:extLst>
          </p:cNvPr>
          <p:cNvSpPr txBox="1"/>
          <p:nvPr/>
        </p:nvSpPr>
        <p:spPr>
          <a:xfrm>
            <a:off x="2899317" y="151434"/>
            <a:ext cx="6153245" cy="307777"/>
          </a:xfrm>
          <a:prstGeom prst="rect">
            <a:avLst/>
          </a:prstGeom>
          <a:noFill/>
        </p:spPr>
        <p:txBody>
          <a:bodyPr wrap="square">
            <a:spAutoFit/>
          </a:bodyPr>
          <a:lstStyle/>
          <a:p>
            <a:pPr algn="r"/>
            <a:r>
              <a:rPr lang="en-GB" sz="1400" b="1" i="1" dirty="0">
                <a:solidFill>
                  <a:schemeClr val="bg1"/>
                </a:solidFill>
                <a:latin typeface="Century Gothic" panose="020B0502020202020204" pitchFamily="34" charset="0"/>
              </a:rPr>
              <a:t>Today’s words can be found in Romans 12:18 &amp; Matthew 5:9</a:t>
            </a:r>
            <a:endParaRPr lang="en-GB" sz="1400" b="1" dirty="0">
              <a:solidFill>
                <a:schemeClr val="bg1"/>
              </a:solidFill>
              <a:latin typeface="Century Gothic" panose="020B0502020202020204" pitchFamily="34" charset="0"/>
            </a:endParaRPr>
          </a:p>
        </p:txBody>
      </p:sp>
      <p:pic>
        <p:nvPicPr>
          <p:cNvPr id="6" name="Picture 5">
            <a:extLst>
              <a:ext uri="{FF2B5EF4-FFF2-40B4-BE49-F238E27FC236}">
                <a16:creationId xmlns:a16="http://schemas.microsoft.com/office/drawing/2014/main" id="{119135E0-62DB-12C2-F28B-15BCFBA8FCFF}"/>
              </a:ext>
            </a:extLst>
          </p:cNvPr>
          <p:cNvPicPr>
            <a:picLocks noChangeAspect="1"/>
          </p:cNvPicPr>
          <p:nvPr/>
        </p:nvPicPr>
        <p:blipFill>
          <a:blip r:embed="rId4"/>
          <a:srcRect l="31282"/>
          <a:stretch>
            <a:fillRect/>
          </a:stretch>
        </p:blipFill>
        <p:spPr>
          <a:xfrm>
            <a:off x="112712" y="83394"/>
            <a:ext cx="777358" cy="365868"/>
          </a:xfrm>
          <a:prstGeom prst="rect">
            <a:avLst/>
          </a:prstGeom>
        </p:spPr>
      </p:pic>
    </p:spTree>
    <p:extLst>
      <p:ext uri="{BB962C8B-B14F-4D97-AF65-F5344CB8AC3E}">
        <p14:creationId xmlns:p14="http://schemas.microsoft.com/office/powerpoint/2010/main" val="153284680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FCD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2EE55D-5D03-57D7-13CF-F778D8E2C0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2521"/>
            <a:ext cx="9144000" cy="5952958"/>
          </a:xfrm>
          <a:prstGeom prst="rect">
            <a:avLst/>
          </a:prstGeom>
          <a:ln>
            <a:solidFill>
              <a:schemeClr val="bg1"/>
            </a:solidFill>
          </a:ln>
        </p:spPr>
      </p:pic>
    </p:spTree>
    <p:extLst>
      <p:ext uri="{BB962C8B-B14F-4D97-AF65-F5344CB8AC3E}">
        <p14:creationId xmlns:p14="http://schemas.microsoft.com/office/powerpoint/2010/main" val="155194129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CF5CD8-8C13-4743-A52E-D034743E84A8}"/>
              </a:ext>
            </a:extLst>
          </p:cNvPr>
          <p:cNvSpPr/>
          <p:nvPr/>
        </p:nvSpPr>
        <p:spPr>
          <a:xfrm>
            <a:off x="503427" y="5732177"/>
            <a:ext cx="8137163" cy="830997"/>
          </a:xfrm>
          <a:prstGeom prst="rect">
            <a:avLst/>
          </a:prstGeom>
          <a:noFill/>
        </p:spPr>
        <p:txBody>
          <a:bodyPr wrap="none">
            <a:spAutoFit/>
          </a:bodyPr>
          <a:lstStyle/>
          <a:p>
            <a:pPr algn="ctr" eaLnBrk="1" fontAlgn="auto" hangingPunct="1">
              <a:spcBef>
                <a:spcPts val="0"/>
              </a:spcBef>
              <a:spcAft>
                <a:spcPts val="0"/>
              </a:spcAft>
              <a:defRPr/>
            </a:pPr>
            <a:r>
              <a:rPr lang="en-GB" sz="4800" b="1" dirty="0">
                <a:ln w="12700">
                  <a:no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ea typeface="+mn-ea"/>
                <a:cs typeface="Century Gothic"/>
              </a:rPr>
              <a:t>International Day of Peace</a:t>
            </a:r>
          </a:p>
        </p:txBody>
      </p:sp>
      <p:pic>
        <p:nvPicPr>
          <p:cNvPr id="2" name="Picture 1" descr="peace day 2026 banner">
            <a:extLst>
              <a:ext uri="{FF2B5EF4-FFF2-40B4-BE49-F238E27FC236}">
                <a16:creationId xmlns:a16="http://schemas.microsoft.com/office/drawing/2014/main" id="{87D0F51F-D636-0D5F-48B6-C28D6EF824A1}"/>
              </a:ext>
            </a:extLst>
          </p:cNvPr>
          <p:cNvPicPr>
            <a:picLocks noChangeAspect="1"/>
          </p:cNvPicPr>
          <p:nvPr/>
        </p:nvPicPr>
        <p:blipFill>
          <a:blip r:embed="rId3"/>
          <a:stretch>
            <a:fillRect/>
          </a:stretch>
        </p:blipFill>
        <p:spPr>
          <a:xfrm>
            <a:off x="0" y="2132830"/>
            <a:ext cx="9144000" cy="3386667"/>
          </a:xfrm>
          <a:prstGeom prst="rect">
            <a:avLst/>
          </a:prstGeom>
        </p:spPr>
      </p:pic>
      <p:sp>
        <p:nvSpPr>
          <p:cNvPr id="8" name="Speech Bubble: Rectangle with Corners Rounded 7">
            <a:extLst>
              <a:ext uri="{FF2B5EF4-FFF2-40B4-BE49-F238E27FC236}">
                <a16:creationId xmlns:a16="http://schemas.microsoft.com/office/drawing/2014/main" id="{1B01CD18-41ED-BA7F-F241-D22267418324}"/>
              </a:ext>
            </a:extLst>
          </p:cNvPr>
          <p:cNvSpPr/>
          <p:nvPr/>
        </p:nvSpPr>
        <p:spPr>
          <a:xfrm>
            <a:off x="2050473" y="294826"/>
            <a:ext cx="6234545" cy="1514763"/>
          </a:xfrm>
          <a:prstGeom prst="wedgeRoundRectCallout">
            <a:avLst>
              <a:gd name="adj1" fmla="val 39326"/>
              <a:gd name="adj2" fmla="val 90345"/>
              <a:gd name="adj3" fmla="val 16667"/>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Century Gothic" panose="020B0502020202020204" pitchFamily="34" charset="0"/>
              </a:rPr>
              <a:t>Peace is not just made at conference tables, but in classrooms, neighbourhoods, and everywhere people meet with open minds and open hearts. Together, day by day, we can build a more just world, with compassion, equality and dignity for all.</a:t>
            </a:r>
          </a:p>
        </p:txBody>
      </p:sp>
    </p:spTree>
    <p:extLst>
      <p:ext uri="{BB962C8B-B14F-4D97-AF65-F5344CB8AC3E}">
        <p14:creationId xmlns:p14="http://schemas.microsoft.com/office/powerpoint/2010/main" val="119626158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3" name="Picture 2" descr="As-Salam arabic text calligraphy">
            <a:extLst>
              <a:ext uri="{FF2B5EF4-FFF2-40B4-BE49-F238E27FC236}">
                <a16:creationId xmlns:a16="http://schemas.microsoft.com/office/drawing/2014/main" id="{D8845F0F-A485-DE6F-8A59-A007DF633EB6}"/>
              </a:ext>
            </a:extLst>
          </p:cNvPr>
          <p:cNvPicPr>
            <a:picLocks noChangeAspect="1"/>
          </p:cNvPicPr>
          <p:nvPr/>
        </p:nvPicPr>
        <p:blipFill>
          <a:blip r:embed="rId3"/>
          <a:stretch>
            <a:fillRect/>
          </a:stretch>
        </p:blipFill>
        <p:spPr>
          <a:xfrm>
            <a:off x="5784173" y="4382736"/>
            <a:ext cx="2952750" cy="1905000"/>
          </a:xfrm>
          <a:prstGeom prst="rect">
            <a:avLst/>
          </a:prstGeom>
        </p:spPr>
      </p:pic>
      <p:sp>
        <p:nvSpPr>
          <p:cNvPr id="4" name="TextBox 3">
            <a:extLst>
              <a:ext uri="{FF2B5EF4-FFF2-40B4-BE49-F238E27FC236}">
                <a16:creationId xmlns:a16="http://schemas.microsoft.com/office/drawing/2014/main" id="{34A95DC6-191D-9482-76B9-EF85F48B2616}"/>
              </a:ext>
            </a:extLst>
          </p:cNvPr>
          <p:cNvSpPr txBox="1"/>
          <p:nvPr/>
        </p:nvSpPr>
        <p:spPr>
          <a:xfrm>
            <a:off x="407077" y="4822618"/>
            <a:ext cx="4368504" cy="1323439"/>
          </a:xfrm>
          <a:prstGeom prst="rect">
            <a:avLst/>
          </a:prstGeom>
          <a:noFill/>
        </p:spPr>
        <p:txBody>
          <a:bodyPr wrap="none" rtlCol="0">
            <a:spAutoFit/>
          </a:bodyPr>
          <a:lstStyle/>
          <a:p>
            <a:r>
              <a:rPr lang="en-GB" sz="8000" b="1" dirty="0">
                <a:solidFill>
                  <a:schemeClr val="bg1"/>
                </a:solidFill>
                <a:latin typeface="Century Gothic" panose="020B0502020202020204" pitchFamily="34" charset="0"/>
              </a:rPr>
              <a:t>SALAAM</a:t>
            </a:r>
          </a:p>
        </p:txBody>
      </p:sp>
      <p:sp>
        <p:nvSpPr>
          <p:cNvPr id="5" name="TextBox 4">
            <a:extLst>
              <a:ext uri="{FF2B5EF4-FFF2-40B4-BE49-F238E27FC236}">
                <a16:creationId xmlns:a16="http://schemas.microsoft.com/office/drawing/2014/main" id="{0618F67A-D6A1-580B-C263-DF373A41921E}"/>
              </a:ext>
            </a:extLst>
          </p:cNvPr>
          <p:cNvSpPr txBox="1"/>
          <p:nvPr/>
        </p:nvSpPr>
        <p:spPr>
          <a:xfrm>
            <a:off x="848530" y="2767280"/>
            <a:ext cx="3139001" cy="1323439"/>
          </a:xfrm>
          <a:prstGeom prst="rect">
            <a:avLst/>
          </a:prstGeom>
          <a:noFill/>
        </p:spPr>
        <p:txBody>
          <a:bodyPr wrap="none" rtlCol="0">
            <a:spAutoFit/>
          </a:bodyPr>
          <a:lstStyle/>
          <a:p>
            <a:r>
              <a:rPr lang="en-GB" sz="8000" b="1" dirty="0">
                <a:solidFill>
                  <a:schemeClr val="bg1"/>
                </a:solidFill>
                <a:latin typeface="Century Gothic" panose="020B0502020202020204" pitchFamily="34" charset="0"/>
              </a:rPr>
              <a:t>ISLAM</a:t>
            </a:r>
          </a:p>
        </p:txBody>
      </p:sp>
      <p:sp>
        <p:nvSpPr>
          <p:cNvPr id="6" name="TextBox 5">
            <a:extLst>
              <a:ext uri="{FF2B5EF4-FFF2-40B4-BE49-F238E27FC236}">
                <a16:creationId xmlns:a16="http://schemas.microsoft.com/office/drawing/2014/main" id="{7209FA45-5B81-79DC-8022-E3A35A291E95}"/>
              </a:ext>
            </a:extLst>
          </p:cNvPr>
          <p:cNvSpPr txBox="1"/>
          <p:nvPr/>
        </p:nvSpPr>
        <p:spPr>
          <a:xfrm>
            <a:off x="488514" y="711943"/>
            <a:ext cx="3961341" cy="1323439"/>
          </a:xfrm>
          <a:prstGeom prst="rect">
            <a:avLst/>
          </a:prstGeom>
          <a:noFill/>
        </p:spPr>
        <p:txBody>
          <a:bodyPr wrap="none" rtlCol="0">
            <a:spAutoFit/>
          </a:bodyPr>
          <a:lstStyle/>
          <a:p>
            <a:r>
              <a:rPr lang="en-GB" sz="8000" b="1" dirty="0">
                <a:solidFill>
                  <a:schemeClr val="bg1"/>
                </a:solidFill>
                <a:latin typeface="Century Gothic" panose="020B0502020202020204" pitchFamily="34" charset="0"/>
              </a:rPr>
              <a:t>MUSLIM</a:t>
            </a:r>
          </a:p>
        </p:txBody>
      </p:sp>
      <p:sp>
        <p:nvSpPr>
          <p:cNvPr id="8" name="Speech Bubble: Oval 7">
            <a:extLst>
              <a:ext uri="{FF2B5EF4-FFF2-40B4-BE49-F238E27FC236}">
                <a16:creationId xmlns:a16="http://schemas.microsoft.com/office/drawing/2014/main" id="{B6C7C9E9-C58C-F631-18C3-80C7464D19D9}"/>
              </a:ext>
            </a:extLst>
          </p:cNvPr>
          <p:cNvSpPr/>
          <p:nvPr/>
        </p:nvSpPr>
        <p:spPr>
          <a:xfrm>
            <a:off x="4775581" y="1261835"/>
            <a:ext cx="3961342" cy="2167164"/>
          </a:xfrm>
          <a:prstGeom prst="wedgeEllipseCallout">
            <a:avLst>
              <a:gd name="adj1" fmla="val -45967"/>
              <a:gd name="adj2" fmla="val 7332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tx1"/>
                </a:solidFill>
                <a:latin typeface="Century Gothic" panose="020B0502020202020204" pitchFamily="34" charset="0"/>
              </a:rPr>
              <a:t>As-</a:t>
            </a:r>
            <a:r>
              <a:rPr lang="en-GB" sz="3600" b="1" err="1">
                <a:solidFill>
                  <a:schemeClr val="tx1"/>
                </a:solidFill>
                <a:latin typeface="Century Gothic" panose="020B0502020202020204" pitchFamily="34" charset="0"/>
              </a:rPr>
              <a:t>Salamu</a:t>
            </a:r>
            <a:r>
              <a:rPr lang="en-GB" sz="3600" b="1">
                <a:solidFill>
                  <a:schemeClr val="tx1"/>
                </a:solidFill>
                <a:latin typeface="Century Gothic" panose="020B0502020202020204" pitchFamily="34" charset="0"/>
              </a:rPr>
              <a:t>-</a:t>
            </a:r>
            <a:r>
              <a:rPr lang="en-GB" sz="3600" b="1" err="1">
                <a:solidFill>
                  <a:schemeClr val="tx1"/>
                </a:solidFill>
                <a:latin typeface="Century Gothic" panose="020B0502020202020204" pitchFamily="34" charset="0"/>
              </a:rPr>
              <a:t>Alaikum</a:t>
            </a:r>
            <a:endParaRPr lang="en-GB" sz="3600" b="1">
              <a:solidFill>
                <a:schemeClr val="tx1"/>
              </a:solidFill>
              <a:latin typeface="Century Gothic" panose="020B0502020202020204" pitchFamily="34" charset="0"/>
            </a:endParaRPr>
          </a:p>
        </p:txBody>
      </p:sp>
      <p:sp>
        <p:nvSpPr>
          <p:cNvPr id="10" name="Speech Bubble: Oval 9">
            <a:extLst>
              <a:ext uri="{FF2B5EF4-FFF2-40B4-BE49-F238E27FC236}">
                <a16:creationId xmlns:a16="http://schemas.microsoft.com/office/drawing/2014/main" id="{694D532B-44F2-235B-6556-CA34BD6A39D0}"/>
              </a:ext>
            </a:extLst>
          </p:cNvPr>
          <p:cNvSpPr/>
          <p:nvPr/>
        </p:nvSpPr>
        <p:spPr>
          <a:xfrm>
            <a:off x="4775581" y="1270138"/>
            <a:ext cx="3961342" cy="2167164"/>
          </a:xfrm>
          <a:prstGeom prst="wedgeEllipseCallout">
            <a:avLst>
              <a:gd name="adj1" fmla="val -45967"/>
              <a:gd name="adj2" fmla="val 7332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tx1"/>
                </a:solidFill>
                <a:latin typeface="Century Gothic" panose="020B0502020202020204" pitchFamily="34" charset="0"/>
              </a:rPr>
              <a:t>Peace be upon you!</a:t>
            </a:r>
          </a:p>
        </p:txBody>
      </p:sp>
      <p:grpSp>
        <p:nvGrpSpPr>
          <p:cNvPr id="9" name="Group 8">
            <a:extLst>
              <a:ext uri="{FF2B5EF4-FFF2-40B4-BE49-F238E27FC236}">
                <a16:creationId xmlns:a16="http://schemas.microsoft.com/office/drawing/2014/main" id="{38CE8E10-716B-D1BA-FF33-232F0EF2A049}"/>
              </a:ext>
            </a:extLst>
          </p:cNvPr>
          <p:cNvGrpSpPr/>
          <p:nvPr/>
        </p:nvGrpSpPr>
        <p:grpSpPr>
          <a:xfrm>
            <a:off x="4775581" y="1261835"/>
            <a:ext cx="3961342" cy="2167164"/>
            <a:chOff x="5019964" y="1476251"/>
            <a:chExt cx="3961342" cy="2167164"/>
          </a:xfrm>
        </p:grpSpPr>
        <p:sp>
          <p:nvSpPr>
            <p:cNvPr id="2" name="Speech Bubble: Oval 1">
              <a:extLst>
                <a:ext uri="{FF2B5EF4-FFF2-40B4-BE49-F238E27FC236}">
                  <a16:creationId xmlns:a16="http://schemas.microsoft.com/office/drawing/2014/main" id="{20C3134D-62F4-EA64-EE8D-BA63798E6729}"/>
                </a:ext>
              </a:extLst>
            </p:cNvPr>
            <p:cNvSpPr/>
            <p:nvPr/>
          </p:nvSpPr>
          <p:spPr>
            <a:xfrm>
              <a:off x="5019964" y="1476251"/>
              <a:ext cx="3961342" cy="2167164"/>
            </a:xfrm>
            <a:prstGeom prst="wedgeEllipseCallout">
              <a:avLst>
                <a:gd name="adj1" fmla="val -45967"/>
                <a:gd name="adj2" fmla="val 7332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tx1"/>
                </a:solidFill>
                <a:latin typeface="Century Gothic" panose="020B0502020202020204" pitchFamily="34" charset="0"/>
              </a:endParaRPr>
            </a:p>
          </p:txBody>
        </p:sp>
        <p:pic>
          <p:nvPicPr>
            <p:cNvPr id="7" name="Graphic 6">
              <a:extLst>
                <a:ext uri="{FF2B5EF4-FFF2-40B4-BE49-F238E27FC236}">
                  <a16:creationId xmlns:a16="http://schemas.microsoft.com/office/drawing/2014/main" id="{9B334F42-F84C-10CC-557A-AA28C5315B3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82288" y="2035382"/>
              <a:ext cx="2950130" cy="1147273"/>
            </a:xfrm>
            <a:prstGeom prst="rect">
              <a:avLst/>
            </a:prstGeom>
          </p:spPr>
        </p:pic>
      </p:grpSp>
    </p:spTree>
    <p:extLst>
      <p:ext uri="{BB962C8B-B14F-4D97-AF65-F5344CB8AC3E}">
        <p14:creationId xmlns:p14="http://schemas.microsoft.com/office/powerpoint/2010/main" val="42653485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FCDFF"/>
        </a:solidFill>
        <a:effectLst/>
      </p:bgPr>
    </p:bg>
    <p:spTree>
      <p:nvGrpSpPr>
        <p:cNvPr id="1" name=""/>
        <p:cNvGrpSpPr/>
        <p:nvPr/>
      </p:nvGrpSpPr>
      <p:grpSpPr>
        <a:xfrm>
          <a:off x="0" y="0"/>
          <a:ext cx="0" cy="0"/>
          <a:chOff x="0" y="0"/>
          <a:chExt cx="0" cy="0"/>
        </a:xfrm>
      </p:grpSpPr>
      <p:pic>
        <p:nvPicPr>
          <p:cNvPr id="3" name="Picture 2" descr="A star in the dark&#10;&#10;Description automatically generated">
            <a:extLst>
              <a:ext uri="{FF2B5EF4-FFF2-40B4-BE49-F238E27FC236}">
                <a16:creationId xmlns:a16="http://schemas.microsoft.com/office/drawing/2014/main" id="{5E2E328C-39CC-4A4F-B375-B7A36A0047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3373" y="532897"/>
            <a:ext cx="8477250" cy="4238625"/>
          </a:xfrm>
          <a:prstGeom prst="rect">
            <a:avLst/>
          </a:prstGeom>
        </p:spPr>
      </p:pic>
      <p:sp>
        <p:nvSpPr>
          <p:cNvPr id="4" name="Rectangle 3">
            <a:extLst>
              <a:ext uri="{FF2B5EF4-FFF2-40B4-BE49-F238E27FC236}">
                <a16:creationId xmlns:a16="http://schemas.microsoft.com/office/drawing/2014/main" id="{E1C1971C-4A3B-4B01-A845-A95AAC2A223E}"/>
              </a:ext>
            </a:extLst>
          </p:cNvPr>
          <p:cNvSpPr/>
          <p:nvPr/>
        </p:nvSpPr>
        <p:spPr>
          <a:xfrm>
            <a:off x="2717966" y="5417852"/>
            <a:ext cx="3708067" cy="1107996"/>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effectLst>
                  <a:outerShdw blurRad="41275" dist="20320" dir="1800000" algn="tl" rotWithShape="0">
                    <a:srgbClr val="000000">
                      <a:alpha val="40000"/>
                    </a:srgbClr>
                  </a:outerShdw>
                </a:effectLst>
                <a:latin typeface="Century Gothic"/>
                <a:ea typeface="+mn-ea"/>
                <a:cs typeface="Century Gothic"/>
              </a:rPr>
              <a:t>‘Shalom’</a:t>
            </a:r>
          </a:p>
        </p:txBody>
      </p:sp>
      <p:sp>
        <p:nvSpPr>
          <p:cNvPr id="2" name="Rectangle 1">
            <a:extLst>
              <a:ext uri="{FF2B5EF4-FFF2-40B4-BE49-F238E27FC236}">
                <a16:creationId xmlns:a16="http://schemas.microsoft.com/office/drawing/2014/main" id="{3F1C32F4-F6FF-5EF4-7388-F6BC0342EDC0}"/>
              </a:ext>
            </a:extLst>
          </p:cNvPr>
          <p:cNvSpPr/>
          <p:nvPr/>
        </p:nvSpPr>
        <p:spPr>
          <a:xfrm>
            <a:off x="521853" y="4964903"/>
            <a:ext cx="8100291" cy="1754326"/>
          </a:xfrm>
          <a:prstGeom prst="rect">
            <a:avLst/>
          </a:prstGeom>
          <a:noFill/>
        </p:spPr>
        <p:txBody>
          <a:bodyPr wrap="square">
            <a:spAutoFit/>
          </a:bodyPr>
          <a:lstStyle/>
          <a:p>
            <a:pPr algn="ctr" eaLnBrk="1" fontAlgn="auto" hangingPunct="1">
              <a:spcBef>
                <a:spcPts val="0"/>
              </a:spcBef>
              <a:spcAft>
                <a:spcPts val="0"/>
              </a:spcAft>
              <a:defRPr/>
            </a:pPr>
            <a:r>
              <a:rPr lang="en-GB" sz="5400" b="1" dirty="0">
                <a:ln w="12700">
                  <a:noFill/>
                  <a:prstDash val="solid"/>
                </a:ln>
                <a:effectLst>
                  <a:outerShdw blurRad="41275" dist="20320" dir="1800000" algn="tl" rotWithShape="0">
                    <a:srgbClr val="000000">
                      <a:alpha val="40000"/>
                    </a:srgbClr>
                  </a:outerShdw>
                </a:effectLst>
                <a:latin typeface="Century Gothic"/>
                <a:ea typeface="+mn-ea"/>
                <a:cs typeface="Century Gothic"/>
              </a:rPr>
              <a:t>‘Do your best to live </a:t>
            </a:r>
            <a:r>
              <a:rPr lang="en-GB" sz="5400" b="1" dirty="0">
                <a:ln w="12700">
                  <a:noFill/>
                  <a:prstDash val="solid"/>
                </a:ln>
                <a:effectLst>
                  <a:outerShdw blurRad="41275" dist="20320" dir="1800000" algn="tl" rotWithShape="0">
                    <a:srgbClr val="000000">
                      <a:alpha val="40000"/>
                    </a:srgbClr>
                  </a:outerShdw>
                </a:effectLst>
                <a:latin typeface="Century Gothic"/>
                <a:cs typeface="Century Gothic"/>
              </a:rPr>
              <a:t>at</a:t>
            </a:r>
            <a:r>
              <a:rPr lang="en-GB" sz="5400" b="1" dirty="0">
                <a:ln w="12700">
                  <a:noFill/>
                  <a:prstDash val="solid"/>
                </a:ln>
                <a:effectLst>
                  <a:outerShdw blurRad="41275" dist="20320" dir="1800000" algn="tl" rotWithShape="0">
                    <a:srgbClr val="000000">
                      <a:alpha val="40000"/>
                    </a:srgbClr>
                  </a:outerShdw>
                </a:effectLst>
                <a:latin typeface="Century Gothic"/>
                <a:ea typeface="+mn-ea"/>
                <a:cs typeface="Century Gothic"/>
              </a:rPr>
              <a:t> peace with everyone.’</a:t>
            </a:r>
          </a:p>
        </p:txBody>
      </p:sp>
    </p:spTree>
    <p:extLst>
      <p:ext uri="{BB962C8B-B14F-4D97-AF65-F5344CB8AC3E}">
        <p14:creationId xmlns:p14="http://schemas.microsoft.com/office/powerpoint/2010/main" val="33513974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standing&#10;&#10;Description automatically generated">
            <a:extLst>
              <a:ext uri="{FF2B5EF4-FFF2-40B4-BE49-F238E27FC236}">
                <a16:creationId xmlns:a16="http://schemas.microsoft.com/office/drawing/2014/main" id="{9BB3679B-441B-41ED-9A53-6EDD8E87B4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723" y="269986"/>
            <a:ext cx="4595328" cy="4595328"/>
          </a:xfrm>
          <a:prstGeom prst="rect">
            <a:avLst/>
          </a:prstGeom>
          <a:ln>
            <a:solidFill>
              <a:schemeClr val="tx1"/>
            </a:solidFill>
          </a:ln>
        </p:spPr>
      </p:pic>
      <p:pic>
        <p:nvPicPr>
          <p:cNvPr id="5" name="Picture 4" descr="A picture containing light&#10;&#10;Description automatically generated">
            <a:extLst>
              <a:ext uri="{FF2B5EF4-FFF2-40B4-BE49-F238E27FC236}">
                <a16:creationId xmlns:a16="http://schemas.microsoft.com/office/drawing/2014/main" id="{13A95A8D-2DD2-4AB3-A31F-44B520CF1C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47000" y="1333169"/>
            <a:ext cx="4450079" cy="4450079"/>
          </a:xfrm>
          <a:prstGeom prst="rect">
            <a:avLst/>
          </a:prstGeom>
          <a:ln>
            <a:solidFill>
              <a:schemeClr val="tx1"/>
            </a:solidFill>
          </a:ln>
        </p:spPr>
      </p:pic>
      <p:sp>
        <p:nvSpPr>
          <p:cNvPr id="7" name="Rectangle 6">
            <a:extLst>
              <a:ext uri="{FF2B5EF4-FFF2-40B4-BE49-F238E27FC236}">
                <a16:creationId xmlns:a16="http://schemas.microsoft.com/office/drawing/2014/main" id="{8D629926-8A35-4D1A-B043-20FB499F74FC}"/>
              </a:ext>
            </a:extLst>
          </p:cNvPr>
          <p:cNvSpPr/>
          <p:nvPr/>
        </p:nvSpPr>
        <p:spPr>
          <a:xfrm>
            <a:off x="246954" y="5911081"/>
            <a:ext cx="8650125" cy="769441"/>
          </a:xfrm>
          <a:prstGeom prst="rect">
            <a:avLst/>
          </a:prstGeom>
          <a:noFill/>
        </p:spPr>
        <p:txBody>
          <a:bodyPr wrap="none">
            <a:spAutoFit/>
          </a:bodyPr>
          <a:lstStyle/>
          <a:p>
            <a:pPr algn="ctr" eaLnBrk="1" fontAlgn="auto" hangingPunct="1">
              <a:spcBef>
                <a:spcPts val="0"/>
              </a:spcBef>
              <a:spcAft>
                <a:spcPts val="0"/>
              </a:spcAft>
              <a:defRPr/>
            </a:pPr>
            <a:r>
              <a:rPr lang="en-GB" sz="4400" b="1" dirty="0">
                <a:ln w="12700">
                  <a:noFill/>
                  <a:prstDash val="solid"/>
                </a:ln>
                <a:solidFill>
                  <a:schemeClr val="bg1"/>
                </a:solidFill>
                <a:latin typeface="Century Gothic"/>
                <a:ea typeface="+mn-ea"/>
                <a:cs typeface="Century Gothic"/>
              </a:rPr>
              <a:t>‘Blessed are the peacemakers’</a:t>
            </a:r>
          </a:p>
        </p:txBody>
      </p:sp>
    </p:spTree>
    <p:extLst>
      <p:ext uri="{BB962C8B-B14F-4D97-AF65-F5344CB8AC3E}">
        <p14:creationId xmlns:p14="http://schemas.microsoft.com/office/powerpoint/2010/main" val="333115563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 name="Picture 1" descr="A star in the dark&#10;&#10;Description automatically generated">
            <a:extLst>
              <a:ext uri="{FF2B5EF4-FFF2-40B4-BE49-F238E27FC236}">
                <a16:creationId xmlns:a16="http://schemas.microsoft.com/office/drawing/2014/main" id="{129BC267-7375-9F2A-9E39-43833B0D4D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4829" y="250247"/>
            <a:ext cx="4746626" cy="2373313"/>
          </a:xfrm>
          <a:prstGeom prst="rect">
            <a:avLst/>
          </a:prstGeom>
        </p:spPr>
      </p:pic>
      <p:pic>
        <p:nvPicPr>
          <p:cNvPr id="3" name="Graphic 2" descr="Dove with solid fill">
            <a:extLst>
              <a:ext uri="{FF2B5EF4-FFF2-40B4-BE49-F238E27FC236}">
                <a16:creationId xmlns:a16="http://schemas.microsoft.com/office/drawing/2014/main" id="{A9D9D8C1-12F1-13E4-2ACA-58077D3B9C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54557" y="993424"/>
            <a:ext cx="3789443" cy="3789443"/>
          </a:xfrm>
          <a:prstGeom prst="rect">
            <a:avLst/>
          </a:prstGeom>
        </p:spPr>
      </p:pic>
      <p:pic>
        <p:nvPicPr>
          <p:cNvPr id="6" name="Graphic 5">
            <a:extLst>
              <a:ext uri="{FF2B5EF4-FFF2-40B4-BE49-F238E27FC236}">
                <a16:creationId xmlns:a16="http://schemas.microsoft.com/office/drawing/2014/main" id="{16A09286-2EBC-543D-14E0-4C9F3732D0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829" y="2978179"/>
            <a:ext cx="4640626" cy="1804688"/>
          </a:xfrm>
          <a:prstGeom prst="rect">
            <a:avLst/>
          </a:prstGeom>
        </p:spPr>
      </p:pic>
      <p:sp>
        <p:nvSpPr>
          <p:cNvPr id="4" name="Rectangle 3">
            <a:extLst>
              <a:ext uri="{FF2B5EF4-FFF2-40B4-BE49-F238E27FC236}">
                <a16:creationId xmlns:a16="http://schemas.microsoft.com/office/drawing/2014/main" id="{FF648444-890B-D847-FCC6-75631F3FC58C}"/>
              </a:ext>
            </a:extLst>
          </p:cNvPr>
          <p:cNvSpPr/>
          <p:nvPr/>
        </p:nvSpPr>
        <p:spPr>
          <a:xfrm>
            <a:off x="521853" y="4964903"/>
            <a:ext cx="8100291" cy="1754326"/>
          </a:xfrm>
          <a:prstGeom prst="rect">
            <a:avLst/>
          </a:prstGeom>
          <a:noFill/>
        </p:spPr>
        <p:txBody>
          <a:bodyPr wrap="square">
            <a:spAutoFit/>
          </a:bodyPr>
          <a:lstStyle/>
          <a:p>
            <a:pPr algn="ctr" eaLnBrk="1" fontAlgn="auto" hangingPunct="1">
              <a:spcBef>
                <a:spcPts val="0"/>
              </a:spcBef>
              <a:spcAft>
                <a:spcPts val="0"/>
              </a:spcAft>
              <a:defRPr/>
            </a:pPr>
            <a:r>
              <a:rPr lang="en-GB" sz="5400" b="1" dirty="0">
                <a:ln w="12700">
                  <a:noFill/>
                  <a:prstDash val="solid"/>
                </a:ln>
                <a:solidFill>
                  <a:schemeClr val="bg1"/>
                </a:solidFill>
                <a:effectLst>
                  <a:outerShdw blurRad="38100" dist="38100" dir="2700000" algn="tl">
                    <a:srgbClr val="000000">
                      <a:alpha val="43137"/>
                    </a:srgbClr>
                  </a:outerShdw>
                </a:effectLst>
                <a:latin typeface="Century Gothic"/>
                <a:ea typeface="+mn-ea"/>
                <a:cs typeface="Century Gothic"/>
              </a:rPr>
              <a:t>‘Do your best to live </a:t>
            </a:r>
            <a:r>
              <a:rPr lang="en-GB" sz="5400" b="1" dirty="0">
                <a:ln w="12700">
                  <a:noFill/>
                  <a:prstDash val="solid"/>
                </a:ln>
                <a:solidFill>
                  <a:schemeClr val="bg1"/>
                </a:solidFill>
                <a:effectLst>
                  <a:outerShdw blurRad="38100" dist="38100" dir="2700000" algn="tl">
                    <a:srgbClr val="000000">
                      <a:alpha val="43137"/>
                    </a:srgbClr>
                  </a:outerShdw>
                </a:effectLst>
                <a:latin typeface="Century Gothic"/>
                <a:cs typeface="Century Gothic"/>
              </a:rPr>
              <a:t>at</a:t>
            </a:r>
            <a:r>
              <a:rPr lang="en-GB" sz="5400" b="1" dirty="0">
                <a:ln w="12700">
                  <a:noFill/>
                  <a:prstDash val="solid"/>
                </a:ln>
                <a:solidFill>
                  <a:schemeClr val="bg1"/>
                </a:solidFill>
                <a:effectLst>
                  <a:outerShdw blurRad="38100" dist="38100" dir="2700000" algn="tl">
                    <a:srgbClr val="000000">
                      <a:alpha val="43137"/>
                    </a:srgbClr>
                  </a:outerShdw>
                </a:effectLst>
                <a:latin typeface="Century Gothic"/>
                <a:ea typeface="+mn-ea"/>
                <a:cs typeface="Century Gothic"/>
              </a:rPr>
              <a:t> peace with everyone.’</a:t>
            </a:r>
          </a:p>
        </p:txBody>
      </p:sp>
    </p:spTree>
    <p:extLst>
      <p:ext uri="{BB962C8B-B14F-4D97-AF65-F5344CB8AC3E}">
        <p14:creationId xmlns:p14="http://schemas.microsoft.com/office/powerpoint/2010/main" val="319367718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FCD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DFD3A8-8875-A813-7853-DA710ECDE40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
            <a:ext cx="9144000" cy="4919008"/>
          </a:xfrm>
          <a:prstGeom prst="rect">
            <a:avLst/>
          </a:prstGeom>
        </p:spPr>
      </p:pic>
      <p:sp>
        <p:nvSpPr>
          <p:cNvPr id="4" name="TextBox 3">
            <a:extLst>
              <a:ext uri="{FF2B5EF4-FFF2-40B4-BE49-F238E27FC236}">
                <a16:creationId xmlns:a16="http://schemas.microsoft.com/office/drawing/2014/main" id="{42DF701F-7659-5D2D-DC6E-C97B0BF59BB0}"/>
              </a:ext>
            </a:extLst>
          </p:cNvPr>
          <p:cNvSpPr txBox="1"/>
          <p:nvPr/>
        </p:nvSpPr>
        <p:spPr>
          <a:xfrm>
            <a:off x="0" y="4919008"/>
            <a:ext cx="9144000" cy="1938992"/>
          </a:xfrm>
          <a:prstGeom prst="rect">
            <a:avLst/>
          </a:prstGeom>
          <a:solidFill>
            <a:schemeClr val="bg1">
              <a:alpha val="60000"/>
            </a:schemeClr>
          </a:solidFill>
        </p:spPr>
        <p:txBody>
          <a:bodyPr wrap="square">
            <a:spAutoFit/>
          </a:bodyPr>
          <a:lstStyle/>
          <a:p>
            <a:r>
              <a:rPr lang="en-GB" sz="2000" b="1" kern="1200" dirty="0">
                <a:solidFill>
                  <a:schemeClr val="tx1"/>
                </a:solidFill>
                <a:effectLst/>
                <a:latin typeface="Century Gothic" panose="020B0502020202020204" pitchFamily="34" charset="0"/>
              </a:rPr>
              <a:t>God, who is peace,</a:t>
            </a:r>
            <a:endParaRPr lang="en-GB" sz="2000" kern="1200" dirty="0">
              <a:solidFill>
                <a:schemeClr val="tx1"/>
              </a:solidFill>
              <a:effectLst/>
              <a:latin typeface="Century Gothic" panose="020B0502020202020204" pitchFamily="34" charset="0"/>
            </a:endParaRPr>
          </a:p>
          <a:p>
            <a:r>
              <a:rPr lang="en-GB" sz="2000" b="1" kern="1200" dirty="0">
                <a:solidFill>
                  <a:schemeClr val="tx1"/>
                </a:solidFill>
                <a:effectLst/>
                <a:latin typeface="Century Gothic" panose="020B0502020202020204" pitchFamily="34" charset="0"/>
              </a:rPr>
              <a:t>As we go about our day, </a:t>
            </a:r>
            <a:r>
              <a:rPr lang="en-GB" sz="2000" b="1" i="1" kern="1200" dirty="0">
                <a:solidFill>
                  <a:schemeClr val="tx1"/>
                </a:solidFill>
                <a:effectLst/>
                <a:latin typeface="Century Gothic" panose="020B0502020202020204" pitchFamily="34" charset="0"/>
              </a:rPr>
              <a:t>may we bring your peace to other people.</a:t>
            </a:r>
            <a:br>
              <a:rPr lang="en-GB" sz="2000" b="1" kern="1200" dirty="0">
                <a:solidFill>
                  <a:schemeClr val="tx1"/>
                </a:solidFill>
                <a:effectLst/>
                <a:latin typeface="Century Gothic" panose="020B0502020202020204" pitchFamily="34" charset="0"/>
              </a:rPr>
            </a:br>
            <a:r>
              <a:rPr lang="en-GB" sz="2000" b="1" kern="1200" dirty="0">
                <a:solidFill>
                  <a:schemeClr val="tx1"/>
                </a:solidFill>
                <a:effectLst/>
                <a:latin typeface="Century Gothic" panose="020B0502020202020204" pitchFamily="34" charset="0"/>
              </a:rPr>
              <a:t>Where people have given up, </a:t>
            </a:r>
            <a:r>
              <a:rPr lang="en-GB" sz="2000" b="1" i="1" kern="1200" dirty="0">
                <a:solidFill>
                  <a:schemeClr val="tx1"/>
                </a:solidFill>
                <a:effectLst/>
                <a:latin typeface="Century Gothic" panose="020B0502020202020204" pitchFamily="34" charset="0"/>
              </a:rPr>
              <a:t>may we bring hope</a:t>
            </a:r>
            <a:r>
              <a:rPr lang="en-GB" sz="2000" b="1" kern="1200" dirty="0">
                <a:solidFill>
                  <a:schemeClr val="tx1"/>
                </a:solidFill>
                <a:effectLst/>
                <a:latin typeface="Century Gothic" panose="020B0502020202020204" pitchFamily="34" charset="0"/>
              </a:rPr>
              <a:t>.</a:t>
            </a:r>
            <a:br>
              <a:rPr lang="en-GB" sz="2000" b="1" kern="1200" dirty="0">
                <a:solidFill>
                  <a:schemeClr val="tx1"/>
                </a:solidFill>
                <a:effectLst/>
                <a:latin typeface="Century Gothic" panose="020B0502020202020204" pitchFamily="34" charset="0"/>
              </a:rPr>
            </a:br>
            <a:r>
              <a:rPr lang="en-GB" sz="2000" b="1" kern="1200" dirty="0">
                <a:solidFill>
                  <a:schemeClr val="tx1"/>
                </a:solidFill>
                <a:effectLst/>
                <a:latin typeface="Century Gothic" panose="020B0502020202020204" pitchFamily="34" charset="0"/>
              </a:rPr>
              <a:t>Where peoples’ lives feel dark, </a:t>
            </a:r>
            <a:r>
              <a:rPr lang="en-GB" sz="2000" b="1" i="1" kern="1200" dirty="0">
                <a:solidFill>
                  <a:schemeClr val="tx1"/>
                </a:solidFill>
                <a:effectLst/>
                <a:latin typeface="Century Gothic" panose="020B0502020202020204" pitchFamily="34" charset="0"/>
              </a:rPr>
              <a:t>may we bring light</a:t>
            </a:r>
            <a:r>
              <a:rPr lang="en-GB" sz="2000" b="1" kern="1200" dirty="0">
                <a:solidFill>
                  <a:schemeClr val="tx1"/>
                </a:solidFill>
                <a:effectLst/>
                <a:latin typeface="Century Gothic" panose="020B0502020202020204" pitchFamily="34" charset="0"/>
              </a:rPr>
              <a:t>.</a:t>
            </a:r>
            <a:br>
              <a:rPr lang="en-GB" sz="2000" b="1" kern="1200" dirty="0">
                <a:solidFill>
                  <a:schemeClr val="tx1"/>
                </a:solidFill>
                <a:effectLst/>
                <a:latin typeface="Century Gothic" panose="020B0502020202020204" pitchFamily="34" charset="0"/>
              </a:rPr>
            </a:br>
            <a:r>
              <a:rPr lang="en-GB" sz="2000" b="1" kern="1200" dirty="0">
                <a:solidFill>
                  <a:schemeClr val="tx1"/>
                </a:solidFill>
                <a:effectLst/>
                <a:latin typeface="Century Gothic" panose="020B0502020202020204" pitchFamily="34" charset="0"/>
              </a:rPr>
              <a:t>And where there's sadness, </a:t>
            </a:r>
            <a:r>
              <a:rPr lang="en-GB" sz="2000" b="1" i="1" kern="1200" dirty="0">
                <a:solidFill>
                  <a:schemeClr val="tx1"/>
                </a:solidFill>
                <a:effectLst/>
                <a:latin typeface="Century Gothic" panose="020B0502020202020204" pitchFamily="34" charset="0"/>
              </a:rPr>
              <a:t>may we bring joy</a:t>
            </a:r>
            <a:r>
              <a:rPr lang="en-GB" sz="2000" b="1" kern="1200" dirty="0">
                <a:solidFill>
                  <a:schemeClr val="tx1"/>
                </a:solidFill>
                <a:effectLst/>
                <a:latin typeface="Century Gothic" panose="020B0502020202020204" pitchFamily="34" charset="0"/>
              </a:rPr>
              <a:t>. </a:t>
            </a:r>
          </a:p>
          <a:p>
            <a:r>
              <a:rPr lang="en-GB" sz="2000" b="1" dirty="0">
                <a:latin typeface="Century Gothic" panose="020B0502020202020204" pitchFamily="34" charset="0"/>
              </a:rPr>
              <a:t>Amen.</a:t>
            </a:r>
            <a:endParaRPr lang="en-GB" sz="2000" dirty="0">
              <a:latin typeface="Century Gothic" panose="020B0502020202020204" pitchFamily="34" charset="0"/>
            </a:endParaRPr>
          </a:p>
        </p:txBody>
      </p:sp>
    </p:spTree>
    <p:extLst>
      <p:ext uri="{BB962C8B-B14F-4D97-AF65-F5344CB8AC3E}">
        <p14:creationId xmlns:p14="http://schemas.microsoft.com/office/powerpoint/2010/main" val="3842928948"/>
      </p:ext>
    </p:extLst>
  </p:cSld>
  <p:clrMapOvr>
    <a:masterClrMapping/>
  </p:clrMapOvr>
  <p:transition spd="med">
    <p:fad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4070</TotalTime>
  <Words>1784</Words>
  <Application>Microsoft Office PowerPoint</Application>
  <PresentationFormat>On-screen Show (4:3)</PresentationFormat>
  <Paragraphs>97</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Century Gothic</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45</cp:revision>
  <dcterms:created xsi:type="dcterms:W3CDTF">2018-10-01T18:11:34Z</dcterms:created>
  <dcterms:modified xsi:type="dcterms:W3CDTF">2026-07-06T19:01:34Z</dcterms:modified>
</cp:coreProperties>
</file>