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434" r:id="rId2"/>
    <p:sldId id="347" r:id="rId3"/>
    <p:sldId id="436" r:id="rId4"/>
    <p:sldId id="341" r:id="rId5"/>
    <p:sldId id="435" r:id="rId6"/>
    <p:sldId id="437"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CDFF"/>
    <a:srgbClr val="66FFFF"/>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E195B6-9142-47ED-8715-F033B7F99234}" v="41" dt="2026-07-06T19:31:50.5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3588" autoAdjust="0"/>
  </p:normalViewPr>
  <p:slideViewPr>
    <p:cSldViewPr snapToGrid="0" snapToObjects="1">
      <p:cViewPr varScale="1">
        <p:scale>
          <a:sx n="64" d="100"/>
          <a:sy n="64" d="100"/>
        </p:scale>
        <p:origin x="1936"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sldOrd">
      <pc:chgData name="Rachel Boxer" userId="6da37c9f42e40059" providerId="LiveId" clId="{0E13CC8D-59C2-4409-A640-E738E4606E44}" dt="2026-07-06T19:34:20.227" v="4332"/>
      <pc:docMkLst>
        <pc:docMk/>
      </pc:docMkLst>
      <pc:sldChg chg="del">
        <pc:chgData name="Rachel Boxer" userId="6da37c9f42e40059" providerId="LiveId" clId="{0E13CC8D-59C2-4409-A640-E738E4606E44}" dt="2026-07-06T15:43:06.524" v="398" actId="47"/>
        <pc:sldMkLst>
          <pc:docMk/>
          <pc:sldMk cId="1196261583" sldId="294"/>
        </pc:sldMkLst>
      </pc:sldChg>
      <pc:sldChg chg="del">
        <pc:chgData name="Rachel Boxer" userId="6da37c9f42e40059" providerId="LiveId" clId="{0E13CC8D-59C2-4409-A640-E738E4606E44}" dt="2026-07-06T15:43:05.689" v="397" actId="47"/>
        <pc:sldMkLst>
          <pc:docMk/>
          <pc:sldMk cId="1551941296" sldId="314"/>
        </pc:sldMkLst>
      </pc:sldChg>
      <pc:sldChg chg="del">
        <pc:chgData name="Rachel Boxer" userId="6da37c9f42e40059" providerId="LiveId" clId="{0E13CC8D-59C2-4409-A640-E738E4606E44}" dt="2026-07-06T15:43:07.809" v="400" actId="47"/>
        <pc:sldMkLst>
          <pc:docMk/>
          <pc:sldMk cId="3351397469" sldId="316"/>
        </pc:sldMkLst>
      </pc:sldChg>
      <pc:sldChg chg="del">
        <pc:chgData name="Rachel Boxer" userId="6da37c9f42e40059" providerId="LiveId" clId="{0E13CC8D-59C2-4409-A640-E738E4606E44}" dt="2026-07-06T15:43:08.064" v="401" actId="47"/>
        <pc:sldMkLst>
          <pc:docMk/>
          <pc:sldMk cId="3331155632" sldId="317"/>
        </pc:sldMkLst>
      </pc:sldChg>
      <pc:sldChg chg="del">
        <pc:chgData name="Rachel Boxer" userId="6da37c9f42e40059" providerId="LiveId" clId="{0E13CC8D-59C2-4409-A640-E738E4606E44}" dt="2026-07-06T15:43:07.005" v="399" actId="47"/>
        <pc:sldMkLst>
          <pc:docMk/>
          <pc:sldMk cId="4265348590" sldId="324"/>
        </pc:sldMkLst>
      </pc:sldChg>
      <pc:sldChg chg="del">
        <pc:chgData name="Rachel Boxer" userId="6da37c9f42e40059" providerId="LiveId" clId="{0E13CC8D-59C2-4409-A640-E738E4606E44}" dt="2026-07-06T16:11:07.330" v="2073" actId="47"/>
        <pc:sldMkLst>
          <pc:docMk/>
          <pc:sldMk cId="3193677181" sldId="325"/>
        </pc:sldMkLst>
      </pc:sldChg>
      <pc:sldChg chg="addSp delSp modSp add mod addAnim delAnim modAnim modNotesTx">
        <pc:chgData name="Rachel Boxer" userId="6da37c9f42e40059" providerId="LiveId" clId="{0E13CC8D-59C2-4409-A640-E738E4606E44}" dt="2026-07-06T19:24:23.097" v="4191" actId="20577"/>
        <pc:sldMkLst>
          <pc:docMk/>
          <pc:sldMk cId="3254409610" sldId="341"/>
        </pc:sldMkLst>
        <pc:spChg chg="add mod">
          <ac:chgData name="Rachel Boxer" userId="6da37c9f42e40059" providerId="LiveId" clId="{0E13CC8D-59C2-4409-A640-E738E4606E44}" dt="2026-07-06T19:10:02.416" v="3440" actId="14100"/>
          <ac:spMkLst>
            <pc:docMk/>
            <pc:sldMk cId="3254409610" sldId="341"/>
            <ac:spMk id="7" creationId="{FC6C8BF2-5E5C-B986-774E-B745E552FFFD}"/>
          </ac:spMkLst>
        </pc:spChg>
        <pc:picChg chg="add del mod">
          <ac:chgData name="Rachel Boxer" userId="6da37c9f42e40059" providerId="LiveId" clId="{0E13CC8D-59C2-4409-A640-E738E4606E44}" dt="2026-07-06T16:11:04.905" v="2072" actId="478"/>
          <ac:picMkLst>
            <pc:docMk/>
            <pc:sldMk cId="3254409610" sldId="341"/>
            <ac:picMk id="6" creationId="{C13CDDB7-5650-32B9-6282-019FF63D342B}"/>
          </ac:picMkLst>
        </pc:picChg>
      </pc:sldChg>
      <pc:sldChg chg="addSp delSp modSp add mod addAnim delAnim modAnim modNotesTx">
        <pc:chgData name="Rachel Boxer" userId="6da37c9f42e40059" providerId="LiveId" clId="{0E13CC8D-59C2-4409-A640-E738E4606E44}" dt="2026-07-06T18:31:06.361" v="2079" actId="20577"/>
        <pc:sldMkLst>
          <pc:docMk/>
          <pc:sldMk cId="2936483600" sldId="347"/>
        </pc:sldMkLst>
        <pc:spChg chg="add mod">
          <ac:chgData name="Rachel Boxer" userId="6da37c9f42e40059" providerId="LiveId" clId="{0E13CC8D-59C2-4409-A640-E738E4606E44}" dt="2026-07-06T16:06:56.296" v="1887" actId="12788"/>
          <ac:spMkLst>
            <pc:docMk/>
            <pc:sldMk cId="2936483600" sldId="347"/>
            <ac:spMk id="4" creationId="{A3DFBC60-6711-BCD7-90A9-1F80292B1AE7}"/>
          </ac:spMkLst>
        </pc:spChg>
        <pc:picChg chg="add del mod ord">
          <ac:chgData name="Rachel Boxer" userId="6da37c9f42e40059" providerId="LiveId" clId="{0E13CC8D-59C2-4409-A640-E738E4606E44}" dt="2026-07-06T15:44:05.190" v="405" actId="478"/>
          <ac:picMkLst>
            <pc:docMk/>
            <pc:sldMk cId="2936483600" sldId="347"/>
            <ac:picMk id="3" creationId="{B13AADF4-9274-E4A9-4098-E3C3BEDB29C9}"/>
          </ac:picMkLst>
        </pc:picChg>
      </pc:sldChg>
      <pc:sldChg chg="modSp mod modNotesTx">
        <pc:chgData name="Rachel Boxer" userId="6da37c9f42e40059" providerId="LiveId" clId="{0E13CC8D-59C2-4409-A640-E738E4606E44}" dt="2026-07-06T19:27:36" v="4283" actId="313"/>
        <pc:sldMkLst>
          <pc:docMk/>
          <pc:sldMk cId="1532846805" sldId="434"/>
        </pc:sldMkLst>
        <pc:spChg chg="mod">
          <ac:chgData name="Rachel Boxer" userId="6da37c9f42e40059" providerId="LiveId" clId="{0E13CC8D-59C2-4409-A640-E738E4606E44}" dt="2026-07-06T16:02:29.492" v="1606" actId="20577"/>
          <ac:spMkLst>
            <pc:docMk/>
            <pc:sldMk cId="1532846805" sldId="434"/>
            <ac:spMk id="3" creationId="{9BFEB3BB-95E8-FB9A-6F1F-CF1C24190620}"/>
          </ac:spMkLst>
        </pc:spChg>
      </pc:sldChg>
      <pc:sldChg chg="addSp delSp modSp mod setBg modNotesTx">
        <pc:chgData name="Rachel Boxer" userId="6da37c9f42e40059" providerId="LiveId" clId="{0E13CC8D-59C2-4409-A640-E738E4606E44}" dt="2026-07-06T19:34:15.548" v="4328" actId="113"/>
        <pc:sldMkLst>
          <pc:docMk/>
          <pc:sldMk cId="3842928948" sldId="435"/>
        </pc:sldMkLst>
        <pc:spChg chg="del">
          <ac:chgData name="Rachel Boxer" userId="6da37c9f42e40059" providerId="LiveId" clId="{0E13CC8D-59C2-4409-A640-E738E4606E44}" dt="2026-07-06T16:11:11.361" v="2074" actId="478"/>
          <ac:spMkLst>
            <pc:docMk/>
            <pc:sldMk cId="3842928948" sldId="435"/>
            <ac:spMk id="4" creationId="{42DF701F-7659-5D2D-DC6E-C97B0BF59BB0}"/>
          </ac:spMkLst>
        </pc:spChg>
        <pc:spChg chg="add mod">
          <ac:chgData name="Rachel Boxer" userId="6da37c9f42e40059" providerId="LiveId" clId="{0E13CC8D-59C2-4409-A640-E738E4606E44}" dt="2026-07-06T18:57:54.900" v="3022" actId="1036"/>
          <ac:spMkLst>
            <pc:docMk/>
            <pc:sldMk cId="3842928948" sldId="435"/>
            <ac:spMk id="10" creationId="{1DFF4A2E-47EC-6094-75C9-B819253339E9}"/>
          </ac:spMkLst>
        </pc:spChg>
        <pc:picChg chg="del">
          <ac:chgData name="Rachel Boxer" userId="6da37c9f42e40059" providerId="LiveId" clId="{0E13CC8D-59C2-4409-A640-E738E4606E44}" dt="2026-07-06T16:11:12.044" v="2075" actId="478"/>
          <ac:picMkLst>
            <pc:docMk/>
            <pc:sldMk cId="3842928948" sldId="435"/>
            <ac:picMk id="3" creationId="{22DFD3A8-8875-A813-7853-DA710ECDE404}"/>
          </ac:picMkLst>
        </pc:picChg>
        <pc:picChg chg="add del mod">
          <ac:chgData name="Rachel Boxer" userId="6da37c9f42e40059" providerId="LiveId" clId="{0E13CC8D-59C2-4409-A640-E738E4606E44}" dt="2026-07-06T18:49:54.893" v="2820" actId="478"/>
          <ac:picMkLst>
            <pc:docMk/>
            <pc:sldMk cId="3842928948" sldId="435"/>
            <ac:picMk id="5" creationId="{4FD0292E-5CBC-D229-FC66-2EDC0E10FE46}"/>
          </ac:picMkLst>
        </pc:picChg>
        <pc:picChg chg="add del mod">
          <ac:chgData name="Rachel Boxer" userId="6da37c9f42e40059" providerId="LiveId" clId="{0E13CC8D-59C2-4409-A640-E738E4606E44}" dt="2026-07-06T18:53:04.567" v="2826" actId="478"/>
          <ac:picMkLst>
            <pc:docMk/>
            <pc:sldMk cId="3842928948" sldId="435"/>
            <ac:picMk id="7" creationId="{B2B73A1A-08DB-3495-4EEC-DAAFF0704823}"/>
          </ac:picMkLst>
        </pc:picChg>
        <pc:picChg chg="add mod">
          <ac:chgData name="Rachel Boxer" userId="6da37c9f42e40059" providerId="LiveId" clId="{0E13CC8D-59C2-4409-A640-E738E4606E44}" dt="2026-07-06T18:54:52.442" v="2877" actId="1076"/>
          <ac:picMkLst>
            <pc:docMk/>
            <pc:sldMk cId="3842928948" sldId="435"/>
            <ac:picMk id="9" creationId="{D37E61AC-ED53-888A-8A8C-C18B38D35F5F}"/>
          </ac:picMkLst>
        </pc:picChg>
      </pc:sldChg>
      <pc:sldChg chg="addSp delSp modSp new mod modNotesTx">
        <pc:chgData name="Rachel Boxer" userId="6da37c9f42e40059" providerId="LiveId" clId="{0E13CC8D-59C2-4409-A640-E738E4606E44}" dt="2026-07-06T19:22:03.597" v="4062" actId="20577"/>
        <pc:sldMkLst>
          <pc:docMk/>
          <pc:sldMk cId="1432378649" sldId="436"/>
        </pc:sldMkLst>
        <pc:spChg chg="add mod">
          <ac:chgData name="Rachel Boxer" userId="6da37c9f42e40059" providerId="LiveId" clId="{0E13CC8D-59C2-4409-A640-E738E4606E44}" dt="2026-07-06T16:03:18.360" v="1671" actId="313"/>
          <ac:spMkLst>
            <pc:docMk/>
            <pc:sldMk cId="1432378649" sldId="436"/>
            <ac:spMk id="4" creationId="{F5068983-53F5-40CA-90C8-9311071D74C6}"/>
          </ac:spMkLst>
        </pc:spChg>
        <pc:picChg chg="add del mod">
          <ac:chgData name="Rachel Boxer" userId="6da37c9f42e40059" providerId="LiveId" clId="{0E13CC8D-59C2-4409-A640-E738E4606E44}" dt="2026-07-06T15:45:35.910" v="475" actId="478"/>
          <ac:picMkLst>
            <pc:docMk/>
            <pc:sldMk cId="1432378649" sldId="436"/>
            <ac:picMk id="2" creationId="{5EDA0820-E5CA-CE77-686D-7B0AA61800D1}"/>
          </ac:picMkLst>
        </pc:picChg>
        <pc:picChg chg="add del mod">
          <ac:chgData name="Rachel Boxer" userId="6da37c9f42e40059" providerId="LiveId" clId="{0E13CC8D-59C2-4409-A640-E738E4606E44}" dt="2026-07-06T15:59:24.989" v="1180" actId="478"/>
          <ac:picMkLst>
            <pc:docMk/>
            <pc:sldMk cId="1432378649" sldId="436"/>
            <ac:picMk id="3" creationId="{A833055C-64B2-081C-E2C5-31E10D3EFA63}"/>
          </ac:picMkLst>
        </pc:picChg>
        <pc:picChg chg="add mod ord">
          <ac:chgData name="Rachel Boxer" userId="6da37c9f42e40059" providerId="LiveId" clId="{0E13CC8D-59C2-4409-A640-E738E4606E44}" dt="2026-07-06T15:59:33.064" v="1183" actId="208"/>
          <ac:picMkLst>
            <pc:docMk/>
            <pc:sldMk cId="1432378649" sldId="436"/>
            <ac:picMk id="5" creationId="{5FBB34F8-1E16-AE47-879D-DDCEC5ADD2D4}"/>
          </ac:picMkLst>
        </pc:picChg>
      </pc:sldChg>
      <pc:sldChg chg="addSp delSp modSp add mod ord modNotesTx">
        <pc:chgData name="Rachel Boxer" userId="6da37c9f42e40059" providerId="LiveId" clId="{0E13CC8D-59C2-4409-A640-E738E4606E44}" dt="2026-07-06T19:34:20.227" v="4332"/>
        <pc:sldMkLst>
          <pc:docMk/>
          <pc:sldMk cId="3448449322" sldId="437"/>
        </pc:sldMkLst>
        <pc:spChg chg="mod">
          <ac:chgData name="Rachel Boxer" userId="6da37c9f42e40059" providerId="LiveId" clId="{0E13CC8D-59C2-4409-A640-E738E4606E44}" dt="2026-07-06T19:34:03.668" v="4326" actId="12788"/>
          <ac:spMkLst>
            <pc:docMk/>
            <pc:sldMk cId="3448449322" sldId="437"/>
            <ac:spMk id="10" creationId="{13079B3D-3C4E-CCDC-89E4-5B764B03CB8C}"/>
          </ac:spMkLst>
        </pc:spChg>
        <pc:picChg chg="add mod ord modCrop">
          <ac:chgData name="Rachel Boxer" userId="6da37c9f42e40059" providerId="LiveId" clId="{0E13CC8D-59C2-4409-A640-E738E4606E44}" dt="2026-07-06T19:33:50.715" v="4323" actId="171"/>
          <ac:picMkLst>
            <pc:docMk/>
            <pc:sldMk cId="3448449322" sldId="437"/>
            <ac:picMk id="3" creationId="{35B700C0-7659-DCEC-D588-C6B365D27E54}"/>
          </ac:picMkLst>
        </pc:picChg>
        <pc:picChg chg="del">
          <ac:chgData name="Rachel Boxer" userId="6da37c9f42e40059" providerId="LiveId" clId="{0E13CC8D-59C2-4409-A640-E738E4606E44}" dt="2026-07-06T19:32:00.137" v="4309" actId="478"/>
          <ac:picMkLst>
            <pc:docMk/>
            <pc:sldMk cId="3448449322" sldId="437"/>
            <ac:picMk id="9" creationId="{BC299605-F70E-3B47-A32C-53274969192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9A9576-9F7D-024D-B78A-53113DCB2CA7}" type="datetimeFigureOut">
              <a:rPr lang="en-US" smtClean="0"/>
              <a:t>7/6/2026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7FF5B0-4147-E448-A7BF-414C5AE9FC7D}" type="slidenum">
              <a:rPr lang="en-US" smtClean="0"/>
              <a:t>‹#›</a:t>
            </a:fld>
            <a:endParaRPr lang="en-US"/>
          </a:p>
        </p:txBody>
      </p:sp>
    </p:spTree>
    <p:extLst>
      <p:ext uri="{BB962C8B-B14F-4D97-AF65-F5344CB8AC3E}">
        <p14:creationId xmlns:p14="http://schemas.microsoft.com/office/powerpoint/2010/main" val="23909659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BED8A9-1138-6B66-7795-0615B814E396}"/>
            </a:ext>
          </a:extLst>
        </p:cNvPr>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717A3003-0975-52ED-FCB3-A5ADD352F5C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B47D7FCE-7459-DEC9-F7BB-C6D72F8BB2E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b="1" dirty="0"/>
              <a:t>‘Count Your Blessings’ – Autumn term 2026      These resources are ©The Diocese of Guildford</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form part of the collective worship resources created to support Secondary schools in the Diocese of Guildford. </a:t>
            </a:r>
            <a:r>
              <a:rPr lang="en-GB" sz="1200" kern="1200" dirty="0">
                <a:solidFill>
                  <a:schemeClr val="tx1"/>
                </a:solidFill>
                <a:effectLst/>
                <a:latin typeface="+mn-lt"/>
                <a:ea typeface="+mn-ea"/>
                <a:cs typeface="+mn-cs"/>
              </a:rPr>
              <a:t>Research reveals the importance of gratitude even in the midst of adversity: that being aware of each day’s ‘blessings’ can counteract anxiety, and so this term, we want to encourage schools to highlight this especially in their collective worship. As always, each week’s materials link with Biblical content, whilst also ensuring that they are inclusive for pupils and adults of all faiths, or none.</a:t>
            </a:r>
            <a:r>
              <a:rPr lang="en-GB" dirty="0"/>
              <a:t> Over this short series ‘Count your blessings’, we will highlight things that we might consider to be ‘blessings’ and will refer to this in the </a:t>
            </a:r>
            <a:r>
              <a:rPr lang="en-GB" b="1" i="1" dirty="0"/>
              <a:t>‘Going deeper: responding and words for worship’ </a:t>
            </a:r>
            <a:r>
              <a:rPr lang="en-GB" b="0" i="0" dirty="0"/>
              <a:t>section each week.</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t>The materials in this PPT have been created for Harvest time – which we recognise may not be celebrated in Secondary settings with the same regularity as in the Primary phase. However, research has again suggested that being a part of a community that gives to others is good for everyone’s mental health, and so we choose to pause and reflect on the practice of marking this seasonal moment in the calendar. There are two alternatives for a ‘blessing’ to end your time.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1" i="1" dirty="0"/>
              <a:t>Notes for the teacher: </a:t>
            </a:r>
            <a:r>
              <a:rPr lang="en-GB" i="1" dirty="0"/>
              <a:t>This resource is to be used for collective worship during tutor times or in other groupings that work for your setting. There may be enough material here to resource more than one tutor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Each resource contains some images and words to support the spiritual development of students, with a script for the leader written under the slides.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i="1" dirty="0"/>
              <a:t>Any </a:t>
            </a:r>
            <a:r>
              <a:rPr lang="en-GB" b="1" i="1" dirty="0"/>
              <a:t>bold </a:t>
            </a:r>
            <a:r>
              <a:rPr lang="en-GB" b="0" i="1" dirty="0"/>
              <a:t>text indicates when a click will animate either text or an image for students to ponder, and italic text contains pointers for the leader.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Especially important is the slide denoted as </a:t>
            </a:r>
            <a:r>
              <a:rPr lang="en-GB" b="1" i="1" dirty="0"/>
              <a:t>‘Going deeper: responding and words for worship’, </a:t>
            </a:r>
            <a:r>
              <a:rPr lang="en-GB" b="0" i="1" dirty="0"/>
              <a:t>which ensures that the resource meets the requirement for daily collective worship in your Church school. The words are invitational, and prayer is optional.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You may wish to light a candle at the beginning as a sign that you are entering this different space in the school day.</a:t>
            </a:r>
          </a:p>
          <a:p>
            <a:endParaRPr lang="en-GB" b="0" i="1" dirty="0"/>
          </a:p>
          <a:p>
            <a:r>
              <a:rPr lang="en-GB" b="1" i="1" dirty="0"/>
              <a:t>Today’s words come from Acts 2:44 and I Timothy 6:18 </a:t>
            </a:r>
            <a:r>
              <a:rPr lang="en-GB" b="0" i="1" dirty="0"/>
              <a:t>and relate to the importance of sharing as a way of blessing others, as reflected in the practices of the Early Church.</a:t>
            </a:r>
            <a:endParaRPr lang="en-GB" altLang="en-US" dirty="0">
              <a:ea typeface="Calibri" panose="020F0502020204030204" pitchFamily="34" charset="0"/>
              <a:cs typeface="Times New Roman" panose="02020603050405020304" pitchFamily="18" charset="0"/>
            </a:endParaRPr>
          </a:p>
        </p:txBody>
      </p:sp>
      <p:sp>
        <p:nvSpPr>
          <p:cNvPr id="23556" name="Slide Number Placeholder 3">
            <a:extLst>
              <a:ext uri="{FF2B5EF4-FFF2-40B4-BE49-F238E27FC236}">
                <a16:creationId xmlns:a16="http://schemas.microsoft.com/office/drawing/2014/main" id="{9DA004C0-D235-6D73-52BF-1D357714628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EEDF4793-1BFF-4839-9DF9-B85DA178CFB8}" type="slidenum">
              <a:rPr lang="en-GB" altLang="en-US" smtClean="0"/>
              <a:pPr/>
              <a:t>1</a:t>
            </a:fld>
            <a:endParaRPr lang="en-GB" altLang="en-US"/>
          </a:p>
        </p:txBody>
      </p:sp>
    </p:spTree>
    <p:extLst>
      <p:ext uri="{BB962C8B-B14F-4D97-AF65-F5344CB8AC3E}">
        <p14:creationId xmlns:p14="http://schemas.microsoft.com/office/powerpoint/2010/main" val="217396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b="1" kern="1200" dirty="0">
                <a:solidFill>
                  <a:schemeClr val="tx1"/>
                </a:solidFill>
                <a:effectLst/>
                <a:latin typeface="+mn-lt"/>
                <a:ea typeface="ＭＳ Ｐゴシック" charset="0"/>
                <a:cs typeface="ＭＳ Ｐゴシック" charset="0"/>
              </a:rPr>
              <a:t>Engaging: H A R V E S T……how many words can you make that are linked with the practice of celebrating Harvest? </a:t>
            </a: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b="0" i="1" kern="1200" dirty="0">
                <a:solidFill>
                  <a:schemeClr val="tx1"/>
                </a:solidFill>
                <a:effectLst/>
                <a:latin typeface="+mn-lt"/>
                <a:ea typeface="ＭＳ Ｐゴシック" charset="0"/>
                <a:cs typeface="ＭＳ Ｐゴシック" charset="0"/>
              </a:rPr>
              <a:t>Timed activity, 1 minute; timer bar will start counting down when you click.</a:t>
            </a:r>
            <a:endParaRPr lang="en-GB" sz="1200" b="1" kern="1200" dirty="0">
              <a:solidFill>
                <a:schemeClr val="tx1"/>
              </a:solidFill>
              <a:effectLst/>
              <a:latin typeface="+mn-lt"/>
              <a:ea typeface="ＭＳ Ｐゴシック" charset="0"/>
              <a:cs typeface="ＭＳ Ｐゴシック"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ＭＳ Ｐゴシック" charset="0"/>
              <a:cs typeface="ＭＳ Ｐゴシック" charset="0"/>
            </a:endParaRPr>
          </a:p>
          <a:p>
            <a:pPr marL="0" marR="0" lvl="0" indent="0" algn="l" defTabSz="457200" rtl="0" eaLnBrk="0" fontAlgn="base" latinLnBrk="0" hangingPunct="0">
              <a:lnSpc>
                <a:spcPct val="100000"/>
              </a:lnSpc>
              <a:spcBef>
                <a:spcPct val="30000"/>
              </a:spcBef>
              <a:spcAft>
                <a:spcPct val="0"/>
              </a:spcAft>
              <a:buClrTx/>
              <a:buSzTx/>
              <a:buFontTx/>
              <a:buNone/>
              <a:tabLst/>
              <a:defRPr/>
            </a:pPr>
            <a:r>
              <a:rPr lang="en-GB" sz="1200" i="1" kern="1200" dirty="0">
                <a:solidFill>
                  <a:schemeClr val="tx1"/>
                </a:solidFill>
                <a:effectLst/>
                <a:latin typeface="+mn-lt"/>
                <a:ea typeface="ＭＳ Ｐゴシック" charset="0"/>
                <a:cs typeface="ＭＳ Ｐゴシック" charset="0"/>
              </a:rPr>
              <a:t>Here are some suggestions: students must explain any random words!</a:t>
            </a:r>
          </a:p>
          <a:p>
            <a:pPr lvl="0"/>
            <a:r>
              <a:rPr lang="en-GB" sz="1200" b="1" kern="1200" dirty="0">
                <a:solidFill>
                  <a:schemeClr val="tx1"/>
                </a:solidFill>
                <a:effectLst/>
                <a:latin typeface="+mn-lt"/>
                <a:ea typeface="+mn-ea"/>
                <a:cs typeface="+mn-cs"/>
              </a:rPr>
              <a:t>HARVEST</a:t>
            </a:r>
          </a:p>
          <a:p>
            <a:pPr lvl="0"/>
            <a:r>
              <a:rPr lang="en-GB" sz="1200" b="1" kern="1200" dirty="0">
                <a:solidFill>
                  <a:schemeClr val="tx1"/>
                </a:solidFill>
                <a:effectLst/>
                <a:latin typeface="+mn-lt"/>
                <a:ea typeface="+mn-ea"/>
                <a:cs typeface="+mn-cs"/>
              </a:rPr>
              <a:t>EARTH</a:t>
            </a:r>
          </a:p>
          <a:p>
            <a:pPr lvl="0"/>
            <a:r>
              <a:rPr lang="en-GB" sz="1200" b="1" kern="1200" dirty="0">
                <a:solidFill>
                  <a:schemeClr val="tx1"/>
                </a:solidFill>
                <a:effectLst/>
                <a:latin typeface="+mn-lt"/>
                <a:ea typeface="+mn-ea"/>
                <a:cs typeface="+mn-cs"/>
              </a:rPr>
              <a:t>EAT</a:t>
            </a:r>
          </a:p>
          <a:p>
            <a:pPr lvl="0"/>
            <a:r>
              <a:rPr lang="en-GB" sz="1200" b="1" kern="1200" dirty="0">
                <a:solidFill>
                  <a:schemeClr val="tx1"/>
                </a:solidFill>
                <a:effectLst/>
                <a:latin typeface="+mn-lt"/>
                <a:ea typeface="+mn-ea"/>
                <a:cs typeface="+mn-cs"/>
              </a:rPr>
              <a:t>TEA</a:t>
            </a:r>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‘TA!’</a:t>
            </a:r>
            <a:r>
              <a:rPr lang="en-GB" sz="1200" kern="1200" dirty="0">
                <a:solidFill>
                  <a:schemeClr val="tx1"/>
                </a:solidFill>
                <a:effectLst/>
                <a:latin typeface="+mn-lt"/>
                <a:ea typeface="+mn-ea"/>
                <a:cs typeface="+mn-cs"/>
              </a:rPr>
              <a:t> </a:t>
            </a:r>
            <a:r>
              <a:rPr lang="en-GB" sz="1200" i="1" kern="1200" dirty="0">
                <a:solidFill>
                  <a:schemeClr val="tx1"/>
                </a:solidFill>
                <a:effectLst/>
                <a:latin typeface="+mn-lt"/>
                <a:ea typeface="+mn-ea"/>
                <a:cs typeface="+mn-cs"/>
              </a:rPr>
              <a:t>(short for ‘thankyou’!!)</a:t>
            </a:r>
          </a:p>
          <a:p>
            <a:pPr lvl="0"/>
            <a:r>
              <a:rPr lang="en-GB" sz="1200" b="1" kern="1200" dirty="0">
                <a:solidFill>
                  <a:schemeClr val="tx1"/>
                </a:solidFill>
                <a:effectLst/>
                <a:latin typeface="+mn-lt"/>
                <a:ea typeface="+mn-ea"/>
                <a:cs typeface="+mn-cs"/>
              </a:rPr>
              <a:t>HAVE</a:t>
            </a:r>
          </a:p>
          <a:p>
            <a:pPr lvl="0"/>
            <a:r>
              <a:rPr lang="en-GB" sz="1200" b="1" kern="1200" dirty="0">
                <a:solidFill>
                  <a:schemeClr val="tx1"/>
                </a:solidFill>
                <a:effectLst/>
                <a:latin typeface="+mn-lt"/>
                <a:ea typeface="+mn-ea"/>
                <a:cs typeface="+mn-cs"/>
              </a:rPr>
              <a:t>STARVE</a:t>
            </a:r>
            <a:endParaRPr lang="en-GB" sz="1200" kern="1200" dirty="0">
              <a:solidFill>
                <a:schemeClr val="tx1"/>
              </a:solidFill>
              <a:effectLst/>
              <a:latin typeface="+mn-lt"/>
              <a:ea typeface="+mn-ea"/>
              <a:cs typeface="+mn-cs"/>
            </a:endParaRPr>
          </a:p>
          <a:p>
            <a:pPr lvl="0"/>
            <a:r>
              <a:rPr lang="en-GB" sz="1200" b="1" kern="1200" dirty="0">
                <a:solidFill>
                  <a:schemeClr val="tx1"/>
                </a:solidFill>
                <a:effectLst/>
                <a:latin typeface="+mn-lt"/>
                <a:ea typeface="+mn-ea"/>
                <a:cs typeface="+mn-cs"/>
              </a:rPr>
              <a:t>SHARE </a:t>
            </a:r>
            <a:r>
              <a:rPr lang="en-GB" sz="1200" b="1" i="1" kern="1200" dirty="0">
                <a:solidFill>
                  <a:schemeClr val="tx1"/>
                </a:solidFill>
                <a:effectLst/>
                <a:latin typeface="+mn-lt"/>
                <a:ea typeface="+mn-ea"/>
                <a:cs typeface="+mn-cs"/>
              </a:rPr>
              <a:t>– </a:t>
            </a:r>
            <a:r>
              <a:rPr lang="en-GB" sz="1200" b="0" i="1" kern="1200" dirty="0">
                <a:solidFill>
                  <a:schemeClr val="tx1"/>
                </a:solidFill>
                <a:effectLst/>
                <a:latin typeface="+mn-lt"/>
                <a:ea typeface="+mn-ea"/>
                <a:cs typeface="+mn-cs"/>
              </a:rPr>
              <a:t>if this word has not been suggested by students, make sure you do!</a:t>
            </a:r>
            <a:endParaRPr lang="en-GB" i="1" dirty="0"/>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2</a:t>
            </a:fld>
            <a:endParaRPr lang="en-US"/>
          </a:p>
        </p:txBody>
      </p:sp>
    </p:spTree>
    <p:extLst>
      <p:ext uri="{BB962C8B-B14F-4D97-AF65-F5344CB8AC3E}">
        <p14:creationId xmlns:p14="http://schemas.microsoft.com/office/powerpoint/2010/main" val="1035760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Engaging: Do we still need ‘Harvest’? </a:t>
            </a:r>
          </a:p>
          <a:p>
            <a:endParaRPr lang="en-GB" b="1" dirty="0"/>
          </a:p>
          <a:p>
            <a:r>
              <a:rPr lang="en-GB" b="0" i="1" dirty="0"/>
              <a:t>Talk together: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Why/why not? Might it be needed more than ever?</a:t>
            </a:r>
          </a:p>
          <a:p>
            <a:pPr marL="171450" indent="-171450">
              <a:buFont typeface="Arial" panose="020B0604020202020204" pitchFamily="34" charset="0"/>
              <a:buChar char="•"/>
            </a:pPr>
            <a:r>
              <a:rPr lang="en-GB" b="0" i="1" dirty="0"/>
              <a:t>How does being thankful for the harvest help us to maintain connections with the natural world?</a:t>
            </a:r>
          </a:p>
          <a:p>
            <a:pPr marL="171450" indent="-171450">
              <a:buFont typeface="Arial" panose="020B0604020202020204" pitchFamily="34" charset="0"/>
              <a:buChar char="•"/>
            </a:pPr>
            <a:r>
              <a:rPr lang="en-GB" b="0" i="1" dirty="0"/>
              <a:t>Can Harvest help us to be better stewards of the earth?</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1" dirty="0"/>
              <a:t>Is giving to others [at Harvest time] a spiritual or material blessing?</a:t>
            </a:r>
          </a:p>
          <a:p>
            <a:pPr marL="171450" indent="-171450">
              <a:buFont typeface="Arial" panose="020B0604020202020204" pitchFamily="34" charset="0"/>
              <a:buChar char="•"/>
            </a:pPr>
            <a:r>
              <a:rPr lang="en-GB" b="0" i="1" dirty="0"/>
              <a:t>Who benefits more – those we share with or those who give?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i="1" kern="1200" dirty="0">
                <a:solidFill>
                  <a:schemeClr val="tx1"/>
                </a:solidFill>
                <a:effectLst/>
                <a:latin typeface="+mn-lt"/>
                <a:ea typeface="+mn-ea"/>
                <a:cs typeface="+mn-cs"/>
              </a:rPr>
              <a:t>Sharing is important across all communities and cultures, religious and non-religious. I wonder why this is?</a:t>
            </a:r>
          </a:p>
        </p:txBody>
      </p:sp>
      <p:sp>
        <p:nvSpPr>
          <p:cNvPr id="4" name="Slide Number Placeholder 3"/>
          <p:cNvSpPr>
            <a:spLocks noGrp="1"/>
          </p:cNvSpPr>
          <p:nvPr>
            <p:ph type="sldNum" sz="quarter" idx="5"/>
          </p:nvPr>
        </p:nvSpPr>
        <p:spPr/>
        <p:txBody>
          <a:bodyPr/>
          <a:lstStyle/>
          <a:p>
            <a:fld id="{AB7FF5B0-4147-E448-A7BF-414C5AE9FC7D}" type="slidenum">
              <a:rPr lang="en-US" smtClean="0"/>
              <a:t>3</a:t>
            </a:fld>
            <a:endParaRPr lang="en-US"/>
          </a:p>
        </p:txBody>
      </p:sp>
    </p:spTree>
    <p:extLst>
      <p:ext uri="{BB962C8B-B14F-4D97-AF65-F5344CB8AC3E}">
        <p14:creationId xmlns:p14="http://schemas.microsoft.com/office/powerpoint/2010/main" val="11351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Going deeper: responding and words for worship</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ＭＳ Ｐゴシック" charset="0"/>
                <a:cs typeface="Times New Roman" panose="02020603050405020304" pitchFamily="18" charset="0"/>
              </a:rPr>
              <a:t>Of all the words we created at the start, </a:t>
            </a:r>
            <a:r>
              <a:rPr lang="en-GB" sz="1200" kern="1200" dirty="0">
                <a:solidFill>
                  <a:schemeClr val="tx1"/>
                </a:solidFill>
                <a:effectLst/>
                <a:latin typeface="+mn-lt"/>
                <a:ea typeface="+mn-ea"/>
                <a:cs typeface="+mn-cs"/>
              </a:rPr>
              <a:t>I wonder which word might be most important?.....or which word made you think the hardest?..…</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At the end of this time together today, we’re going to focus on just one…..</a:t>
            </a:r>
            <a:r>
              <a:rPr lang="en-GB" sz="1200" b="1" dirty="0">
                <a:solidFill>
                  <a:schemeClr val="tx1"/>
                </a:solidFill>
                <a:latin typeface="Century Gothic" panose="020B0502020202020204" pitchFamily="34" charset="0"/>
              </a:rPr>
              <a:t> share… </a:t>
            </a:r>
            <a:r>
              <a:rPr lang="en-GB" sz="1200" b="0" dirty="0">
                <a:solidFill>
                  <a:schemeClr val="tx1"/>
                </a:solidFill>
                <a:latin typeface="Century Gothic" panose="020B0502020202020204" pitchFamily="34" charset="0"/>
              </a:rPr>
              <a:t>and think about how this principle impacted the first Christian communities. Luke writes in the Book of Acts….</a:t>
            </a:r>
            <a:r>
              <a:rPr lang="en-GB" sz="1200" b="1" kern="1200" dirty="0">
                <a:solidFill>
                  <a:schemeClr val="tx1"/>
                </a:solidFill>
                <a:effectLst/>
                <a:latin typeface="+mn-lt"/>
                <a:ea typeface="ＭＳ Ｐゴシック" charset="0"/>
                <a:cs typeface="ＭＳ Ｐゴシック" charset="0"/>
              </a:rPr>
              <a:t>‘They shared everything.’</a:t>
            </a:r>
            <a:r>
              <a:rPr lang="en-GB" sz="1200" kern="1200" dirty="0">
                <a:solidFill>
                  <a:schemeClr val="tx1"/>
                </a:solidFill>
                <a:effectLst/>
                <a:latin typeface="+mn-lt"/>
                <a:ea typeface="ＭＳ Ｐゴシック" charset="0"/>
                <a:cs typeface="ＭＳ Ｐゴシック"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ＭＳ Ｐゴシック" charset="0"/>
                <a:cs typeface="ＭＳ Ｐゴシック" charset="0"/>
              </a:rPr>
              <a:t>Those who had more gave to those who were in need, so that there were no needy people among them. This made them very distinctive as a community across the ancient world, giving because God had given first to them in the person of Jesus.</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ＭＳ Ｐゴシック" charset="0"/>
                <a:cs typeface="ＭＳ Ｐゴシック" charset="0"/>
              </a:rPr>
              <a:t> </a:t>
            </a:r>
          </a:p>
          <a:p>
            <a:r>
              <a:rPr lang="en-GB" sz="1200" kern="1200" dirty="0">
                <a:solidFill>
                  <a:schemeClr val="tx1"/>
                </a:solidFill>
                <a:effectLst/>
                <a:latin typeface="+mn-lt"/>
                <a:ea typeface="ＭＳ Ｐゴシック" charset="0"/>
                <a:cs typeface="ＭＳ Ｐゴシック" charset="0"/>
              </a:rPr>
              <a:t>St. Paul, writing to encourage Christians in Ephesus, told them to: </a:t>
            </a:r>
            <a:r>
              <a:rPr lang="en-GB" sz="1200" b="1" kern="1200" dirty="0">
                <a:solidFill>
                  <a:schemeClr val="tx1"/>
                </a:solidFill>
                <a:effectLst/>
                <a:latin typeface="+mn-lt"/>
                <a:ea typeface="ＭＳ Ｐゴシック" charset="0"/>
                <a:cs typeface="ＭＳ Ｐゴシック" charset="0"/>
              </a:rPr>
              <a:t>‘Be generous and willing to share.’ </a:t>
            </a:r>
          </a:p>
          <a:p>
            <a:endParaRPr lang="en-GB" sz="1200" kern="1200" dirty="0">
              <a:solidFill>
                <a:schemeClr val="tx1"/>
              </a:solidFill>
              <a:effectLst/>
              <a:latin typeface="+mn-lt"/>
              <a:ea typeface="ＭＳ Ｐゴシック" charset="0"/>
              <a:cs typeface="ＭＳ Ｐゴシック" charset="0"/>
            </a:endParaRPr>
          </a:p>
          <a:p>
            <a:pPr algn="ctr"/>
            <a:r>
              <a:rPr lang="en-GB" sz="1200" kern="1200" dirty="0">
                <a:solidFill>
                  <a:schemeClr val="tx1"/>
                </a:solidFill>
                <a:effectLst/>
                <a:latin typeface="+mn-lt"/>
                <a:ea typeface="ＭＳ Ｐゴシック" charset="0"/>
                <a:cs typeface="ＭＳ Ｐゴシック" charset="0"/>
              </a:rPr>
              <a:t>.…I wonder why these first Christians considered giving to be so important to their way of life?....or how the Church does this now?....</a:t>
            </a:r>
          </a:p>
          <a:p>
            <a:pPr algn="ctr"/>
            <a:r>
              <a:rPr lang="en-GB" sz="1200" kern="1200" dirty="0">
                <a:solidFill>
                  <a:schemeClr val="tx1"/>
                </a:solidFill>
                <a:effectLst/>
                <a:latin typeface="+mn-lt"/>
                <a:ea typeface="ＭＳ Ｐゴシック" charset="0"/>
                <a:cs typeface="ＭＳ Ｐゴシック" charset="0"/>
              </a:rPr>
              <a:t>….I wonder what these words might mean, for us, in our school community, today?....</a:t>
            </a:r>
          </a:p>
          <a:p>
            <a:pPr algn="ctr"/>
            <a:r>
              <a:rPr lang="en-GB" sz="1200" kern="1200" dirty="0">
                <a:solidFill>
                  <a:schemeClr val="tx1"/>
                </a:solidFill>
                <a:effectLst/>
                <a:latin typeface="+mn-lt"/>
                <a:ea typeface="ＭＳ Ｐゴシック" charset="0"/>
                <a:cs typeface="ＭＳ Ｐゴシック" charset="0"/>
              </a:rPr>
              <a:t>.…How </a:t>
            </a:r>
            <a:r>
              <a:rPr lang="en-GB" sz="1200" kern="1200">
                <a:solidFill>
                  <a:schemeClr val="tx1"/>
                </a:solidFill>
                <a:effectLst/>
                <a:latin typeface="+mn-lt"/>
                <a:ea typeface="ＭＳ Ｐゴシック" charset="0"/>
                <a:cs typeface="ＭＳ Ｐゴシック" charset="0"/>
              </a:rPr>
              <a:t>might we be </a:t>
            </a:r>
            <a:r>
              <a:rPr lang="en-GB" sz="1200" kern="1200" dirty="0">
                <a:solidFill>
                  <a:schemeClr val="tx1"/>
                </a:solidFill>
                <a:effectLst/>
                <a:latin typeface="+mn-lt"/>
                <a:ea typeface="ＭＳ Ｐゴシック" charset="0"/>
                <a:cs typeface="ＭＳ Ｐゴシック" charset="0"/>
              </a:rPr>
              <a:t>characterised by the same generosity as the Early Church?....</a:t>
            </a:r>
          </a:p>
          <a:p>
            <a:pPr algn="l"/>
            <a:r>
              <a:rPr lang="en-GB" sz="1200" i="1" kern="1200" dirty="0">
                <a:solidFill>
                  <a:schemeClr val="tx1"/>
                </a:solidFill>
                <a:effectLst/>
                <a:latin typeface="+mn-lt"/>
                <a:ea typeface="ＭＳ Ｐゴシック" charset="0"/>
                <a:cs typeface="ＭＳ Ｐゴシック" charset="0"/>
              </a:rPr>
              <a:t> </a:t>
            </a:r>
          </a:p>
          <a:p>
            <a:pPr algn="l"/>
            <a:r>
              <a:rPr lang="en-GB" sz="1200" i="1" kern="1200" dirty="0">
                <a:solidFill>
                  <a:schemeClr val="tx1"/>
                </a:solidFill>
                <a:effectLst/>
                <a:latin typeface="+mn-lt"/>
                <a:ea typeface="ＭＳ Ｐゴシック" charset="0"/>
                <a:cs typeface="ＭＳ Ｐゴシック" charset="0"/>
              </a:rPr>
              <a:t>Highlight ways in which your school community is distinctive….or the projects/initiatives you are aware of locally that your school supports e.g. food banks</a:t>
            </a:r>
            <a:endParaRPr lang="en-GB" sz="1200" kern="1200" dirty="0">
              <a:solidFill>
                <a:schemeClr val="tx1"/>
              </a:solidFill>
              <a:effectLst/>
              <a:latin typeface="+mn-lt"/>
              <a:ea typeface="ＭＳ Ｐゴシック"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C193AD9F-D51C-984C-B857-DA2D84718228}" type="slidenum">
              <a:rPr lang="en-US" smtClean="0"/>
              <a:pPr>
                <a:defRPr/>
              </a:pPr>
              <a:t>4</a:t>
            </a:fld>
            <a:endParaRPr lang="en-US"/>
          </a:p>
        </p:txBody>
      </p:sp>
    </p:spTree>
    <p:extLst>
      <p:ext uri="{BB962C8B-B14F-4D97-AF65-F5344CB8AC3E}">
        <p14:creationId xmlns:p14="http://schemas.microsoft.com/office/powerpoint/2010/main" val="1481478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Sending: a blessing, </a:t>
            </a:r>
            <a:r>
              <a:rPr lang="en-GB" b="1" dirty="0"/>
              <a:t>©Clare McBeath and Tim Presswood, 2009 (Baptist Union of Great Britain), slightly adapted</a:t>
            </a:r>
            <a:endParaRPr lang="en-GB" sz="1200" b="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May the blessing of the God who cycles the seasons and swells the grain go with us.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May the blessing of the Son who breaks the bread go with us.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May the blessing of the Spirit who challenges us to a just sharing of earth’s harvest go with us.</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Now and into the week ahead. </a:t>
            </a:r>
            <a:endParaRPr lang="en-GB" sz="1200" b="1" kern="1200" dirty="0">
              <a:solidFill>
                <a:schemeClr val="tx1"/>
              </a:solidFill>
              <a:effectLst/>
              <a:latin typeface="+mn-lt"/>
              <a:ea typeface="+mn-ea"/>
              <a:cs typeface="+mn-cs"/>
            </a:endParaRPr>
          </a:p>
          <a:p>
            <a:endParaRPr lang="en-GB" sz="1200" i="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Sending: </a:t>
            </a:r>
            <a:r>
              <a:rPr lang="en-GB" sz="1200" b="0" i="1" kern="1200" dirty="0">
                <a:solidFill>
                  <a:schemeClr val="tx1"/>
                </a:solidFill>
                <a:effectLst/>
                <a:latin typeface="+mn-lt"/>
                <a:ea typeface="+mn-ea"/>
                <a:cs typeface="+mn-cs"/>
              </a:rPr>
              <a:t>blow out the candle as a sign that the collective worship is finished. </a:t>
            </a:r>
            <a:endParaRPr lang="en-GB" sz="1200" b="1" i="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5</a:t>
            </a:fld>
            <a:endParaRPr lang="en-US"/>
          </a:p>
        </p:txBody>
      </p:sp>
    </p:spTree>
    <p:extLst>
      <p:ext uri="{BB962C8B-B14F-4D97-AF65-F5344CB8AC3E}">
        <p14:creationId xmlns:p14="http://schemas.microsoft.com/office/powerpoint/2010/main" val="4274134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0DA68-2814-A354-9F16-BFD6F14FD1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21EC1E-E070-5278-9428-5792885AF2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D5B91B-0365-E17D-50FA-64A2218F8737}"/>
              </a:ext>
            </a:extLst>
          </p:cNvPr>
          <p:cNvSpPr>
            <a:spLocks noGrp="1"/>
          </p:cNvSpPr>
          <p:nvPr>
            <p:ph type="body" idx="1"/>
          </p:nvPr>
        </p:nvSpPr>
        <p:spPr/>
        <p:txBody>
          <a:bodyPr/>
          <a:lstStyle/>
          <a:p>
            <a:r>
              <a:rPr lang="en-GB" sz="1200" b="1" kern="1200" dirty="0">
                <a:solidFill>
                  <a:schemeClr val="tx1"/>
                </a:solidFill>
                <a:effectLst/>
                <a:latin typeface="+mn-lt"/>
                <a:ea typeface="+mn-ea"/>
                <a:cs typeface="+mn-cs"/>
              </a:rPr>
              <a:t>Sending: a blessing, </a:t>
            </a:r>
            <a:r>
              <a:rPr lang="en-GB" b="1" dirty="0"/>
              <a:t>©Christian Aid, 2024</a:t>
            </a:r>
            <a:endParaRPr lang="en-GB" sz="1200" b="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The earth is fruitful; may we be generous.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The earth is fragile; may we be gentle. </a:t>
            </a:r>
          </a:p>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The earth is fractured; may we be just.</a:t>
            </a:r>
            <a:endParaRPr lang="en-GB" sz="1200" b="1" i="1"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i="0" kern="1200" dirty="0">
                <a:solidFill>
                  <a:schemeClr val="tx1"/>
                </a:solidFill>
                <a:effectLst/>
                <a:latin typeface="+mn-lt"/>
                <a:ea typeface="+mn-ea"/>
                <a:cs typeface="+mn-cs"/>
              </a:rPr>
              <a:t>Sending: </a:t>
            </a:r>
            <a:r>
              <a:rPr lang="en-GB" sz="1200" b="0" i="1" kern="1200" dirty="0">
                <a:solidFill>
                  <a:schemeClr val="tx1"/>
                </a:solidFill>
                <a:effectLst/>
                <a:latin typeface="+mn-lt"/>
                <a:ea typeface="+mn-ea"/>
                <a:cs typeface="+mn-cs"/>
              </a:rPr>
              <a:t>blow out the candle as a sign that the collective worship is finished. </a:t>
            </a:r>
            <a:endParaRPr lang="en-GB" sz="1200" b="1" i="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dirty="0"/>
          </a:p>
        </p:txBody>
      </p:sp>
      <p:sp>
        <p:nvSpPr>
          <p:cNvPr id="4" name="Slide Number Placeholder 3">
            <a:extLst>
              <a:ext uri="{FF2B5EF4-FFF2-40B4-BE49-F238E27FC236}">
                <a16:creationId xmlns:a16="http://schemas.microsoft.com/office/drawing/2014/main" id="{8ADA4674-FC20-E016-F07D-FCC2AB20C2DD}"/>
              </a:ext>
            </a:extLst>
          </p:cNvPr>
          <p:cNvSpPr>
            <a:spLocks noGrp="1"/>
          </p:cNvSpPr>
          <p:nvPr>
            <p:ph type="sldNum" sz="quarter" idx="5"/>
          </p:nvPr>
        </p:nvSpPr>
        <p:spPr/>
        <p:txBody>
          <a:bodyPr/>
          <a:lstStyle/>
          <a:p>
            <a:fld id="{AB7FF5B0-4147-E448-A7BF-414C5AE9FC7D}" type="slidenum">
              <a:rPr lang="en-US" smtClean="0"/>
              <a:t>6</a:t>
            </a:fld>
            <a:endParaRPr lang="en-US"/>
          </a:p>
        </p:txBody>
      </p:sp>
    </p:spTree>
    <p:extLst>
      <p:ext uri="{BB962C8B-B14F-4D97-AF65-F5344CB8AC3E}">
        <p14:creationId xmlns:p14="http://schemas.microsoft.com/office/powerpoint/2010/main" val="1697924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lgn="ctr" eaLnBrk="0" hangingPunct="0">
              <a:defRPr/>
            </a:lvl1pPr>
          </a:lstStyle>
          <a:p>
            <a:fld id="{4D063909-43AC-A845-A4DB-ED913A91CFFE}" type="datetimeFigureOut">
              <a:rPr lang="en-US"/>
              <a:pPr/>
              <a:t>7/6/2026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419153F0-BACD-2245-8D26-2BA2E5D2F796}" type="slidenum">
              <a:rPr lang="en-GB"/>
              <a:pPr/>
              <a:t>‹#›</a:t>
            </a:fld>
            <a:endParaRPr lang="en-GB"/>
          </a:p>
        </p:txBody>
      </p:sp>
    </p:spTree>
    <p:extLst>
      <p:ext uri="{BB962C8B-B14F-4D97-AF65-F5344CB8AC3E}">
        <p14:creationId xmlns:p14="http://schemas.microsoft.com/office/powerpoint/2010/main" val="321272561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E1F72F95-5EDD-5A44-9E89-661D0F4787CF}" type="datetimeFigureOut">
              <a:rPr lang="en-US"/>
              <a:pPr/>
              <a:t>7/6/2026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0AE62740-AF3D-C846-9436-782AAF981217}" type="slidenum">
              <a:rPr lang="en-GB"/>
              <a:pPr/>
              <a:t>‹#›</a:t>
            </a:fld>
            <a:endParaRPr lang="en-GB"/>
          </a:p>
        </p:txBody>
      </p:sp>
    </p:spTree>
    <p:extLst>
      <p:ext uri="{BB962C8B-B14F-4D97-AF65-F5344CB8AC3E}">
        <p14:creationId xmlns:p14="http://schemas.microsoft.com/office/powerpoint/2010/main" val="35957386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lgn="ctr" eaLnBrk="0" hangingPunct="0">
              <a:defRPr/>
            </a:lvl1pPr>
          </a:lstStyle>
          <a:p>
            <a:fld id="{E0E59815-0A9A-924E-8BEF-9EAF3F8039B4}" type="datetimeFigureOut">
              <a:rPr lang="en-US"/>
              <a:pPr/>
              <a:t>7/6/2026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7B234202-7B57-A144-AC1E-86698AC4B0E2}" type="slidenum">
              <a:rPr lang="en-GB"/>
              <a:pPr/>
              <a:t>‹#›</a:t>
            </a:fld>
            <a:endParaRPr lang="en-GB"/>
          </a:p>
        </p:txBody>
      </p:sp>
    </p:spTree>
    <p:extLst>
      <p:ext uri="{BB962C8B-B14F-4D97-AF65-F5344CB8AC3E}">
        <p14:creationId xmlns:p14="http://schemas.microsoft.com/office/powerpoint/2010/main" val="2189669743"/>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lgn="ctr" eaLnBrk="0" hangingPunct="0">
              <a:defRPr/>
            </a:lvl1pPr>
          </a:lstStyle>
          <a:p>
            <a:fld id="{E2BB7D0A-DB5A-7744-B585-2D1FFEF571D0}" type="datetimeFigureOut">
              <a:rPr lang="en-US"/>
              <a:pPr/>
              <a:t>7/6/2026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20EECCA-8BEA-1746-B4A1-9D462C8510F1}" type="slidenum">
              <a:rPr lang="en-GB"/>
              <a:pPr/>
              <a:t>‹#›</a:t>
            </a:fld>
            <a:endParaRPr lang="en-GB"/>
          </a:p>
        </p:txBody>
      </p:sp>
    </p:spTree>
    <p:extLst>
      <p:ext uri="{BB962C8B-B14F-4D97-AF65-F5344CB8AC3E}">
        <p14:creationId xmlns:p14="http://schemas.microsoft.com/office/powerpoint/2010/main" val="198327439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lgn="ctr" eaLnBrk="0" hangingPunct="0">
              <a:defRPr/>
            </a:lvl1pPr>
          </a:lstStyle>
          <a:p>
            <a:fld id="{26303B51-930C-944D-9800-AF7559733A7D}" type="datetimeFigureOut">
              <a:rPr lang="en-US"/>
              <a:pPr/>
              <a:t>7/6/2026</a:t>
            </a:fld>
            <a:endParaRPr lang="en-GB"/>
          </a:p>
        </p:txBody>
      </p:sp>
      <p:sp>
        <p:nvSpPr>
          <p:cNvPr id="8" name="Footer Placeholder 4"/>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p:cNvSpPr>
            <a:spLocks noGrp="1"/>
          </p:cNvSpPr>
          <p:nvPr>
            <p:ph type="sldNum" sz="quarter" idx="12"/>
          </p:nvPr>
        </p:nvSpPr>
        <p:spPr/>
        <p:txBody>
          <a:bodyPr/>
          <a:lstStyle>
            <a:lvl1pPr eaLnBrk="0" hangingPunct="0">
              <a:defRPr/>
            </a:lvl1pPr>
          </a:lstStyle>
          <a:p>
            <a:fld id="{792A0E96-E177-1E4D-9890-080B0427E613}" type="slidenum">
              <a:rPr lang="en-GB"/>
              <a:pPr/>
              <a:t>‹#›</a:t>
            </a:fld>
            <a:endParaRPr lang="en-GB"/>
          </a:p>
        </p:txBody>
      </p:sp>
    </p:spTree>
    <p:extLst>
      <p:ext uri="{BB962C8B-B14F-4D97-AF65-F5344CB8AC3E}">
        <p14:creationId xmlns:p14="http://schemas.microsoft.com/office/powerpoint/2010/main" val="364069459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lgn="ctr" eaLnBrk="0" hangingPunct="0">
              <a:defRPr/>
            </a:lvl1pPr>
          </a:lstStyle>
          <a:p>
            <a:fld id="{97B2A8A5-314E-1349-AED6-F33459888C19}" type="datetimeFigureOut">
              <a:rPr lang="en-US"/>
              <a:pPr/>
              <a:t>7/6/2026</a:t>
            </a:fld>
            <a:endParaRPr lang="en-GB"/>
          </a:p>
        </p:txBody>
      </p:sp>
      <p:sp>
        <p:nvSpPr>
          <p:cNvPr id="4" name="Footer Placeholder 4"/>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p:cNvSpPr>
            <a:spLocks noGrp="1"/>
          </p:cNvSpPr>
          <p:nvPr>
            <p:ph type="sldNum" sz="quarter" idx="12"/>
          </p:nvPr>
        </p:nvSpPr>
        <p:spPr/>
        <p:txBody>
          <a:bodyPr/>
          <a:lstStyle>
            <a:lvl1pPr eaLnBrk="0" hangingPunct="0">
              <a:defRPr/>
            </a:lvl1pPr>
          </a:lstStyle>
          <a:p>
            <a:fld id="{A288615A-6BF1-9F48-8AC0-327BCA1CC496}" type="slidenum">
              <a:rPr lang="en-GB"/>
              <a:pPr/>
              <a:t>‹#›</a:t>
            </a:fld>
            <a:endParaRPr lang="en-GB"/>
          </a:p>
        </p:txBody>
      </p:sp>
    </p:spTree>
    <p:extLst>
      <p:ext uri="{BB962C8B-B14F-4D97-AF65-F5344CB8AC3E}">
        <p14:creationId xmlns:p14="http://schemas.microsoft.com/office/powerpoint/2010/main" val="45322292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lgn="ctr" eaLnBrk="0" hangingPunct="0">
              <a:defRPr/>
            </a:lvl1pPr>
          </a:lstStyle>
          <a:p>
            <a:fld id="{75F7D9D7-8936-4945-B51F-6D4C30978F1C}" type="datetimeFigureOut">
              <a:rPr lang="en-US"/>
              <a:pPr/>
              <a:t>7/6/2026</a:t>
            </a:fld>
            <a:endParaRPr lang="en-GB"/>
          </a:p>
        </p:txBody>
      </p:sp>
      <p:sp>
        <p:nvSpPr>
          <p:cNvPr id="3" name="Footer Placeholder 4"/>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p:cNvSpPr>
            <a:spLocks noGrp="1"/>
          </p:cNvSpPr>
          <p:nvPr>
            <p:ph type="sldNum" sz="quarter" idx="12"/>
          </p:nvPr>
        </p:nvSpPr>
        <p:spPr/>
        <p:txBody>
          <a:bodyPr/>
          <a:lstStyle>
            <a:lvl1pPr eaLnBrk="0" hangingPunct="0">
              <a:defRPr/>
            </a:lvl1pPr>
          </a:lstStyle>
          <a:p>
            <a:fld id="{F5AEE7F0-FE59-DE42-838A-0113B77F438A}" type="slidenum">
              <a:rPr lang="en-GB"/>
              <a:pPr/>
              <a:t>‹#›</a:t>
            </a:fld>
            <a:endParaRPr lang="en-GB"/>
          </a:p>
        </p:txBody>
      </p:sp>
    </p:spTree>
    <p:extLst>
      <p:ext uri="{BB962C8B-B14F-4D97-AF65-F5344CB8AC3E}">
        <p14:creationId xmlns:p14="http://schemas.microsoft.com/office/powerpoint/2010/main" val="310561999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43B42D8C-C339-504D-B897-B23F8688545D}" type="datetimeFigureOut">
              <a:rPr lang="en-US"/>
              <a:pPr/>
              <a:t>7/6/2026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C39900D9-AB8C-9F44-9DD5-EE355853BED3}" type="slidenum">
              <a:rPr lang="en-GB"/>
              <a:pPr/>
              <a:t>‹#›</a:t>
            </a:fld>
            <a:endParaRPr lang="en-GB"/>
          </a:p>
        </p:txBody>
      </p:sp>
    </p:spTree>
    <p:extLst>
      <p:ext uri="{BB962C8B-B14F-4D97-AF65-F5344CB8AC3E}">
        <p14:creationId xmlns:p14="http://schemas.microsoft.com/office/powerpoint/2010/main" val="86063339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753A8785-FF7E-2745-90A4-1A4997B60BD2}" type="datetimeFigureOut">
              <a:rPr lang="en-US"/>
              <a:pPr/>
              <a:t>7/6/2026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7D70788-F9C6-5D44-8532-6868908FD060}" type="slidenum">
              <a:rPr lang="en-GB"/>
              <a:pPr/>
              <a:t>‹#›</a:t>
            </a:fld>
            <a:endParaRPr lang="en-GB"/>
          </a:p>
        </p:txBody>
      </p:sp>
    </p:spTree>
    <p:extLst>
      <p:ext uri="{BB962C8B-B14F-4D97-AF65-F5344CB8AC3E}">
        <p14:creationId xmlns:p14="http://schemas.microsoft.com/office/powerpoint/2010/main" val="1385517246"/>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BC13FA18-E2C9-0048-8B65-01CC37D29E41}" type="datetimeFigureOut">
              <a:rPr lang="en-US"/>
              <a:pPr/>
              <a:t>7/6/2026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FA50A785-63BA-4344-913F-4121AB67293E}" type="slidenum">
              <a:rPr lang="en-GB"/>
              <a:pPr/>
              <a:t>‹#›</a:t>
            </a:fld>
            <a:endParaRPr lang="en-GB"/>
          </a:p>
        </p:txBody>
      </p:sp>
    </p:spTree>
    <p:extLst>
      <p:ext uri="{BB962C8B-B14F-4D97-AF65-F5344CB8AC3E}">
        <p14:creationId xmlns:p14="http://schemas.microsoft.com/office/powerpoint/2010/main" val="195337836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7FCECDA2-1FBE-4A43-8110-3744A9F3BDE0}" type="datetimeFigureOut">
              <a:rPr lang="en-US"/>
              <a:pPr/>
              <a:t>7/6/2026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115AF504-4BBD-974B-BA0F-BFDC0B7A6CAF}" type="slidenum">
              <a:rPr lang="en-GB"/>
              <a:pPr/>
              <a:t>‹#›</a:t>
            </a:fld>
            <a:endParaRPr lang="en-GB"/>
          </a:p>
        </p:txBody>
      </p:sp>
    </p:spTree>
    <p:extLst>
      <p:ext uri="{BB962C8B-B14F-4D97-AF65-F5344CB8AC3E}">
        <p14:creationId xmlns:p14="http://schemas.microsoft.com/office/powerpoint/2010/main" val="239431731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cs typeface="Arial" charset="0"/>
              </a:defRPr>
            </a:lvl1pPr>
          </a:lstStyle>
          <a:p>
            <a:pPr fontAlgn="base">
              <a:spcBef>
                <a:spcPct val="0"/>
              </a:spcBef>
              <a:spcAft>
                <a:spcPct val="0"/>
              </a:spcAft>
            </a:pPr>
            <a:fld id="{8ED07CAE-4A7E-FD47-B3A8-B0E0CD1E1512}" type="datetimeFigureOut">
              <a:rPr lang="en-US" smtClean="0">
                <a:ea typeface="MS PGothic" charset="0"/>
              </a:rPr>
              <a:pPr fontAlgn="base">
                <a:spcBef>
                  <a:spcPct val="0"/>
                </a:spcBef>
                <a:spcAft>
                  <a:spcPct val="0"/>
                </a:spcAft>
              </a:pPr>
              <a:t>7/6/2026</a:t>
            </a:fld>
            <a:endParaRPr lang="en-GB">
              <a:ea typeface="MS PGothic"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cs typeface="Arial" charset="0"/>
              </a:defRPr>
            </a:lvl1pPr>
          </a:lstStyle>
          <a:p>
            <a:pPr fontAlgn="base">
              <a:spcBef>
                <a:spcPct val="0"/>
              </a:spcBef>
              <a:spcAft>
                <a:spcPct val="0"/>
              </a:spcAft>
            </a:pPr>
            <a:fld id="{A583801D-A28E-D24A-8096-DF5D79AC74B2}" type="slidenum">
              <a:rPr lang="en-GB" smtClean="0">
                <a:ea typeface="MS PGothic" charset="0"/>
              </a:rPr>
              <a:pPr fontAlgn="base">
                <a:spcBef>
                  <a:spcPct val="0"/>
                </a:spcBef>
                <a:spcAft>
                  <a:spcPct val="0"/>
                </a:spcAft>
              </a:pPr>
              <a:t>‹#›</a:t>
            </a:fld>
            <a:endParaRPr lang="en-GB">
              <a:ea typeface="MS PGothic" charset="0"/>
            </a:endParaRPr>
          </a:p>
        </p:txBody>
      </p:sp>
    </p:spTree>
    <p:extLst>
      <p:ext uri="{BB962C8B-B14F-4D97-AF65-F5344CB8AC3E}">
        <p14:creationId xmlns:p14="http://schemas.microsoft.com/office/powerpoint/2010/main" val="3489658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tm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A7753-FEE8-9D48-C50E-B1CFCE68153F}"/>
            </a:ext>
          </a:extLst>
        </p:cNvPr>
        <p:cNvGrpSpPr/>
        <p:nvPr/>
      </p:nvGrpSpPr>
      <p:grpSpPr>
        <a:xfrm>
          <a:off x="0" y="0"/>
          <a:ext cx="0" cy="0"/>
          <a:chOff x="0" y="0"/>
          <a:chExt cx="0" cy="0"/>
        </a:xfrm>
      </p:grpSpPr>
      <p:pic>
        <p:nvPicPr>
          <p:cNvPr id="22530" name="Picture 2" descr="A close up of a logo&#10;&#10;Description automatically generated">
            <a:extLst>
              <a:ext uri="{FF2B5EF4-FFF2-40B4-BE49-F238E27FC236}">
                <a16:creationId xmlns:a16="http://schemas.microsoft.com/office/drawing/2014/main" id="{32E0C84A-609E-2C0F-CC1E-8065C57137E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7987F643-0E14-DEA3-1E93-EE72A084F93A}"/>
              </a:ext>
            </a:extLst>
          </p:cNvPr>
          <p:cNvSpPr/>
          <p:nvPr/>
        </p:nvSpPr>
        <p:spPr>
          <a:xfrm>
            <a:off x="255588" y="5300663"/>
            <a:ext cx="8632825" cy="1108075"/>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chemeClr val="bg2">
                    <a:tint val="85000"/>
                    <a:satMod val="155000"/>
                  </a:schemeClr>
                </a:solidFill>
                <a:effectLst>
                  <a:glow rad="228600">
                    <a:srgbClr val="FF0000">
                      <a:alpha val="40000"/>
                    </a:srgbClr>
                  </a:glow>
                  <a:outerShdw blurRad="38100" dist="38100" dir="2700000" algn="tl">
                    <a:srgbClr val="000000">
                      <a:alpha val="43137"/>
                    </a:srgbClr>
                  </a:outerShdw>
                </a:effectLst>
                <a:latin typeface="Century Gothic"/>
                <a:ea typeface="+mn-ea"/>
                <a:cs typeface="Century Gothic"/>
              </a:rPr>
              <a:t>Count your blessings</a:t>
            </a:r>
          </a:p>
        </p:txBody>
      </p:sp>
      <p:sp>
        <p:nvSpPr>
          <p:cNvPr id="2" name="TextBox 1">
            <a:extLst>
              <a:ext uri="{FF2B5EF4-FFF2-40B4-BE49-F238E27FC236}">
                <a16:creationId xmlns:a16="http://schemas.microsoft.com/office/drawing/2014/main" id="{CA4F7AAC-55B9-D9BD-A806-D64BC0BA19F4}"/>
              </a:ext>
            </a:extLst>
          </p:cNvPr>
          <p:cNvSpPr txBox="1"/>
          <p:nvPr/>
        </p:nvSpPr>
        <p:spPr>
          <a:xfrm>
            <a:off x="5527255" y="6541036"/>
            <a:ext cx="3616962" cy="261610"/>
          </a:xfrm>
          <a:prstGeom prst="rect">
            <a:avLst/>
          </a:prstGeom>
          <a:noFill/>
        </p:spPr>
        <p:txBody>
          <a:bodyPr wrap="square" rtlCol="0">
            <a:spAutoFit/>
          </a:bodyPr>
          <a:lstStyle/>
          <a:p>
            <a:pPr algn="r"/>
            <a:r>
              <a:rPr lang="en-GB" sz="1100" i="1" dirty="0">
                <a:solidFill>
                  <a:schemeClr val="bg1"/>
                </a:solidFill>
                <a:latin typeface="Century Gothic" panose="020B0502020202020204" pitchFamily="34" charset="0"/>
              </a:rPr>
              <a:t>Images from </a:t>
            </a:r>
            <a:r>
              <a:rPr lang="en-GB" sz="1100" i="1" dirty="0" err="1">
                <a:solidFill>
                  <a:schemeClr val="bg1"/>
                </a:solidFill>
                <a:latin typeface="Century Gothic" panose="020B0502020202020204" pitchFamily="34" charset="0"/>
              </a:rPr>
              <a:t>pixabay</a:t>
            </a:r>
            <a:r>
              <a:rPr lang="en-GB" sz="1100" i="1" dirty="0">
                <a:solidFill>
                  <a:schemeClr val="bg1"/>
                </a:solidFill>
                <a:latin typeface="Century Gothic" panose="020B0502020202020204" pitchFamily="34" charset="0"/>
              </a:rPr>
              <a:t>, unless otherwise identified</a:t>
            </a:r>
          </a:p>
        </p:txBody>
      </p:sp>
      <p:sp>
        <p:nvSpPr>
          <p:cNvPr id="3" name="TextBox 2">
            <a:extLst>
              <a:ext uri="{FF2B5EF4-FFF2-40B4-BE49-F238E27FC236}">
                <a16:creationId xmlns:a16="http://schemas.microsoft.com/office/drawing/2014/main" id="{9BFEB3BB-95E8-FB9A-6F1F-CF1C24190620}"/>
              </a:ext>
            </a:extLst>
          </p:cNvPr>
          <p:cNvSpPr txBox="1"/>
          <p:nvPr/>
        </p:nvSpPr>
        <p:spPr>
          <a:xfrm>
            <a:off x="2899317" y="151434"/>
            <a:ext cx="6153245" cy="307777"/>
          </a:xfrm>
          <a:prstGeom prst="rect">
            <a:avLst/>
          </a:prstGeom>
          <a:noFill/>
        </p:spPr>
        <p:txBody>
          <a:bodyPr wrap="square">
            <a:spAutoFit/>
          </a:bodyPr>
          <a:lstStyle/>
          <a:p>
            <a:pPr algn="r"/>
            <a:r>
              <a:rPr lang="en-GB" sz="1400" b="1" i="1" dirty="0">
                <a:solidFill>
                  <a:schemeClr val="bg1"/>
                </a:solidFill>
                <a:latin typeface="Century Gothic" panose="020B0502020202020204" pitchFamily="34" charset="0"/>
              </a:rPr>
              <a:t>Today’s words can be found in Acts 2:44 and I Timothy 6:18</a:t>
            </a:r>
            <a:endParaRPr lang="en-GB" sz="1400" b="1" dirty="0">
              <a:solidFill>
                <a:schemeClr val="bg1"/>
              </a:solidFill>
              <a:latin typeface="Century Gothic" panose="020B0502020202020204" pitchFamily="34" charset="0"/>
            </a:endParaRPr>
          </a:p>
        </p:txBody>
      </p:sp>
      <p:pic>
        <p:nvPicPr>
          <p:cNvPr id="6" name="Picture 5">
            <a:extLst>
              <a:ext uri="{FF2B5EF4-FFF2-40B4-BE49-F238E27FC236}">
                <a16:creationId xmlns:a16="http://schemas.microsoft.com/office/drawing/2014/main" id="{119135E0-62DB-12C2-F28B-15BCFBA8FCFF}"/>
              </a:ext>
            </a:extLst>
          </p:cNvPr>
          <p:cNvPicPr>
            <a:picLocks noChangeAspect="1"/>
          </p:cNvPicPr>
          <p:nvPr/>
        </p:nvPicPr>
        <p:blipFill>
          <a:blip r:embed="rId4"/>
          <a:srcRect l="31282"/>
          <a:stretch>
            <a:fillRect/>
          </a:stretch>
        </p:blipFill>
        <p:spPr>
          <a:xfrm>
            <a:off x="112712" y="83394"/>
            <a:ext cx="777358" cy="365868"/>
          </a:xfrm>
          <a:prstGeom prst="rect">
            <a:avLst/>
          </a:prstGeom>
        </p:spPr>
      </p:pic>
    </p:spTree>
    <p:extLst>
      <p:ext uri="{BB962C8B-B14F-4D97-AF65-F5344CB8AC3E}">
        <p14:creationId xmlns:p14="http://schemas.microsoft.com/office/powerpoint/2010/main" val="1532846805"/>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D500A3-933D-406C-B84A-5F1429A5486B}"/>
              </a:ext>
            </a:extLst>
          </p:cNvPr>
          <p:cNvSpPr txBox="1"/>
          <p:nvPr/>
        </p:nvSpPr>
        <p:spPr>
          <a:xfrm>
            <a:off x="179512" y="2348880"/>
            <a:ext cx="8784976" cy="1862048"/>
          </a:xfrm>
          <a:prstGeom prst="rect">
            <a:avLst/>
          </a:prstGeom>
          <a:noFill/>
        </p:spPr>
        <p:txBody>
          <a:bodyPr wrap="square" rtlCol="0">
            <a:spAutoFit/>
          </a:bodyPr>
          <a:lstStyle/>
          <a:p>
            <a:pPr algn="ctr"/>
            <a:r>
              <a:rPr lang="en-GB" sz="11500" b="1" dirty="0">
                <a:solidFill>
                  <a:schemeClr val="bg1"/>
                </a:solidFill>
                <a:latin typeface="Century Gothic" panose="020B0502020202020204" pitchFamily="34" charset="0"/>
              </a:rPr>
              <a:t>H A R V E S T</a:t>
            </a:r>
          </a:p>
        </p:txBody>
      </p:sp>
      <p:sp>
        <p:nvSpPr>
          <p:cNvPr id="4" name="Rectangle 3">
            <a:extLst>
              <a:ext uri="{FF2B5EF4-FFF2-40B4-BE49-F238E27FC236}">
                <a16:creationId xmlns:a16="http://schemas.microsoft.com/office/drawing/2014/main" id="{A3DFBC60-6711-BCD7-90A9-1F80292B1AE7}"/>
              </a:ext>
            </a:extLst>
          </p:cNvPr>
          <p:cNvSpPr/>
          <p:nvPr/>
        </p:nvSpPr>
        <p:spPr>
          <a:xfrm rot="5400000">
            <a:off x="4161559" y="1919143"/>
            <a:ext cx="820882" cy="8695712"/>
          </a:xfrm>
          <a:prstGeom prst="rect">
            <a:avLst/>
          </a:prstGeom>
          <a:solidFill>
            <a:srgbClr val="FFC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342900">
              <a:buClrTx/>
            </a:pPr>
            <a:endParaRPr lang="en-GB" sz="1350" kern="1200" dirty="0">
              <a:solidFill>
                <a:prstClr val="white"/>
              </a:solidFill>
              <a:latin typeface="Aptos" panose="02110004020202020204"/>
            </a:endParaRPr>
          </a:p>
        </p:txBody>
      </p:sp>
    </p:spTree>
    <p:extLst>
      <p:ext uri="{BB962C8B-B14F-4D97-AF65-F5344CB8AC3E}">
        <p14:creationId xmlns:p14="http://schemas.microsoft.com/office/powerpoint/2010/main" val="2936483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wipe(down)">
                                      <p:cBhvr>
                                        <p:cTn id="7" dur="1160">
                                          <p:stCondLst>
                                            <p:cond delay="0"/>
                                          </p:stCondLst>
                                        </p:cTn>
                                        <p:tgtEl>
                                          <p:spTgt spid="2"/>
                                        </p:tgtEl>
                                      </p:cBhvr>
                                    </p:animEffect>
                                    <p:anim calcmode="lin" valueType="num">
                                      <p:cBhvr>
                                        <p:cTn id="8" dur="364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1328"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1328" tmFilter="0, 0; 0.125,0.2665; 0.25,0.4; 0.375,0.465; 0.5,0.5;  0.625,0.535; 0.75,0.6; 0.875,0.7335; 1,1">
                                          <p:stCondLst>
                                            <p:cond delay="1328"/>
                                          </p:stCondLst>
                                        </p:cTn>
                                        <p:tgtEl>
                                          <p:spTgt spid="2"/>
                                        </p:tgtEl>
                                        <p:attrNameLst>
                                          <p:attrName>ppt_y</p:attrName>
                                        </p:attrNameLst>
                                      </p:cBhvr>
                                      <p:tavLst>
                                        <p:tav tm="0" fmla="#ppt_y-sin(pi*$)/9">
                                          <p:val>
                                            <p:fltVal val="0"/>
                                          </p:val>
                                        </p:tav>
                                        <p:tav tm="100000">
                                          <p:val>
                                            <p:fltVal val="1"/>
                                          </p:val>
                                        </p:tav>
                                      </p:tavLst>
                                    </p:anim>
                                    <p:anim calcmode="lin" valueType="num">
                                      <p:cBhvr>
                                        <p:cTn id="11" dur="664" tmFilter="0, 0; 0.125,0.2665; 0.25,0.4; 0.375,0.465; 0.5,0.5;  0.625,0.535; 0.75,0.6; 0.875,0.7335; 1,1">
                                          <p:stCondLst>
                                            <p:cond delay="2648"/>
                                          </p:stCondLst>
                                        </p:cTn>
                                        <p:tgtEl>
                                          <p:spTgt spid="2"/>
                                        </p:tgtEl>
                                        <p:attrNameLst>
                                          <p:attrName>ppt_y</p:attrName>
                                        </p:attrNameLst>
                                      </p:cBhvr>
                                      <p:tavLst>
                                        <p:tav tm="0" fmla="#ppt_y-sin(pi*$)/27">
                                          <p:val>
                                            <p:fltVal val="0"/>
                                          </p:val>
                                        </p:tav>
                                        <p:tav tm="100000">
                                          <p:val>
                                            <p:fltVal val="1"/>
                                          </p:val>
                                        </p:tav>
                                      </p:tavLst>
                                    </p:anim>
                                    <p:anim calcmode="lin" valueType="num">
                                      <p:cBhvr>
                                        <p:cTn id="12" dur="328" tmFilter="0, 0; 0.125,0.2665; 0.25,0.4; 0.375,0.465; 0.5,0.5;  0.625,0.535; 0.75,0.6; 0.875,0.7335; 1,1">
                                          <p:stCondLst>
                                            <p:cond delay="3312"/>
                                          </p:stCondLst>
                                        </p:cTn>
                                        <p:tgtEl>
                                          <p:spTgt spid="2"/>
                                        </p:tgtEl>
                                        <p:attrNameLst>
                                          <p:attrName>ppt_y</p:attrName>
                                        </p:attrNameLst>
                                      </p:cBhvr>
                                      <p:tavLst>
                                        <p:tav tm="0" fmla="#ppt_y-sin(pi*$)/81">
                                          <p:val>
                                            <p:fltVal val="0"/>
                                          </p:val>
                                        </p:tav>
                                        <p:tav tm="100000">
                                          <p:val>
                                            <p:fltVal val="1"/>
                                          </p:val>
                                        </p:tav>
                                      </p:tavLst>
                                    </p:anim>
                                    <p:animScale>
                                      <p:cBhvr>
                                        <p:cTn id="13" dur="52">
                                          <p:stCondLst>
                                            <p:cond delay="1300"/>
                                          </p:stCondLst>
                                        </p:cTn>
                                        <p:tgtEl>
                                          <p:spTgt spid="2"/>
                                        </p:tgtEl>
                                      </p:cBhvr>
                                      <p:to x="100000" y="60000"/>
                                    </p:animScale>
                                    <p:animScale>
                                      <p:cBhvr>
                                        <p:cTn id="14" dur="332" decel="50000">
                                          <p:stCondLst>
                                            <p:cond delay="1352"/>
                                          </p:stCondLst>
                                        </p:cTn>
                                        <p:tgtEl>
                                          <p:spTgt spid="2"/>
                                        </p:tgtEl>
                                      </p:cBhvr>
                                      <p:to x="100000" y="100000"/>
                                    </p:animScale>
                                    <p:animScale>
                                      <p:cBhvr>
                                        <p:cTn id="15" dur="52">
                                          <p:stCondLst>
                                            <p:cond delay="2624"/>
                                          </p:stCondLst>
                                        </p:cTn>
                                        <p:tgtEl>
                                          <p:spTgt spid="2"/>
                                        </p:tgtEl>
                                      </p:cBhvr>
                                      <p:to x="100000" y="80000"/>
                                    </p:animScale>
                                    <p:animScale>
                                      <p:cBhvr>
                                        <p:cTn id="16" dur="332" decel="50000">
                                          <p:stCondLst>
                                            <p:cond delay="2676"/>
                                          </p:stCondLst>
                                        </p:cTn>
                                        <p:tgtEl>
                                          <p:spTgt spid="2"/>
                                        </p:tgtEl>
                                      </p:cBhvr>
                                      <p:to x="100000" y="100000"/>
                                    </p:animScale>
                                    <p:animScale>
                                      <p:cBhvr>
                                        <p:cTn id="17" dur="52">
                                          <p:stCondLst>
                                            <p:cond delay="3284"/>
                                          </p:stCondLst>
                                        </p:cTn>
                                        <p:tgtEl>
                                          <p:spTgt spid="2"/>
                                        </p:tgtEl>
                                      </p:cBhvr>
                                      <p:to x="100000" y="90000"/>
                                    </p:animScale>
                                    <p:animScale>
                                      <p:cBhvr>
                                        <p:cTn id="18" dur="332" decel="50000">
                                          <p:stCondLst>
                                            <p:cond delay="3336"/>
                                          </p:stCondLst>
                                        </p:cTn>
                                        <p:tgtEl>
                                          <p:spTgt spid="2"/>
                                        </p:tgtEl>
                                      </p:cBhvr>
                                      <p:to x="100000" y="100000"/>
                                    </p:animScale>
                                    <p:animScale>
                                      <p:cBhvr>
                                        <p:cTn id="19" dur="52">
                                          <p:stCondLst>
                                            <p:cond delay="3616"/>
                                          </p:stCondLst>
                                        </p:cTn>
                                        <p:tgtEl>
                                          <p:spTgt spid="2"/>
                                        </p:tgtEl>
                                      </p:cBhvr>
                                      <p:to x="100000" y="95000"/>
                                    </p:animScale>
                                    <p:animScale>
                                      <p:cBhvr>
                                        <p:cTn id="20" dur="332" decel="50000">
                                          <p:stCondLst>
                                            <p:cond delay="3668"/>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2" presetClass="exit" presetSubtype="2" fill="hold" grpId="0" nodeType="clickEffect">
                                  <p:stCondLst>
                                    <p:cond delay="0"/>
                                  </p:stCondLst>
                                  <p:childTnLst>
                                    <p:animEffect transition="out" filter="wipe(right)">
                                      <p:cBhvr>
                                        <p:cTn id="24" dur="59000"/>
                                        <p:tgtEl>
                                          <p:spTgt spid="4"/>
                                        </p:tgtEl>
                                      </p:cBhvr>
                                    </p:animEffect>
                                    <p:set>
                                      <p:cBhvr>
                                        <p:cTn id="25" dur="1" fill="hold">
                                          <p:stCondLst>
                                            <p:cond delay="58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owl of fruit sitting on top of a wooden fence&#10;&#10;Description automatically generated">
            <a:extLst>
              <a:ext uri="{FF2B5EF4-FFF2-40B4-BE49-F238E27FC236}">
                <a16:creationId xmlns:a16="http://schemas.microsoft.com/office/drawing/2014/main" id="{5FBB34F8-1E16-AE47-879D-DDCEC5ADD2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02418"/>
            <a:ext cx="9144000" cy="6253163"/>
          </a:xfrm>
          <a:prstGeom prst="rect">
            <a:avLst/>
          </a:prstGeom>
          <a:ln>
            <a:solidFill>
              <a:schemeClr val="bg1"/>
            </a:solidFill>
          </a:ln>
        </p:spPr>
      </p:pic>
      <p:sp>
        <p:nvSpPr>
          <p:cNvPr id="4" name="Text Box 8">
            <a:extLst>
              <a:ext uri="{FF2B5EF4-FFF2-40B4-BE49-F238E27FC236}">
                <a16:creationId xmlns:a16="http://schemas.microsoft.com/office/drawing/2014/main" id="{F5068983-53F5-40CA-90C8-9311071D74C6}"/>
              </a:ext>
            </a:extLst>
          </p:cNvPr>
          <p:cNvSpPr txBox="1">
            <a:spLocks noChangeArrowheads="1"/>
          </p:cNvSpPr>
          <p:nvPr/>
        </p:nvSpPr>
        <p:spPr bwMode="auto">
          <a:xfrm>
            <a:off x="251520" y="5373216"/>
            <a:ext cx="8640960" cy="928193"/>
          </a:xfrm>
          <a:prstGeom prst="rect">
            <a:avLst/>
          </a:prstGeom>
          <a:solidFill>
            <a:schemeClr val="tx1">
              <a:alpha val="43000"/>
            </a:schemeClr>
          </a:solidFill>
          <a:ln w="38100" cmpd="dbl">
            <a:noFill/>
            <a:miter lim="800000"/>
            <a:headEnd/>
            <a:tailEnd/>
          </a:ln>
          <a:extLst>
            <a:ext uri="{909E8E84-426E-40dd-AFC4-6F175D3DCCD1}">
              <a14:hiddenFill xmlns="" xmlns:a14="http://schemas.microsoft.com/office/drawing/2010/main">
                <a:solidFill>
                  <a:srgbClr val="FFFFFF"/>
                </a:solidFill>
              </a14:hiddenFill>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5200" b="1" dirty="0">
                <a:solidFill>
                  <a:srgbClr val="FFFFFF"/>
                </a:solidFill>
                <a:latin typeface="Century Gothic" charset="0"/>
                <a:ea typeface="ÇlÇr ñæí©" charset="0"/>
                <a:cs typeface="ÇlÇr ñæí©" charset="0"/>
              </a:rPr>
              <a:t>Do we still need ‘Harvest’?</a:t>
            </a:r>
            <a:endParaRPr lang="en-US" sz="5200" dirty="0">
              <a:solidFill>
                <a:srgbClr val="FFFFFF"/>
              </a:solidFill>
              <a:latin typeface="Century Gothic" charset="0"/>
              <a:cs typeface="Century Gothic" charset="0"/>
            </a:endParaRPr>
          </a:p>
        </p:txBody>
      </p:sp>
    </p:spTree>
    <p:extLst>
      <p:ext uri="{BB962C8B-B14F-4D97-AF65-F5344CB8AC3E}">
        <p14:creationId xmlns:p14="http://schemas.microsoft.com/office/powerpoint/2010/main" val="143237864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hand holding a sandwich&#10;&#10;Description automatically generated">
            <a:extLst>
              <a:ext uri="{FF2B5EF4-FFF2-40B4-BE49-F238E27FC236}">
                <a16:creationId xmlns:a16="http://schemas.microsoft.com/office/drawing/2014/main" id="{7FE7A744-B98E-4847-BE0F-85D093F4A9B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18" y="381394"/>
            <a:ext cx="9135682" cy="6095213"/>
          </a:xfrm>
          <a:prstGeom prst="rect">
            <a:avLst/>
          </a:prstGeom>
          <a:ln>
            <a:solidFill>
              <a:schemeClr val="bg1"/>
            </a:solidFill>
          </a:ln>
        </p:spPr>
      </p:pic>
      <p:sp>
        <p:nvSpPr>
          <p:cNvPr id="4" name="Rectangle 3">
            <a:extLst>
              <a:ext uri="{FF2B5EF4-FFF2-40B4-BE49-F238E27FC236}">
                <a16:creationId xmlns:a16="http://schemas.microsoft.com/office/drawing/2014/main" id="{88BBAA02-D977-49E5-A182-50C61A1228FA}"/>
              </a:ext>
            </a:extLst>
          </p:cNvPr>
          <p:cNvSpPr/>
          <p:nvPr/>
        </p:nvSpPr>
        <p:spPr>
          <a:xfrm>
            <a:off x="3743908" y="476672"/>
            <a:ext cx="5364596" cy="954107"/>
          </a:xfrm>
          <a:prstGeom prst="rect">
            <a:avLst/>
          </a:prstGeom>
          <a:noFill/>
        </p:spPr>
        <p:txBody>
          <a:bodyPr wrap="square">
            <a:spAutoFit/>
          </a:bodyPr>
          <a:lstStyle/>
          <a:p>
            <a:pPr algn="ctr"/>
            <a:r>
              <a:rPr lang="en-US" sz="3200" b="1" dirty="0">
                <a:solidFill>
                  <a:schemeClr val="bg1"/>
                </a:solidFill>
                <a:latin typeface="Century Gothic"/>
                <a:cs typeface="Century Gothic"/>
              </a:rPr>
              <a:t>‘They shared everything.’</a:t>
            </a:r>
          </a:p>
          <a:p>
            <a:pPr algn="ctr"/>
            <a:r>
              <a:rPr lang="en-US" sz="2400" b="1" i="1" dirty="0">
                <a:solidFill>
                  <a:schemeClr val="bg1"/>
                </a:solidFill>
                <a:latin typeface="Century Gothic"/>
                <a:cs typeface="Century Gothic"/>
              </a:rPr>
              <a:t>(Acts 2:44)</a:t>
            </a:r>
          </a:p>
        </p:txBody>
      </p:sp>
      <p:sp>
        <p:nvSpPr>
          <p:cNvPr id="2" name="Rectangle 1">
            <a:extLst>
              <a:ext uri="{FF2B5EF4-FFF2-40B4-BE49-F238E27FC236}">
                <a16:creationId xmlns:a16="http://schemas.microsoft.com/office/drawing/2014/main" id="{E73F74B0-3626-9DB8-6030-7C759ACEC3AA}"/>
              </a:ext>
            </a:extLst>
          </p:cNvPr>
          <p:cNvSpPr/>
          <p:nvPr/>
        </p:nvSpPr>
        <p:spPr>
          <a:xfrm>
            <a:off x="10158" y="4797152"/>
            <a:ext cx="5364596" cy="1446550"/>
          </a:xfrm>
          <a:prstGeom prst="rect">
            <a:avLst/>
          </a:prstGeom>
          <a:noFill/>
        </p:spPr>
        <p:txBody>
          <a:bodyPr wrap="square">
            <a:spAutoFit/>
          </a:bodyPr>
          <a:lstStyle/>
          <a:p>
            <a:pPr algn="ctr"/>
            <a:r>
              <a:rPr lang="en-US" sz="3200" b="1" dirty="0">
                <a:solidFill>
                  <a:schemeClr val="bg1"/>
                </a:solidFill>
                <a:latin typeface="Century Gothic"/>
                <a:cs typeface="Century Gothic"/>
              </a:rPr>
              <a:t>‘Be generous and willing to share.’</a:t>
            </a:r>
          </a:p>
          <a:p>
            <a:pPr algn="ctr"/>
            <a:r>
              <a:rPr lang="en-US" sz="2400" b="1" i="1" dirty="0">
                <a:solidFill>
                  <a:schemeClr val="bg1"/>
                </a:solidFill>
                <a:latin typeface="Century Gothic"/>
                <a:cs typeface="Century Gothic"/>
              </a:rPr>
              <a:t>(1 Timothy 6:18)</a:t>
            </a:r>
          </a:p>
        </p:txBody>
      </p:sp>
      <p:sp>
        <p:nvSpPr>
          <p:cNvPr id="7" name="Rectangle: Rounded Corners 6">
            <a:extLst>
              <a:ext uri="{FF2B5EF4-FFF2-40B4-BE49-F238E27FC236}">
                <a16:creationId xmlns:a16="http://schemas.microsoft.com/office/drawing/2014/main" id="{FC6C8BF2-5E5C-B986-774E-B745E552FFFD}"/>
              </a:ext>
            </a:extLst>
          </p:cNvPr>
          <p:cNvSpPr/>
          <p:nvPr/>
        </p:nvSpPr>
        <p:spPr>
          <a:xfrm>
            <a:off x="6033052" y="2773017"/>
            <a:ext cx="2713383" cy="974035"/>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6000" b="1" dirty="0">
                <a:solidFill>
                  <a:schemeClr val="tx1"/>
                </a:solidFill>
                <a:latin typeface="Century Gothic" panose="020B0502020202020204" pitchFamily="34" charset="0"/>
              </a:rPr>
              <a:t>share</a:t>
            </a:r>
          </a:p>
        </p:txBody>
      </p:sp>
    </p:spTree>
    <p:extLst>
      <p:ext uri="{BB962C8B-B14F-4D97-AF65-F5344CB8AC3E}">
        <p14:creationId xmlns:p14="http://schemas.microsoft.com/office/powerpoint/2010/main" val="3254409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37E61AC-ED53-888A-8A8C-C18B38D35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5573"/>
            <a:ext cx="9144000" cy="6086854"/>
          </a:xfrm>
          <a:prstGeom prst="rect">
            <a:avLst/>
          </a:prstGeom>
          <a:ln>
            <a:solidFill>
              <a:schemeClr val="bg1"/>
            </a:solidFill>
          </a:ln>
        </p:spPr>
      </p:pic>
      <p:sp>
        <p:nvSpPr>
          <p:cNvPr id="10" name="TextBox 9">
            <a:extLst>
              <a:ext uri="{FF2B5EF4-FFF2-40B4-BE49-F238E27FC236}">
                <a16:creationId xmlns:a16="http://schemas.microsoft.com/office/drawing/2014/main" id="{1DFF4A2E-47EC-6094-75C9-B819253339E9}"/>
              </a:ext>
            </a:extLst>
          </p:cNvPr>
          <p:cNvSpPr txBox="1"/>
          <p:nvPr/>
        </p:nvSpPr>
        <p:spPr>
          <a:xfrm>
            <a:off x="193813" y="4333462"/>
            <a:ext cx="8756374" cy="1938992"/>
          </a:xfrm>
          <a:prstGeom prst="rect">
            <a:avLst/>
          </a:prstGeom>
          <a:solidFill>
            <a:schemeClr val="tx1">
              <a:alpha val="56000"/>
            </a:schemeClr>
          </a:solidFill>
        </p:spPr>
        <p:txBody>
          <a:bodyPr wrap="square" rtlCol="0">
            <a:spAutoFit/>
          </a:bodyPr>
          <a:lstStyle/>
          <a:p>
            <a:pPr lvl="0" defTabSz="457200">
              <a:defRPr/>
            </a:pPr>
            <a:r>
              <a:rPr lang="en-GB" sz="2000" b="1" dirty="0">
                <a:solidFill>
                  <a:schemeClr val="bg1"/>
                </a:solidFill>
                <a:latin typeface="Century Gothic" panose="020B0502020202020204" pitchFamily="34" charset="0"/>
              </a:rPr>
              <a:t>May the blessing of the God who cycles the seasons and swells the grain go with us. </a:t>
            </a:r>
          </a:p>
          <a:p>
            <a:pPr lvl="0" defTabSz="457200">
              <a:defRPr/>
            </a:pPr>
            <a:r>
              <a:rPr lang="en-GB" sz="2000" b="1" dirty="0">
                <a:solidFill>
                  <a:schemeClr val="bg1"/>
                </a:solidFill>
                <a:latin typeface="Century Gothic" panose="020B0502020202020204" pitchFamily="34" charset="0"/>
              </a:rPr>
              <a:t>May the blessing of the Son who breaks the bread go with us. </a:t>
            </a:r>
          </a:p>
          <a:p>
            <a:pPr lvl="0" defTabSz="457200">
              <a:defRPr/>
            </a:pPr>
            <a:r>
              <a:rPr lang="en-GB" sz="2000" b="1" dirty="0">
                <a:solidFill>
                  <a:schemeClr val="bg1"/>
                </a:solidFill>
                <a:latin typeface="Century Gothic" panose="020B0502020202020204" pitchFamily="34" charset="0"/>
              </a:rPr>
              <a:t>May the blessing of the Spirit who challenges us to a just sharing of earth’s harvest go with us.</a:t>
            </a:r>
          </a:p>
          <a:p>
            <a:pPr lvl="0" defTabSz="457200">
              <a:defRPr/>
            </a:pPr>
            <a:r>
              <a:rPr lang="en-GB" sz="2000" b="1" dirty="0">
                <a:solidFill>
                  <a:schemeClr val="bg1"/>
                </a:solidFill>
                <a:latin typeface="Century Gothic" panose="020B0502020202020204" pitchFamily="34" charset="0"/>
              </a:rPr>
              <a:t>Now and into the week ahead.           Amen.</a:t>
            </a:r>
          </a:p>
        </p:txBody>
      </p:sp>
    </p:spTree>
    <p:extLst>
      <p:ext uri="{BB962C8B-B14F-4D97-AF65-F5344CB8AC3E}">
        <p14:creationId xmlns:p14="http://schemas.microsoft.com/office/powerpoint/2010/main" val="3842928948"/>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DD8ACCF-5830-FC41-1AA8-383AE65E465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5B700C0-7659-DCEC-D588-C6B365D27E54}"/>
              </a:ext>
            </a:extLst>
          </p:cNvPr>
          <p:cNvPicPr>
            <a:picLocks noChangeAspect="1"/>
          </p:cNvPicPr>
          <p:nvPr/>
        </p:nvPicPr>
        <p:blipFill>
          <a:blip r:embed="rId3">
            <a:extLst>
              <a:ext uri="{28A0092B-C50C-407E-A947-70E740481C1C}">
                <a14:useLocalDpi xmlns:a14="http://schemas.microsoft.com/office/drawing/2010/main" val="0"/>
              </a:ext>
            </a:extLst>
          </a:blip>
          <a:srcRect l="4239" r="4239"/>
          <a:stretch>
            <a:fillRect/>
          </a:stretch>
        </p:blipFill>
        <p:spPr>
          <a:xfrm>
            <a:off x="-134498" y="0"/>
            <a:ext cx="9412996" cy="6858000"/>
          </a:xfrm>
          <a:prstGeom prst="rect">
            <a:avLst/>
          </a:prstGeom>
        </p:spPr>
      </p:pic>
      <p:sp>
        <p:nvSpPr>
          <p:cNvPr id="10" name="TextBox 9">
            <a:extLst>
              <a:ext uri="{FF2B5EF4-FFF2-40B4-BE49-F238E27FC236}">
                <a16:creationId xmlns:a16="http://schemas.microsoft.com/office/drawing/2014/main" id="{13079B3D-3C4E-CCDC-89E4-5B764B03CB8C}"/>
              </a:ext>
            </a:extLst>
          </p:cNvPr>
          <p:cNvSpPr txBox="1"/>
          <p:nvPr/>
        </p:nvSpPr>
        <p:spPr>
          <a:xfrm>
            <a:off x="141633" y="5091610"/>
            <a:ext cx="8860735" cy="1569660"/>
          </a:xfrm>
          <a:prstGeom prst="rect">
            <a:avLst/>
          </a:prstGeom>
          <a:solidFill>
            <a:schemeClr val="tx1">
              <a:alpha val="56000"/>
            </a:schemeClr>
          </a:solidFill>
        </p:spPr>
        <p:txBody>
          <a:bodyPr wrap="square" rtlCol="0">
            <a:spAutoFit/>
          </a:bodyPr>
          <a:lstStyle/>
          <a:p>
            <a:pPr lvl="0" defTabSz="457200">
              <a:defRPr/>
            </a:pPr>
            <a:r>
              <a:rPr lang="en-GB" sz="3200" b="1" dirty="0">
                <a:solidFill>
                  <a:schemeClr val="bg1"/>
                </a:solidFill>
                <a:latin typeface="Century Gothic" panose="020B0502020202020204" pitchFamily="34" charset="0"/>
              </a:rPr>
              <a:t>The earth is fruitful; may we be generous. </a:t>
            </a:r>
          </a:p>
          <a:p>
            <a:pPr lvl="0" defTabSz="457200">
              <a:defRPr/>
            </a:pPr>
            <a:r>
              <a:rPr lang="en-GB" sz="3200" b="1" dirty="0">
                <a:solidFill>
                  <a:schemeClr val="bg1"/>
                </a:solidFill>
                <a:latin typeface="Century Gothic" panose="020B0502020202020204" pitchFamily="34" charset="0"/>
              </a:rPr>
              <a:t>The earth is fragile; may we be gentle. </a:t>
            </a:r>
          </a:p>
          <a:p>
            <a:pPr lvl="0" defTabSz="457200">
              <a:defRPr/>
            </a:pPr>
            <a:r>
              <a:rPr lang="en-GB" sz="3200" b="1" dirty="0">
                <a:solidFill>
                  <a:schemeClr val="bg1"/>
                </a:solidFill>
                <a:latin typeface="Century Gothic" panose="020B0502020202020204" pitchFamily="34" charset="0"/>
              </a:rPr>
              <a:t>The earth is fractured; may we be just.</a:t>
            </a:r>
          </a:p>
        </p:txBody>
      </p:sp>
    </p:spTree>
    <p:extLst>
      <p:ext uri="{BB962C8B-B14F-4D97-AF65-F5344CB8AC3E}">
        <p14:creationId xmlns:p14="http://schemas.microsoft.com/office/powerpoint/2010/main" val="3448449322"/>
      </p:ext>
    </p:extLst>
  </p:cSld>
  <p:clrMapOvr>
    <a:masterClrMapping/>
  </p:clrMapOvr>
  <p:transition spd="med">
    <p:fad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4301</TotalTime>
  <Words>1181</Words>
  <Application>Microsoft Office PowerPoint</Application>
  <PresentationFormat>On-screen Show (4:3)</PresentationFormat>
  <Paragraphs>81</Paragraphs>
  <Slides>6</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Arial</vt:lpstr>
      <vt:lpstr>Calibri</vt:lpstr>
      <vt:lpstr>Century Gothic</vt:lpstr>
      <vt:lpstr>1_Office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46</cp:revision>
  <dcterms:created xsi:type="dcterms:W3CDTF">2018-10-01T18:11:34Z</dcterms:created>
  <dcterms:modified xsi:type="dcterms:W3CDTF">2026-07-06T19:34:22Z</dcterms:modified>
</cp:coreProperties>
</file>