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57" r:id="rId3"/>
    <p:sldId id="307" r:id="rId4"/>
    <p:sldId id="434" r:id="rId5"/>
    <p:sldId id="303" r:id="rId6"/>
    <p:sldId id="433"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3A09C0-BD08-44A5-B83F-4694CE3ED5DC}" v="262" dt="2026-04-13T15:36:22.2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43694" autoAdjust="0"/>
  </p:normalViewPr>
  <p:slideViewPr>
    <p:cSldViewPr snapToGrid="0">
      <p:cViewPr varScale="1">
        <p:scale>
          <a:sx n="44" d="100"/>
          <a:sy n="44" d="100"/>
        </p:scale>
        <p:origin x="2288"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Boxer" userId="6da37c9f42e40059" providerId="LiveId" clId="{0E13CC8D-59C2-4409-A640-E738E4606E44}"/>
    <pc:docChg chg="undo custSel addSld delSld modSld sldOrd">
      <pc:chgData name="Rachel Boxer" userId="6da37c9f42e40059" providerId="LiveId" clId="{0E13CC8D-59C2-4409-A640-E738E4606E44}" dt="2026-04-27T10:35:40.805" v="3657" actId="313"/>
      <pc:docMkLst>
        <pc:docMk/>
      </pc:docMkLst>
      <pc:sldChg chg="addSp modSp mod modNotesTx">
        <pc:chgData name="Rachel Boxer" userId="6da37c9f42e40059" providerId="LiveId" clId="{0E13CC8D-59C2-4409-A640-E738E4606E44}" dt="2026-04-11T21:11:19.985" v="3361" actId="113"/>
        <pc:sldMkLst>
          <pc:docMk/>
          <pc:sldMk cId="4116452968" sldId="256"/>
        </pc:sldMkLst>
        <pc:spChg chg="add mod">
          <ac:chgData name="Rachel Boxer" userId="6da37c9f42e40059" providerId="LiveId" clId="{0E13CC8D-59C2-4409-A640-E738E4606E44}" dt="2026-04-11T21:06:09.714" v="3127" actId="6549"/>
          <ac:spMkLst>
            <pc:docMk/>
            <pc:sldMk cId="4116452968" sldId="256"/>
            <ac:spMk id="3" creationId="{B2566E47-9455-6F0A-74D2-76643B9D1D9D}"/>
          </ac:spMkLst>
        </pc:spChg>
        <pc:spChg chg="mod">
          <ac:chgData name="Rachel Boxer" userId="6da37c9f42e40059" providerId="LiveId" clId="{0E13CC8D-59C2-4409-A640-E738E4606E44}" dt="2026-04-11T21:04:18.424" v="3123" actId="20577"/>
          <ac:spMkLst>
            <pc:docMk/>
            <pc:sldMk cId="4116452968" sldId="256"/>
            <ac:spMk id="7" creationId="{7B02DA19-836A-F5AA-80B4-F033F642C9AB}"/>
          </ac:spMkLst>
        </pc:spChg>
      </pc:sldChg>
      <pc:sldChg chg="addSp delSp modSp mod ord modNotesTx">
        <pc:chgData name="Rachel Boxer" userId="6da37c9f42e40059" providerId="LiveId" clId="{0E13CC8D-59C2-4409-A640-E738E4606E44}" dt="2026-04-11T21:19:49.378" v="3378" actId="20577"/>
        <pc:sldMkLst>
          <pc:docMk/>
          <pc:sldMk cId="2326686932" sldId="257"/>
        </pc:sldMkLst>
        <pc:spChg chg="mod">
          <ac:chgData name="Rachel Boxer" userId="6da37c9f42e40059" providerId="LiveId" clId="{0E13CC8D-59C2-4409-A640-E738E4606E44}" dt="2026-04-11T13:58:08.011" v="251" actId="1076"/>
          <ac:spMkLst>
            <pc:docMk/>
            <pc:sldMk cId="2326686932" sldId="257"/>
            <ac:spMk id="4" creationId="{561542BA-340C-BF5E-DCE3-80F7D96DBCB5}"/>
          </ac:spMkLst>
        </pc:spChg>
        <pc:picChg chg="add mod ord">
          <ac:chgData name="Rachel Boxer" userId="6da37c9f42e40059" providerId="LiveId" clId="{0E13CC8D-59C2-4409-A640-E738E4606E44}" dt="2026-04-11T13:57:56.546" v="250" actId="14861"/>
          <ac:picMkLst>
            <pc:docMk/>
            <pc:sldMk cId="2326686932" sldId="257"/>
            <ac:picMk id="6" creationId="{44AAE7AE-C83A-F95E-46CB-634BF7AA1227}"/>
          </ac:picMkLst>
        </pc:picChg>
      </pc:sldChg>
      <pc:sldChg chg="addSp modSp add mod modAnim modNotesTx">
        <pc:chgData name="Rachel Boxer" userId="6da37c9f42e40059" providerId="LiveId" clId="{0E13CC8D-59C2-4409-A640-E738E4606E44}" dt="2026-04-27T10:35:40.805" v="3657" actId="313"/>
        <pc:sldMkLst>
          <pc:docMk/>
          <pc:sldMk cId="414683008" sldId="303"/>
        </pc:sldMkLst>
        <pc:spChg chg="add mod">
          <ac:chgData name="Rachel Boxer" userId="6da37c9f42e40059" providerId="LiveId" clId="{0E13CC8D-59C2-4409-A640-E738E4606E44}" dt="2026-04-11T20:36:25.960" v="2415" actId="6549"/>
          <ac:spMkLst>
            <pc:docMk/>
            <pc:sldMk cId="414683008" sldId="303"/>
            <ac:spMk id="2" creationId="{2F360729-870F-822F-962C-700C7E1C5F3D}"/>
          </ac:spMkLst>
        </pc:spChg>
        <pc:spChg chg="mod">
          <ac:chgData name="Rachel Boxer" userId="6da37c9f42e40059" providerId="LiveId" clId="{0E13CC8D-59C2-4409-A640-E738E4606E44}" dt="2026-04-11T20:24:02.562" v="1521" actId="12788"/>
          <ac:spMkLst>
            <pc:docMk/>
            <pc:sldMk cId="414683008" sldId="303"/>
            <ac:spMk id="4" creationId="{1EFBAF71-2DC4-4710-BDB7-1E837ACA4C41}"/>
          </ac:spMkLst>
        </pc:spChg>
        <pc:spChg chg="add mod">
          <ac:chgData name="Rachel Boxer" userId="6da37c9f42e40059" providerId="LiveId" clId="{0E13CC8D-59C2-4409-A640-E738E4606E44}" dt="2026-04-11T20:37:44.875" v="2478" actId="1076"/>
          <ac:spMkLst>
            <pc:docMk/>
            <pc:sldMk cId="414683008" sldId="303"/>
            <ac:spMk id="5" creationId="{481891A2-156D-64D3-E036-204EA9CC7DB3}"/>
          </ac:spMkLst>
        </pc:spChg>
        <pc:picChg chg="mod">
          <ac:chgData name="Rachel Boxer" userId="6da37c9f42e40059" providerId="LiveId" clId="{0E13CC8D-59C2-4409-A640-E738E4606E44}" dt="2026-04-11T14:06:31.521" v="571" actId="14861"/>
          <ac:picMkLst>
            <pc:docMk/>
            <pc:sldMk cId="414683008" sldId="303"/>
            <ac:picMk id="3" creationId="{A1F4BF1E-E0A1-4E2E-859B-DDB91D2FB0C9}"/>
          </ac:picMkLst>
        </pc:picChg>
      </pc:sldChg>
      <pc:sldChg chg="addSp delSp modSp add mod ord addAnim delAnim modAnim modNotesTx">
        <pc:chgData name="Rachel Boxer" userId="6da37c9f42e40059" providerId="LiveId" clId="{0E13CC8D-59C2-4409-A640-E738E4606E44}" dt="2026-04-11T21:19:54.679" v="3382" actId="20577"/>
        <pc:sldMkLst>
          <pc:docMk/>
          <pc:sldMk cId="1746195094" sldId="307"/>
        </pc:sldMkLst>
        <pc:spChg chg="mod">
          <ac:chgData name="Rachel Boxer" userId="6da37c9f42e40059" providerId="LiveId" clId="{0E13CC8D-59C2-4409-A640-E738E4606E44}" dt="2026-04-11T21:12:31.998" v="3364"/>
          <ac:spMkLst>
            <pc:docMk/>
            <pc:sldMk cId="1746195094" sldId="307"/>
            <ac:spMk id="11" creationId="{B2E8FD72-6F4A-A346-F891-78B3AD7B8F77}"/>
          </ac:spMkLst>
        </pc:spChg>
        <pc:grpChg chg="add mod ord">
          <ac:chgData name="Rachel Boxer" userId="6da37c9f42e40059" providerId="LiveId" clId="{0E13CC8D-59C2-4409-A640-E738E4606E44}" dt="2026-04-11T21:12:44.203" v="3370" actId="171"/>
          <ac:grpSpMkLst>
            <pc:docMk/>
            <pc:sldMk cId="1746195094" sldId="307"/>
            <ac:grpSpMk id="10" creationId="{5E021309-624F-1899-BC6F-E80F96C24679}"/>
          </ac:grpSpMkLst>
        </pc:grpChg>
        <pc:picChg chg="mod">
          <ac:chgData name="Rachel Boxer" userId="6da37c9f42e40059" providerId="LiveId" clId="{0E13CC8D-59C2-4409-A640-E738E4606E44}" dt="2026-04-11T20:00:25.002" v="670" actId="14100"/>
          <ac:picMkLst>
            <pc:docMk/>
            <pc:sldMk cId="1746195094" sldId="307"/>
            <ac:picMk id="2" creationId="{95ED1677-1479-F5D7-4473-D8748837A65C}"/>
          </ac:picMkLst>
        </pc:picChg>
        <pc:picChg chg="mod">
          <ac:chgData name="Rachel Boxer" userId="6da37c9f42e40059" providerId="LiveId" clId="{0E13CC8D-59C2-4409-A640-E738E4606E44}" dt="2026-04-11T20:00:31.675" v="671" actId="1076"/>
          <ac:picMkLst>
            <pc:docMk/>
            <pc:sldMk cId="1746195094" sldId="307"/>
            <ac:picMk id="4" creationId="{4237B5E1-4123-D20A-DC27-6D444D925B18}"/>
          </ac:picMkLst>
        </pc:picChg>
        <pc:picChg chg="mod">
          <ac:chgData name="Rachel Boxer" userId="6da37c9f42e40059" providerId="LiveId" clId="{0E13CC8D-59C2-4409-A640-E738E4606E44}" dt="2026-04-11T19:59:03.412" v="649" actId="1076"/>
          <ac:picMkLst>
            <pc:docMk/>
            <pc:sldMk cId="1746195094" sldId="307"/>
            <ac:picMk id="5" creationId="{3B3A1F37-000E-FD84-29A9-D72D708789D5}"/>
          </ac:picMkLst>
        </pc:picChg>
        <pc:picChg chg="add mod">
          <ac:chgData name="Rachel Boxer" userId="6da37c9f42e40059" providerId="LiveId" clId="{0E13CC8D-59C2-4409-A640-E738E4606E44}" dt="2026-04-11T20:12:04.567" v="1175" actId="208"/>
          <ac:picMkLst>
            <pc:docMk/>
            <pc:sldMk cId="1746195094" sldId="307"/>
            <ac:picMk id="6" creationId="{D851C0FA-F8DE-2A9A-9133-54064D9DE049}"/>
          </ac:picMkLst>
        </pc:picChg>
        <pc:picChg chg="add mod ord">
          <ac:chgData name="Rachel Boxer" userId="6da37c9f42e40059" providerId="LiveId" clId="{0E13CC8D-59C2-4409-A640-E738E4606E44}" dt="2026-04-11T19:59:41.294" v="659" actId="167"/>
          <ac:picMkLst>
            <pc:docMk/>
            <pc:sldMk cId="1746195094" sldId="307"/>
            <ac:picMk id="7" creationId="{F757DDD0-2B16-39C3-6D92-30F99E0AEC1F}"/>
          </ac:picMkLst>
        </pc:picChg>
        <pc:picChg chg="add mod">
          <ac:chgData name="Rachel Boxer" userId="6da37c9f42e40059" providerId="LiveId" clId="{0E13CC8D-59C2-4409-A640-E738E4606E44}" dt="2026-04-11T21:13:01.671" v="3372" actId="12789"/>
          <ac:picMkLst>
            <pc:docMk/>
            <pc:sldMk cId="1746195094" sldId="307"/>
            <ac:picMk id="9" creationId="{609ED862-E819-87E4-89C0-8136073D4131}"/>
          </ac:picMkLst>
        </pc:picChg>
        <pc:picChg chg="mod">
          <ac:chgData name="Rachel Boxer" userId="6da37c9f42e40059" providerId="LiveId" clId="{0E13CC8D-59C2-4409-A640-E738E4606E44}" dt="2026-04-11T21:12:31.998" v="3364"/>
          <ac:picMkLst>
            <pc:docMk/>
            <pc:sldMk cId="1746195094" sldId="307"/>
            <ac:picMk id="12" creationId="{791C3D5C-8B28-79E9-DA8F-FFD441551DD6}"/>
          </ac:picMkLst>
        </pc:picChg>
      </pc:sldChg>
      <pc:sldChg chg="add">
        <pc:chgData name="Rachel Boxer" userId="6da37c9f42e40059" providerId="LiveId" clId="{0E13CC8D-59C2-4409-A640-E738E4606E44}" dt="2026-04-11T14:04:44.343" v="512"/>
        <pc:sldMkLst>
          <pc:docMk/>
          <pc:sldMk cId="2871082214" sldId="433"/>
        </pc:sldMkLst>
      </pc:sldChg>
      <pc:sldChg chg="addSp delSp modSp new mod addAnim delAnim modAnim modNotesTx">
        <pc:chgData name="Rachel Boxer" userId="6da37c9f42e40059" providerId="LiveId" clId="{0E13CC8D-59C2-4409-A640-E738E4606E44}" dt="2026-04-11T21:20:03.059" v="3386" actId="20577"/>
        <pc:sldMkLst>
          <pc:docMk/>
          <pc:sldMk cId="4025731746" sldId="434"/>
        </pc:sldMkLst>
        <pc:spChg chg="add mod">
          <ac:chgData name="Rachel Boxer" userId="6da37c9f42e40059" providerId="LiveId" clId="{0E13CC8D-59C2-4409-A640-E738E4606E44}" dt="2026-04-11T20:31:05.753" v="1877" actId="207"/>
          <ac:spMkLst>
            <pc:docMk/>
            <pc:sldMk cId="4025731746" sldId="434"/>
            <ac:spMk id="11" creationId="{208FDD41-005B-6C50-4953-70F0FBA5886A}"/>
          </ac:spMkLst>
        </pc:spChg>
        <pc:picChg chg="add mod">
          <ac:chgData name="Rachel Boxer" userId="6da37c9f42e40059" providerId="LiveId" clId="{0E13CC8D-59C2-4409-A640-E738E4606E44}" dt="2026-04-11T20:11:59.613" v="1174" actId="208"/>
          <ac:picMkLst>
            <pc:docMk/>
            <pc:sldMk cId="4025731746" sldId="434"/>
            <ac:picMk id="2" creationId="{9CA6F938-4F49-D835-701F-43F65E02D942}"/>
          </ac:picMkLst>
        </pc:picChg>
        <pc:picChg chg="add mod">
          <ac:chgData name="Rachel Boxer" userId="6da37c9f42e40059" providerId="LiveId" clId="{0E13CC8D-59C2-4409-A640-E738E4606E44}" dt="2026-04-11T20:12:14.931" v="1177"/>
          <ac:picMkLst>
            <pc:docMk/>
            <pc:sldMk cId="4025731746" sldId="434"/>
            <ac:picMk id="3" creationId="{48EA2269-23F1-B0B4-2C9A-5B173FB40CFC}"/>
          </ac:picMkLst>
        </pc:picChg>
        <pc:picChg chg="add mod">
          <ac:chgData name="Rachel Boxer" userId="6da37c9f42e40059" providerId="LiveId" clId="{0E13CC8D-59C2-4409-A640-E738E4606E44}" dt="2026-04-11T20:30:08.745" v="1849" actId="1076"/>
          <ac:picMkLst>
            <pc:docMk/>
            <pc:sldMk cId="4025731746" sldId="434"/>
            <ac:picMk id="5" creationId="{E9534248-4675-91A6-5B31-7A9D299B08F4}"/>
          </ac:picMkLst>
        </pc:picChg>
        <pc:picChg chg="add mod">
          <ac:chgData name="Rachel Boxer" userId="6da37c9f42e40059" providerId="LiveId" clId="{0E13CC8D-59C2-4409-A640-E738E4606E44}" dt="2026-04-11T21:13:44.745" v="3373" actId="208"/>
          <ac:picMkLst>
            <pc:docMk/>
            <pc:sldMk cId="4025731746" sldId="434"/>
            <ac:picMk id="6" creationId="{288218E3-3947-2C06-1B26-7B51A6E97A9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0AAA03-35FE-46B4-9CBA-086313F072F4}" type="datetimeFigureOut">
              <a:rPr lang="en-GB" smtClean="0"/>
              <a:t>25/04/2026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38EB90-A8AB-42CD-B29E-D7D05FF6AA49}" type="slidenum">
              <a:rPr lang="en-GB" smtClean="0"/>
              <a:t>‹#›</a:t>
            </a:fld>
            <a:endParaRPr lang="en-GB"/>
          </a:p>
        </p:txBody>
      </p:sp>
    </p:spTree>
    <p:extLst>
      <p:ext uri="{BB962C8B-B14F-4D97-AF65-F5344CB8AC3E}">
        <p14:creationId xmlns:p14="http://schemas.microsoft.com/office/powerpoint/2010/main" val="277416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‘Stories as treasure to be found’ – Summer term 2026      These resources are ©The Diocese of Guildford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Gospels are full of the parables of Jesus, which he used to communicate ideas about the Kingdom of God to his listeners, often challenging their thinking, and quite often in answer to a question he had been posed. For Christians – as for Jesus’ original audiences – the parables don’t just illustrate a truth, they contain a truth that the listeners are supposed to search for </a:t>
            </a:r>
            <a:r>
              <a:rPr lang="en-GB" dirty="0" err="1"/>
              <a:t>for</a:t>
            </a:r>
            <a:r>
              <a:rPr lang="en-GB" dirty="0"/>
              <a:t> themselves, appealing to the intellect through the imagination. These collective worship materials don’t need to be used in any particular order, but loosely follow the parables of Jesus from Matthew 13. Although these parables were told to a specific audience, with a specific set of cultural expectations, Christians believe that Jesus’ parables can speak just as truthfully to a modern audience: like a well-cut gemstone, the light will shine through the different facets and show different colours at different times.</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Notes for the teacher: </a:t>
            </a:r>
            <a:r>
              <a:rPr lang="en-GB" i="1" dirty="0"/>
              <a:t>This resource is to be used for collective worship during tutor times or in other groupings that work for your setting. There may be enough material here to resource more than one tutor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Each resource contains some images and words to support the spiritual development of students, with a script for the leader written under the slides.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Any </a:t>
            </a:r>
            <a:r>
              <a:rPr lang="en-GB" b="1" i="1" dirty="0"/>
              <a:t>bold </a:t>
            </a:r>
            <a:r>
              <a:rPr lang="en-GB" b="0" i="1" dirty="0"/>
              <a:t>text indicates when a click will animate either text or an image for students to ponder, and italic text contains pointers for the leader.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1" dirty="0"/>
              <a:t>Especially important is the slide denoted as </a:t>
            </a:r>
            <a:r>
              <a:rPr lang="en-GB" b="1" i="1" dirty="0"/>
              <a:t>‘Going deeper: responding and words for worship’, </a:t>
            </a:r>
            <a:r>
              <a:rPr lang="en-GB" b="0" i="1" dirty="0"/>
              <a:t>which ensures that the resource meets the requirement for daily collective worship in your Church school. The words are invitational, and prayer is optional.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1" dirty="0"/>
              <a:t>At the end of each set of slides, there is an image from across times and cultures illustrating the story from a different perspective. </a:t>
            </a:r>
            <a:r>
              <a:rPr lang="en-GB" b="0" i="1"/>
              <a:t>You might want to include a question on this slide that will challenge students’ thinking as they leave, or at another time, picking up on what has been talked about during the gathering.</a:t>
            </a:r>
          </a:p>
          <a:p>
            <a:endParaRPr lang="en-GB" b="0" i="1" dirty="0"/>
          </a:p>
          <a:p>
            <a:r>
              <a:rPr lang="en-GB" b="1" i="1" dirty="0"/>
              <a:t>Today’s parable, the Parable of the Sower, </a:t>
            </a:r>
            <a:r>
              <a:rPr lang="en-GB" i="1" dirty="0"/>
              <a:t>is the only parable that Jesus gave meanings for himself – about the importance of allowing the good things of God’s Kingdom to grow in the lives of those who listened. It can be found in Matthew 13:1-9 &amp; 18-23. Today, we use it to think about the things that we might consider we are growing – either personally, or in your school community.</a:t>
            </a:r>
          </a:p>
        </p:txBody>
      </p:sp>
      <p:sp>
        <p:nvSpPr>
          <p:cNvPr id="4" name="Slide Number Placeholder 3"/>
          <p:cNvSpPr>
            <a:spLocks noGrp="1"/>
          </p:cNvSpPr>
          <p:nvPr>
            <p:ph type="sldNum" sz="quarter" idx="5"/>
          </p:nvPr>
        </p:nvSpPr>
        <p:spPr/>
        <p:txBody>
          <a:bodyPr/>
          <a:lstStyle/>
          <a:p>
            <a:fld id="{9838EB90-A8AB-42CD-B29E-D7D05FF6AA49}" type="slidenum">
              <a:rPr lang="en-GB" smtClean="0"/>
              <a:t>1</a:t>
            </a:fld>
            <a:endParaRPr lang="en-GB"/>
          </a:p>
        </p:txBody>
      </p:sp>
    </p:spTree>
    <p:extLst>
      <p:ext uri="{BB962C8B-B14F-4D97-AF65-F5344CB8AC3E}">
        <p14:creationId xmlns:p14="http://schemas.microsoft.com/office/powerpoint/2010/main" val="1272937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Gathering</a:t>
            </a:r>
          </a:p>
          <a:p>
            <a:r>
              <a:rPr lang="en-GB" b="0" i="1" dirty="0"/>
              <a:t>You might want to light a candle to signal the start of collective worship. Invite students to be quiet and still and to use the words of the prayer if it helps them…..</a:t>
            </a:r>
          </a:p>
          <a:p>
            <a:endParaRPr lang="en-GB" b="0" dirty="0"/>
          </a:p>
          <a:p>
            <a:pPr algn="l"/>
            <a:r>
              <a:rPr lang="en-GB" sz="1200" dirty="0">
                <a:solidFill>
                  <a:schemeClr val="bg1"/>
                </a:solidFill>
                <a:latin typeface="Century Gothic" panose="020B0502020202020204" pitchFamily="34" charset="0"/>
              </a:rPr>
              <a:t>Creator God</a:t>
            </a:r>
          </a:p>
          <a:p>
            <a:pPr algn="l"/>
            <a:r>
              <a:rPr lang="en-GB" sz="1200" dirty="0">
                <a:solidFill>
                  <a:schemeClr val="bg1"/>
                </a:solidFill>
                <a:latin typeface="Century Gothic" panose="020B0502020202020204" pitchFamily="34" charset="0"/>
              </a:rPr>
              <a:t>As we gather today, we are grateful for the signs of life all around us.</a:t>
            </a:r>
          </a:p>
          <a:p>
            <a:pPr algn="l"/>
            <a:r>
              <a:rPr lang="en-GB" sz="1200" dirty="0">
                <a:solidFill>
                  <a:schemeClr val="bg1"/>
                </a:solidFill>
                <a:latin typeface="Century Gothic" panose="020B0502020202020204" pitchFamily="34" charset="0"/>
              </a:rPr>
              <a:t>Please help us to grow well as part of this community.</a:t>
            </a:r>
          </a:p>
          <a:p>
            <a:pPr algn="l"/>
            <a:r>
              <a:rPr lang="en-GB" sz="1200" dirty="0">
                <a:solidFill>
                  <a:schemeClr val="bg1"/>
                </a:solidFill>
                <a:latin typeface="Century Gothic" panose="020B0502020202020204" pitchFamily="34" charset="0"/>
              </a:rPr>
              <a:t>Be present in our thoughts and hearts today.</a:t>
            </a:r>
          </a:p>
          <a:p>
            <a:pPr algn="l"/>
            <a:r>
              <a:rPr lang="en-GB" sz="1200" b="1" dirty="0">
                <a:solidFill>
                  <a:schemeClr val="bg1"/>
                </a:solidFill>
                <a:latin typeface="Century Gothic" panose="020B0502020202020204" pitchFamily="34" charset="0"/>
              </a:rPr>
              <a:t>Amen.</a:t>
            </a:r>
          </a:p>
          <a:p>
            <a:endParaRPr lang="en-GB" b="1" dirty="0"/>
          </a:p>
        </p:txBody>
      </p:sp>
      <p:sp>
        <p:nvSpPr>
          <p:cNvPr id="4" name="Slide Number Placeholder 3"/>
          <p:cNvSpPr>
            <a:spLocks noGrp="1"/>
          </p:cNvSpPr>
          <p:nvPr>
            <p:ph type="sldNum" sz="quarter" idx="5"/>
          </p:nvPr>
        </p:nvSpPr>
        <p:spPr/>
        <p:txBody>
          <a:bodyPr/>
          <a:lstStyle/>
          <a:p>
            <a:fld id="{9838EB90-A8AB-42CD-B29E-D7D05FF6AA49}" type="slidenum">
              <a:rPr lang="en-GB" smtClean="0"/>
              <a:t>2</a:t>
            </a:fld>
            <a:endParaRPr lang="en-GB"/>
          </a:p>
        </p:txBody>
      </p:sp>
    </p:spTree>
    <p:extLst>
      <p:ext uri="{BB962C8B-B14F-4D97-AF65-F5344CB8AC3E}">
        <p14:creationId xmlns:p14="http://schemas.microsoft.com/office/powerpoint/2010/main" val="2740749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b="1" dirty="0"/>
              <a:t>Engaging: The Parable of the Sower (Matthew 13:1-9)</a:t>
            </a:r>
          </a:p>
          <a:p>
            <a:r>
              <a:rPr lang="en-GB" sz="1200" b="0" i="0" kern="1200" dirty="0">
                <a:solidFill>
                  <a:schemeClr val="tx1"/>
                </a:solidFill>
                <a:effectLst/>
                <a:latin typeface="+mn-lt"/>
                <a:ea typeface="+mn-ea"/>
                <a:cs typeface="+mn-cs"/>
              </a:rPr>
              <a:t>We begin today with another of Jesus’ parables – and the only one that he explained to his listeners. Here’s how it goes: </a:t>
            </a:r>
            <a:r>
              <a:rPr lang="en-GB" sz="1200" b="0" i="1" kern="1200" dirty="0">
                <a:solidFill>
                  <a:schemeClr val="tx1"/>
                </a:solidFill>
                <a:effectLst/>
                <a:latin typeface="+mn-lt"/>
                <a:ea typeface="+mn-ea"/>
                <a:cs typeface="+mn-cs"/>
              </a:rPr>
              <a:t>[you could ask 4 students to read the words, a line at a time. </a:t>
            </a:r>
            <a:r>
              <a:rPr lang="en-GB" sz="1200" b="1" i="1" kern="1200" dirty="0">
                <a:solidFill>
                  <a:schemeClr val="tx1"/>
                </a:solidFill>
                <a:effectLst/>
                <a:latin typeface="+mn-lt"/>
                <a:ea typeface="+mn-ea"/>
                <a:cs typeface="+mn-cs"/>
              </a:rPr>
              <a:t>Bold text </a:t>
            </a:r>
            <a:r>
              <a:rPr lang="en-GB" sz="1200" b="0" i="1" kern="1200" dirty="0">
                <a:solidFill>
                  <a:schemeClr val="tx1"/>
                </a:solidFill>
                <a:effectLst/>
                <a:latin typeface="+mn-lt"/>
                <a:ea typeface="+mn-ea"/>
                <a:cs typeface="+mn-cs"/>
              </a:rPr>
              <a:t>brings up an image on the screen.]</a:t>
            </a:r>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r>
              <a:rPr lang="en-GB" sz="1200" b="0" i="1" kern="1200" dirty="0">
                <a:solidFill>
                  <a:schemeClr val="tx1"/>
                </a:solidFill>
                <a:effectLst/>
                <a:latin typeface="+mn-lt"/>
                <a:ea typeface="+mn-ea"/>
                <a:cs typeface="+mn-cs"/>
              </a:rPr>
              <a:t>Reader 1: </a:t>
            </a:r>
            <a:r>
              <a:rPr lang="en-GB" sz="1200" b="0" i="0" kern="1200" dirty="0">
                <a:solidFill>
                  <a:schemeClr val="tx1"/>
                </a:solidFill>
                <a:effectLst/>
                <a:latin typeface="+mn-lt"/>
                <a:ea typeface="+mn-ea"/>
                <a:cs typeface="+mn-cs"/>
              </a:rPr>
              <a:t>Jesus said: “A farmer went out to plant his seed. While he was planting, </a:t>
            </a:r>
            <a:r>
              <a:rPr lang="en-GB" sz="1200" b="1" i="0" kern="1200" dirty="0">
                <a:solidFill>
                  <a:schemeClr val="tx1"/>
                </a:solidFill>
                <a:effectLst/>
                <a:latin typeface="+mn-lt"/>
                <a:ea typeface="+mn-ea"/>
                <a:cs typeface="+mn-cs"/>
              </a:rPr>
              <a:t>some seed fell by the road</a:t>
            </a:r>
            <a:r>
              <a:rPr lang="en-GB" sz="1200" b="0" i="0" kern="1200" dirty="0">
                <a:solidFill>
                  <a:schemeClr val="tx1"/>
                </a:solidFill>
                <a:effectLst/>
                <a:latin typeface="+mn-lt"/>
                <a:ea typeface="+mn-ea"/>
                <a:cs typeface="+mn-cs"/>
              </a:rPr>
              <a:t>. The birds came and ate all that seed. </a:t>
            </a:r>
          </a:p>
          <a:p>
            <a:r>
              <a:rPr lang="en-GB" sz="1200" b="0" i="1" kern="1200" dirty="0">
                <a:solidFill>
                  <a:schemeClr val="tx1"/>
                </a:solidFill>
                <a:effectLst/>
                <a:latin typeface="+mn-lt"/>
                <a:ea typeface="+mn-ea"/>
                <a:cs typeface="+mn-cs"/>
              </a:rPr>
              <a:t>Reader 2: </a:t>
            </a:r>
            <a:r>
              <a:rPr lang="en-GB" sz="1200" b="1" i="0" kern="1200" dirty="0">
                <a:solidFill>
                  <a:schemeClr val="tx1"/>
                </a:solidFill>
                <a:effectLst/>
                <a:latin typeface="+mn-lt"/>
                <a:ea typeface="+mn-ea"/>
                <a:cs typeface="+mn-cs"/>
              </a:rPr>
              <a:t>Some seed fell on rocky ground</a:t>
            </a:r>
            <a:r>
              <a:rPr lang="en-GB" sz="1200" b="0" i="0" kern="1200" dirty="0">
                <a:solidFill>
                  <a:schemeClr val="tx1"/>
                </a:solidFill>
                <a:effectLst/>
                <a:latin typeface="+mn-lt"/>
                <a:ea typeface="+mn-ea"/>
                <a:cs typeface="+mn-cs"/>
              </a:rPr>
              <a:t>, where there wasn’t enough dirt. That seed grew very fast, because the ground was not deep.</a:t>
            </a:r>
            <a:r>
              <a:rPr lang="en-GB" sz="1200" b="1" i="0" kern="1200" baseline="300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But when the sun rose, </a:t>
            </a:r>
            <a:r>
              <a:rPr lang="en-GB" sz="1200" b="1" i="0" kern="1200" dirty="0">
                <a:solidFill>
                  <a:schemeClr val="tx1"/>
                </a:solidFill>
                <a:effectLst/>
                <a:latin typeface="+mn-lt"/>
                <a:ea typeface="+mn-ea"/>
                <a:cs typeface="+mn-cs"/>
              </a:rPr>
              <a:t>the plants dried up </a:t>
            </a:r>
            <a:r>
              <a:rPr lang="en-GB" sz="1200" b="0" i="0" kern="1200" dirty="0">
                <a:solidFill>
                  <a:schemeClr val="tx1"/>
                </a:solidFill>
                <a:effectLst/>
                <a:latin typeface="+mn-lt"/>
                <a:ea typeface="+mn-ea"/>
                <a:cs typeface="+mn-cs"/>
              </a:rPr>
              <a:t>because they did not have deep roots. </a:t>
            </a:r>
          </a:p>
          <a:p>
            <a:r>
              <a:rPr lang="en-GB" sz="1200" b="0" i="1" kern="1200" dirty="0">
                <a:solidFill>
                  <a:schemeClr val="tx1"/>
                </a:solidFill>
                <a:effectLst/>
                <a:latin typeface="+mn-lt"/>
                <a:ea typeface="+mn-ea"/>
                <a:cs typeface="+mn-cs"/>
              </a:rPr>
              <a:t>Reader 3: </a:t>
            </a:r>
            <a:r>
              <a:rPr lang="en-GB" sz="1200" b="0" i="0" kern="1200" dirty="0">
                <a:solidFill>
                  <a:schemeClr val="tx1"/>
                </a:solidFill>
                <a:effectLst/>
                <a:latin typeface="+mn-lt"/>
                <a:ea typeface="+mn-ea"/>
                <a:cs typeface="+mn-cs"/>
              </a:rPr>
              <a:t>Some other seed fell among </a:t>
            </a:r>
            <a:r>
              <a:rPr lang="en-GB" sz="1200" b="1" i="0" kern="1200" dirty="0">
                <a:solidFill>
                  <a:schemeClr val="tx1"/>
                </a:solidFill>
                <a:effectLst/>
                <a:latin typeface="+mn-lt"/>
                <a:ea typeface="+mn-ea"/>
                <a:cs typeface="+mn-cs"/>
              </a:rPr>
              <a:t>thorny weeds</a:t>
            </a:r>
            <a:r>
              <a:rPr lang="en-GB" sz="1200" b="0" i="0" kern="1200" dirty="0">
                <a:solidFill>
                  <a:schemeClr val="tx1"/>
                </a:solidFill>
                <a:effectLst/>
                <a:latin typeface="+mn-lt"/>
                <a:ea typeface="+mn-ea"/>
                <a:cs typeface="+mn-cs"/>
              </a:rPr>
              <a:t>. The weeds grew and choked the good plants. </a:t>
            </a:r>
          </a:p>
          <a:p>
            <a:r>
              <a:rPr lang="en-GB" sz="1200" b="0" i="1" kern="1200" dirty="0">
                <a:solidFill>
                  <a:schemeClr val="tx1"/>
                </a:solidFill>
                <a:effectLst/>
                <a:latin typeface="+mn-lt"/>
                <a:ea typeface="+mn-ea"/>
                <a:cs typeface="+mn-cs"/>
              </a:rPr>
              <a:t>Reader 4: </a:t>
            </a:r>
            <a:r>
              <a:rPr lang="en-GB" sz="1200" b="0" i="0" kern="1200" dirty="0">
                <a:solidFill>
                  <a:schemeClr val="tx1"/>
                </a:solidFill>
                <a:effectLst/>
                <a:latin typeface="+mn-lt"/>
                <a:ea typeface="+mn-ea"/>
                <a:cs typeface="+mn-cs"/>
              </a:rPr>
              <a:t>Some other seed fell on good ground where it </a:t>
            </a:r>
            <a:r>
              <a:rPr lang="en-GB" sz="1200" b="1" i="0" kern="1200" dirty="0">
                <a:solidFill>
                  <a:schemeClr val="tx1"/>
                </a:solidFill>
                <a:effectLst/>
                <a:latin typeface="+mn-lt"/>
                <a:ea typeface="+mn-ea"/>
                <a:cs typeface="+mn-cs"/>
              </a:rPr>
              <a:t>grew and became grain, </a:t>
            </a:r>
            <a:r>
              <a:rPr lang="en-GB" sz="1200" b="0" i="0" kern="1200" dirty="0">
                <a:solidFill>
                  <a:schemeClr val="tx1"/>
                </a:solidFill>
                <a:effectLst/>
                <a:latin typeface="+mn-lt"/>
                <a:ea typeface="+mn-ea"/>
                <a:cs typeface="+mn-cs"/>
              </a:rPr>
              <a:t>many hundreds of times what was sown.</a:t>
            </a:r>
          </a:p>
          <a:p>
            <a:endParaRPr lang="en-GB" sz="1200" b="0" i="0" kern="1200" dirty="0">
              <a:solidFill>
                <a:schemeClr val="tx1"/>
              </a:solidFill>
              <a:effectLst/>
              <a:latin typeface="+mn-lt"/>
              <a:ea typeface="+mn-ea"/>
              <a:cs typeface="+mn-cs"/>
            </a:endParaRPr>
          </a:p>
          <a:p>
            <a:r>
              <a:rPr lang="en-GB" sz="1200" b="0" i="1" kern="1200" dirty="0">
                <a:solidFill>
                  <a:schemeClr val="tx1"/>
                </a:solidFill>
                <a:effectLst/>
                <a:latin typeface="+mn-lt"/>
                <a:ea typeface="+mn-ea"/>
                <a:cs typeface="+mn-cs"/>
              </a:rPr>
              <a:t>Spend a few moments talking together about what students remember / think the meaning of this parable is…..</a:t>
            </a:r>
            <a:endParaRPr lang="en-US" b="1" i="1" dirty="0"/>
          </a:p>
        </p:txBody>
      </p:sp>
    </p:spTree>
    <p:extLst>
      <p:ext uri="{BB962C8B-B14F-4D97-AF65-F5344CB8AC3E}">
        <p14:creationId xmlns:p14="http://schemas.microsoft.com/office/powerpoint/2010/main" val="1063265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Engaging: the meaning of the parable (Matthew 13: 18-23)     </a:t>
            </a:r>
            <a:r>
              <a:rPr lang="en-GB" sz="1200" b="0" i="1" kern="1200" dirty="0">
                <a:solidFill>
                  <a:schemeClr val="tx1"/>
                </a:solidFill>
                <a:effectLst/>
                <a:latin typeface="+mn-lt"/>
                <a:ea typeface="+mn-ea"/>
                <a:cs typeface="+mn-cs"/>
              </a:rPr>
              <a:t>[Students can again be readers, with the teacher reading the words in bold]</a:t>
            </a:r>
          </a:p>
          <a:p>
            <a:endParaRPr lang="en-GB" sz="1200" b="0" i="1"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So, now let’s listen to the meaning of that story about the farmer. </a:t>
            </a:r>
            <a:endParaRPr lang="en-GB" sz="1200" b="1" i="0" kern="1200" baseline="300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What is the seed that fell by the road? </a:t>
            </a:r>
          </a:p>
          <a:p>
            <a:r>
              <a:rPr lang="en-GB" sz="1200" b="0" i="1" kern="1200" dirty="0">
                <a:solidFill>
                  <a:schemeClr val="tx1"/>
                </a:solidFill>
                <a:effectLst/>
                <a:latin typeface="+mn-lt"/>
                <a:ea typeface="+mn-ea"/>
                <a:cs typeface="+mn-cs"/>
              </a:rPr>
              <a:t>Reader 1: </a:t>
            </a:r>
            <a:r>
              <a:rPr lang="en-GB" sz="1200" b="0" i="0" kern="1200" dirty="0">
                <a:solidFill>
                  <a:schemeClr val="tx1"/>
                </a:solidFill>
                <a:effectLst/>
                <a:latin typeface="+mn-lt"/>
                <a:ea typeface="+mn-ea"/>
                <a:cs typeface="+mn-cs"/>
              </a:rPr>
              <a:t>That seed is like the person who hears the teaching about the kingdom but does not understand it. The Evil One comes and takes away the things that were planted in that person’s heart. </a:t>
            </a:r>
          </a:p>
          <a:p>
            <a:r>
              <a:rPr lang="en-GB" sz="1200" b="1" i="0" kern="1200" dirty="0">
                <a:solidFill>
                  <a:schemeClr val="tx1"/>
                </a:solidFill>
                <a:effectLst/>
                <a:latin typeface="+mn-lt"/>
                <a:ea typeface="+mn-ea"/>
                <a:cs typeface="+mn-cs"/>
              </a:rPr>
              <a:t>And what is the seed that fell on rocky ground? </a:t>
            </a:r>
          </a:p>
          <a:p>
            <a:r>
              <a:rPr lang="en-GB" sz="1200" b="0" i="1" kern="1200" dirty="0">
                <a:solidFill>
                  <a:schemeClr val="tx1"/>
                </a:solidFill>
                <a:effectLst/>
                <a:latin typeface="+mn-lt"/>
                <a:ea typeface="+mn-ea"/>
                <a:cs typeface="+mn-cs"/>
              </a:rPr>
              <a:t>Reader 2: </a:t>
            </a:r>
            <a:r>
              <a:rPr lang="en-GB" sz="1200" b="0" i="0" kern="1200" dirty="0">
                <a:solidFill>
                  <a:schemeClr val="tx1"/>
                </a:solidFill>
                <a:effectLst/>
                <a:latin typeface="+mn-lt"/>
                <a:ea typeface="+mn-ea"/>
                <a:cs typeface="+mn-cs"/>
              </a:rPr>
              <a:t>That seed is like the person who hears the teaching and quickly accepts it with joy. But they does not let the teaching go deep into their life and it stays only a short time. When trouble or challenges come, then they quickly give up.</a:t>
            </a:r>
          </a:p>
          <a:p>
            <a:r>
              <a:rPr lang="en-GB" sz="1200" b="1" i="0" kern="1200" dirty="0">
                <a:solidFill>
                  <a:schemeClr val="tx1"/>
                </a:solidFill>
                <a:effectLst/>
                <a:latin typeface="+mn-lt"/>
                <a:ea typeface="+mn-ea"/>
                <a:cs typeface="+mn-cs"/>
              </a:rPr>
              <a:t>And what is the seed that fell among the thorny weeds? </a:t>
            </a:r>
          </a:p>
          <a:p>
            <a:r>
              <a:rPr lang="en-GB" sz="1200" b="0" i="1" kern="1200" dirty="0">
                <a:solidFill>
                  <a:schemeClr val="tx1"/>
                </a:solidFill>
                <a:effectLst/>
                <a:latin typeface="+mn-lt"/>
                <a:ea typeface="+mn-ea"/>
                <a:cs typeface="+mn-cs"/>
              </a:rPr>
              <a:t>Reader 3: </a:t>
            </a:r>
            <a:r>
              <a:rPr lang="en-GB" sz="1200" b="0" i="0" kern="1200" dirty="0">
                <a:solidFill>
                  <a:schemeClr val="tx1"/>
                </a:solidFill>
                <a:effectLst/>
                <a:latin typeface="+mn-lt"/>
                <a:ea typeface="+mn-ea"/>
                <a:cs typeface="+mn-cs"/>
              </a:rPr>
              <a:t>That seed is like the person who hears the teaching but lets worries about this life and love of money stop that teaching from growing. So the teaching does not produce fruit</a:t>
            </a:r>
            <a:r>
              <a:rPr lang="en-GB" sz="1200" b="0" i="0" kern="1200" baseline="300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in that person’s life. </a:t>
            </a:r>
            <a:endParaRPr lang="en-GB" sz="1200" b="0" i="1"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But what is the seed that fell on the good ground? </a:t>
            </a:r>
          </a:p>
          <a:p>
            <a:r>
              <a:rPr lang="en-GB" sz="1200" b="0" i="1" kern="1200" dirty="0">
                <a:solidFill>
                  <a:schemeClr val="tx1"/>
                </a:solidFill>
                <a:effectLst/>
                <a:latin typeface="+mn-lt"/>
                <a:ea typeface="+mn-ea"/>
                <a:cs typeface="+mn-cs"/>
              </a:rPr>
              <a:t>Reader 4: </a:t>
            </a:r>
            <a:r>
              <a:rPr lang="en-GB" sz="1200" b="0" i="0" kern="1200" dirty="0">
                <a:solidFill>
                  <a:schemeClr val="tx1"/>
                </a:solidFill>
                <a:effectLst/>
                <a:latin typeface="+mn-lt"/>
                <a:ea typeface="+mn-ea"/>
                <a:cs typeface="+mn-cs"/>
              </a:rPr>
              <a:t>That seed is like the person who hears the teaching and understands it. That person grows and produces fruit, many hundreds of time that which was sown.</a:t>
            </a:r>
          </a:p>
          <a:p>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1" dirty="0">
                <a:latin typeface="Century Gothic" panose="020B0502020202020204" pitchFamily="34" charset="0"/>
              </a:rPr>
              <a:t>Talk together: </a:t>
            </a:r>
            <a:r>
              <a:rPr lang="en-GB" sz="1200" b="1" dirty="0">
                <a:latin typeface="Century Gothic" panose="020B0502020202020204" pitchFamily="34" charset="0"/>
              </a:rPr>
              <a:t>Does this parable have meaning for anyone, or only for Christians?</a:t>
            </a:r>
          </a:p>
          <a:p>
            <a:endParaRPr lang="en-GB" sz="1200" b="0" i="0" kern="1200" dirty="0">
              <a:solidFill>
                <a:schemeClr val="tx1"/>
              </a:solidFill>
              <a:effectLst/>
              <a:latin typeface="+mn-lt"/>
              <a:ea typeface="+mn-ea"/>
              <a:cs typeface="+mn-cs"/>
            </a:endParaRPr>
          </a:p>
          <a:p>
            <a:endParaRPr lang="en-GB" b="1" dirty="0"/>
          </a:p>
        </p:txBody>
      </p:sp>
      <p:sp>
        <p:nvSpPr>
          <p:cNvPr id="4" name="Slide Number Placeholder 3"/>
          <p:cNvSpPr>
            <a:spLocks noGrp="1"/>
          </p:cNvSpPr>
          <p:nvPr>
            <p:ph type="sldNum" sz="quarter" idx="5"/>
          </p:nvPr>
        </p:nvSpPr>
        <p:spPr/>
        <p:txBody>
          <a:bodyPr/>
          <a:lstStyle/>
          <a:p>
            <a:fld id="{9838EB90-A8AB-42CD-B29E-D7D05FF6AA49}" type="slidenum">
              <a:rPr lang="en-GB" smtClean="0"/>
              <a:t>4</a:t>
            </a:fld>
            <a:endParaRPr lang="en-GB"/>
          </a:p>
        </p:txBody>
      </p:sp>
    </p:spTree>
    <p:extLst>
      <p:ext uri="{BB962C8B-B14F-4D97-AF65-F5344CB8AC3E}">
        <p14:creationId xmlns:p14="http://schemas.microsoft.com/office/powerpoint/2010/main" val="2888015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kern="1200" dirty="0">
                <a:solidFill>
                  <a:schemeClr val="tx1"/>
                </a:solidFill>
                <a:effectLst/>
                <a:latin typeface="+mn-lt"/>
                <a:ea typeface="+mn-ea"/>
                <a:cs typeface="+mn-cs"/>
              </a:rPr>
              <a:t>Going deeper: responding and words for worship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chemeClr val="bg1"/>
                </a:solidFill>
                <a:latin typeface="Century Gothic" panose="020B0502020202020204" pitchFamily="34" charset="0"/>
              </a:rPr>
              <a:t>What are we growing in life?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kern="1200" dirty="0">
                <a:solidFill>
                  <a:schemeClr val="tx1"/>
                </a:solidFill>
                <a:effectLst/>
                <a:latin typeface="+mn-lt"/>
                <a:ea typeface="+mn-ea"/>
                <a:cs typeface="+mn-cs"/>
              </a:rPr>
              <a:t>I wonder how you might answer this question? </a:t>
            </a:r>
            <a:r>
              <a:rPr lang="en-GB" sz="1800" b="0" i="1" kern="1200" dirty="0">
                <a:solidFill>
                  <a:schemeClr val="tx1"/>
                </a:solidFill>
                <a:effectLst/>
                <a:latin typeface="+mn-lt"/>
                <a:ea typeface="+mn-ea"/>
                <a:cs typeface="+mn-cs"/>
              </a:rPr>
              <a:t>[Students could write a personal/private response to this question]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kern="1200" dirty="0">
                <a:solidFill>
                  <a:schemeClr val="tx1"/>
                </a:solidFill>
                <a:effectLst/>
                <a:latin typeface="+mn-lt"/>
                <a:ea typeface="+mn-ea"/>
                <a:cs typeface="+mn-cs"/>
              </a:rPr>
              <a:t>Whether or not Jesus’ parable has meaning for you or not, we also need to care for </a:t>
            </a:r>
            <a:r>
              <a:rPr lang="en-GB" sz="1800" b="0" i="0" kern="1200">
                <a:solidFill>
                  <a:schemeClr val="tx1"/>
                </a:solidFill>
                <a:effectLst/>
                <a:latin typeface="+mn-lt"/>
                <a:ea typeface="+mn-ea"/>
                <a:cs typeface="+mn-cs"/>
              </a:rPr>
              <a:t>the ‘seeds’ </a:t>
            </a:r>
            <a:r>
              <a:rPr lang="en-GB" sz="1800" b="0" i="0" kern="1200" dirty="0">
                <a:solidFill>
                  <a:schemeClr val="tx1"/>
                </a:solidFill>
                <a:effectLst/>
                <a:latin typeface="+mn-lt"/>
                <a:ea typeface="+mn-ea"/>
                <a:cs typeface="+mn-cs"/>
              </a:rPr>
              <a:t>that grow in our lives, in our hearts and in our community.</a:t>
            </a:r>
            <a:r>
              <a:rPr lang="en-GB" sz="1800" b="0" i="1"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1" kern="1200" dirty="0">
                <a:solidFill>
                  <a:schemeClr val="tx1"/>
                </a:solidFill>
                <a:effectLst/>
                <a:latin typeface="+mn-lt"/>
                <a:ea typeface="+mn-ea"/>
                <a:cs typeface="+mn-cs"/>
              </a:rPr>
              <a:t>NB Reference your school’s vision and values here</a:t>
            </a:r>
            <a:endParaRPr lang="en-GB" sz="18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chemeClr val="bg1"/>
                </a:solidFill>
                <a:latin typeface="Century Gothic" panose="020B0502020202020204" pitchFamily="34" charset="0"/>
              </a:rPr>
              <a:t>…I wonder what might challenge our own personal growth or the growth of things that are important in our school community?...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chemeClr val="bg1"/>
                </a:solidFill>
                <a:latin typeface="Century Gothic" panose="020B0502020202020204" pitchFamily="34" charset="0"/>
              </a:rPr>
              <a:t>…I wonder how we might encourage these ‘seeds’ to grow well?...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dirty="0">
              <a:solidFill>
                <a:schemeClr val="bg1"/>
              </a:solidFill>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solidFill>
                  <a:schemeClr val="bg1"/>
                </a:solidFill>
                <a:latin typeface="Century Gothic" panose="020B0502020202020204" pitchFamily="34" charset="0"/>
              </a:rPr>
              <a:t>I’m going to leave some space for you to reflect in the quietness of your own hearts….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Now I’ll use some words in prayer: if this is something that you are comfortable with, then find a way to make the prayer your own….</a:t>
            </a:r>
          </a:p>
          <a:p>
            <a:endParaRPr lang="en-GB" sz="1200" b="0" i="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Creator God, who sees all growing things,</a:t>
            </a:r>
          </a:p>
          <a:p>
            <a:r>
              <a:rPr lang="en-GB" sz="1200" kern="1200" dirty="0">
                <a:solidFill>
                  <a:schemeClr val="tx1"/>
                </a:solidFill>
                <a:effectLst/>
                <a:latin typeface="+mn-lt"/>
                <a:ea typeface="+mn-ea"/>
                <a:cs typeface="+mn-cs"/>
              </a:rPr>
              <a:t>Thank you for the seeds that we carry deep in our hearts….values that are important to us…..our priorities in life…..our character….our inner self….</a:t>
            </a:r>
          </a:p>
          <a:p>
            <a:r>
              <a:rPr lang="en-GB" sz="1200" b="0" i="0" kern="1200" dirty="0">
                <a:solidFill>
                  <a:schemeClr val="tx1"/>
                </a:solidFill>
                <a:effectLst/>
                <a:latin typeface="+mn-lt"/>
                <a:ea typeface="+mn-ea"/>
                <a:cs typeface="+mn-cs"/>
              </a:rPr>
              <a:t>These are all seeds that are known to you.</a:t>
            </a:r>
          </a:p>
          <a:p>
            <a:r>
              <a:rPr lang="en-GB" sz="1200" b="0" i="0" kern="1200" dirty="0">
                <a:solidFill>
                  <a:schemeClr val="tx1"/>
                </a:solidFill>
                <a:effectLst/>
                <a:latin typeface="+mn-lt"/>
                <a:ea typeface="+mn-ea"/>
                <a:cs typeface="+mn-cs"/>
              </a:rPr>
              <a:t>Please help us to give attention to them and help them to grow well.</a:t>
            </a:r>
          </a:p>
          <a:p>
            <a:r>
              <a:rPr lang="en-GB" sz="1200" b="0" i="0" kern="1200" dirty="0">
                <a:solidFill>
                  <a:schemeClr val="tx1"/>
                </a:solidFill>
                <a:effectLst/>
                <a:latin typeface="+mn-lt"/>
                <a:ea typeface="+mn-ea"/>
                <a:cs typeface="+mn-cs"/>
              </a:rPr>
              <a:t>Amen</a:t>
            </a:r>
          </a:p>
          <a:p>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Sending: </a:t>
            </a:r>
            <a:r>
              <a:rPr lang="en-GB" sz="1200" b="0" i="1" kern="1200" dirty="0">
                <a:solidFill>
                  <a:schemeClr val="tx1"/>
                </a:solidFill>
                <a:effectLst/>
                <a:latin typeface="+mn-lt"/>
                <a:ea typeface="+mn-ea"/>
                <a:cs typeface="+mn-cs"/>
              </a:rPr>
              <a:t>you might wish to leave students with a final challenge based on this slide, then blow out the candle as a sign that the collective worship is finished. </a:t>
            </a:r>
            <a:endParaRPr lang="en-GB" sz="1200" b="1"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403128AB-7EA3-884D-B84F-2D9B3C601A6B}" type="slidenum">
              <a:rPr lang="en-US" smtClean="0"/>
              <a:t>5</a:t>
            </a:fld>
            <a:endParaRPr lang="en-US"/>
          </a:p>
        </p:txBody>
      </p:sp>
    </p:spTree>
    <p:extLst>
      <p:ext uri="{BB962C8B-B14F-4D97-AF65-F5344CB8AC3E}">
        <p14:creationId xmlns:p14="http://schemas.microsoft.com/office/powerpoint/2010/main" val="4056372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Parable of the </a:t>
            </a:r>
            <a:r>
              <a:rPr lang="en-GB" b="1" dirty="0" err="1"/>
              <a:t>sower</a:t>
            </a:r>
            <a:endParaRPr lang="en-GB" b="1" dirty="0"/>
          </a:p>
          <a:p>
            <a:r>
              <a:rPr lang="en-GB" b="0" dirty="0"/>
              <a:t>From </a:t>
            </a:r>
            <a:r>
              <a:rPr lang="en-GB" b="0" dirty="0" err="1"/>
              <a:t>Brasow</a:t>
            </a:r>
            <a:r>
              <a:rPr lang="en-GB" b="0" dirty="0"/>
              <a:t>, Romania</a:t>
            </a:r>
          </a:p>
          <a:p>
            <a:endParaRPr lang="en-GB" b="0" dirty="0"/>
          </a:p>
          <a:p>
            <a:r>
              <a:rPr lang="en-GB" b="0"/>
              <a:t>Original source: https://diglib.library.vanderbilt.edu/act-imagelink.pl?RC=55021</a:t>
            </a:r>
            <a:endParaRPr lang="en-GB" b="0" dirty="0"/>
          </a:p>
        </p:txBody>
      </p:sp>
      <p:sp>
        <p:nvSpPr>
          <p:cNvPr id="4" name="Slide Number Placeholder 3"/>
          <p:cNvSpPr>
            <a:spLocks noGrp="1"/>
          </p:cNvSpPr>
          <p:nvPr>
            <p:ph type="sldNum" sz="quarter" idx="5"/>
          </p:nvPr>
        </p:nvSpPr>
        <p:spPr/>
        <p:txBody>
          <a:bodyPr/>
          <a:lstStyle/>
          <a:p>
            <a:fld id="{403128AB-7EA3-884D-B84F-2D9B3C601A6B}" type="slidenum">
              <a:rPr lang="en-US" smtClean="0"/>
              <a:t>6</a:t>
            </a:fld>
            <a:endParaRPr lang="en-US" dirty="0"/>
          </a:p>
        </p:txBody>
      </p:sp>
    </p:spTree>
    <p:extLst>
      <p:ext uri="{BB962C8B-B14F-4D97-AF65-F5344CB8AC3E}">
        <p14:creationId xmlns:p14="http://schemas.microsoft.com/office/powerpoint/2010/main" val="3963433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25/04/2026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55960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25/04/2026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421732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25/04/2026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316746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25/04/2026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131136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8EE52B1-DDDB-48E3-9BB6-A56663961E24}" type="datetimeFigureOut">
              <a:rPr lang="en-GB" smtClean="0"/>
              <a:t>25/04/2026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2886269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D8EE52B1-DDDB-48E3-9BB6-A56663961E24}" type="datetimeFigureOut">
              <a:rPr lang="en-GB" smtClean="0"/>
              <a:t>25/04/2026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521076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D8EE52B1-DDDB-48E3-9BB6-A56663961E24}" type="datetimeFigureOut">
              <a:rPr lang="en-GB" smtClean="0"/>
              <a:t>25/04/2026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734572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D8EE52B1-DDDB-48E3-9BB6-A56663961E24}" type="datetimeFigureOut">
              <a:rPr lang="en-GB" smtClean="0"/>
              <a:t>25/04/2026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122512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EE52B1-DDDB-48E3-9BB6-A56663961E24}" type="datetimeFigureOut">
              <a:rPr lang="en-GB" smtClean="0"/>
              <a:t>25/04/2026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121388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8EE52B1-DDDB-48E3-9BB6-A56663961E24}" type="datetimeFigureOut">
              <a:rPr lang="en-GB" smtClean="0"/>
              <a:t>25/04/2026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2647847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8EE52B1-DDDB-48E3-9BB6-A56663961E24}" type="datetimeFigureOut">
              <a:rPr lang="en-GB" smtClean="0"/>
              <a:t>25/04/2026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034187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EE52B1-DDDB-48E3-9BB6-A56663961E24}" type="datetimeFigureOut">
              <a:rPr lang="en-GB" smtClean="0"/>
              <a:t>25/04/2026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5C4B15-31DF-483A-8617-94F02152CD58}" type="slidenum">
              <a:rPr lang="en-GB" smtClean="0"/>
              <a:t>‹#›</a:t>
            </a:fld>
            <a:endParaRPr lang="en-GB"/>
          </a:p>
        </p:txBody>
      </p:sp>
    </p:spTree>
    <p:extLst>
      <p:ext uri="{BB962C8B-B14F-4D97-AF65-F5344CB8AC3E}">
        <p14:creationId xmlns:p14="http://schemas.microsoft.com/office/powerpoint/2010/main" val="24807613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7.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8EF51B-ABAC-509B-37A5-4E3A28C9D2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5353050" cy="6858000"/>
          </a:xfrm>
          <a:prstGeom prst="rect">
            <a:avLst/>
          </a:prstGeom>
          <a:effectLst>
            <a:softEdge rad="635000"/>
          </a:effectLst>
        </p:spPr>
      </p:pic>
      <p:sp>
        <p:nvSpPr>
          <p:cNvPr id="6" name="TextBox 5">
            <a:extLst>
              <a:ext uri="{FF2B5EF4-FFF2-40B4-BE49-F238E27FC236}">
                <a16:creationId xmlns:a16="http://schemas.microsoft.com/office/drawing/2014/main" id="{EF52503D-BE67-D77B-E1A9-633593D0B092}"/>
              </a:ext>
            </a:extLst>
          </p:cNvPr>
          <p:cNvSpPr txBox="1"/>
          <p:nvPr/>
        </p:nvSpPr>
        <p:spPr>
          <a:xfrm>
            <a:off x="4861451" y="2136339"/>
            <a:ext cx="4072040" cy="2585323"/>
          </a:xfrm>
          <a:prstGeom prst="rect">
            <a:avLst/>
          </a:prstGeom>
          <a:noFill/>
        </p:spPr>
        <p:txBody>
          <a:bodyPr wrap="square" rtlCol="0">
            <a:spAutoFit/>
          </a:bodyPr>
          <a:lstStyle/>
          <a:p>
            <a:pPr algn="ctr"/>
            <a:r>
              <a:rPr lang="en-GB" sz="5400" b="1" dirty="0">
                <a:solidFill>
                  <a:schemeClr val="accent2"/>
                </a:solidFill>
                <a:effectLst>
                  <a:glow rad="228600">
                    <a:schemeClr val="accent2">
                      <a:satMod val="175000"/>
                      <a:alpha val="40000"/>
                    </a:schemeClr>
                  </a:glow>
                </a:effectLst>
                <a:latin typeface="Century Gothic" panose="020B0502020202020204" pitchFamily="34" charset="0"/>
              </a:rPr>
              <a:t>Stories as treasure to be found</a:t>
            </a:r>
          </a:p>
        </p:txBody>
      </p:sp>
      <p:sp>
        <p:nvSpPr>
          <p:cNvPr id="7" name="TextBox 6">
            <a:extLst>
              <a:ext uri="{FF2B5EF4-FFF2-40B4-BE49-F238E27FC236}">
                <a16:creationId xmlns:a16="http://schemas.microsoft.com/office/drawing/2014/main" id="{7B02DA19-836A-F5AA-80B4-F033F642C9AB}"/>
              </a:ext>
            </a:extLst>
          </p:cNvPr>
          <p:cNvSpPr txBox="1"/>
          <p:nvPr/>
        </p:nvSpPr>
        <p:spPr>
          <a:xfrm>
            <a:off x="5435600" y="6337235"/>
            <a:ext cx="3616962" cy="430887"/>
          </a:xfrm>
          <a:prstGeom prst="rect">
            <a:avLst/>
          </a:prstGeom>
          <a:noFill/>
        </p:spPr>
        <p:txBody>
          <a:bodyPr wrap="square" rtlCol="0">
            <a:spAutoFit/>
          </a:bodyPr>
          <a:lstStyle/>
          <a:p>
            <a:pPr algn="r"/>
            <a:r>
              <a:rPr lang="en-GB" sz="1100" i="1" dirty="0">
                <a:solidFill>
                  <a:schemeClr val="bg1"/>
                </a:solidFill>
                <a:latin typeface="Century Gothic" panose="020B0502020202020204" pitchFamily="34" charset="0"/>
              </a:rPr>
              <a:t>‘The seeker’ by Mike Moyers, from the Vanderbilt University Library, Art in the Christian Tradition</a:t>
            </a:r>
          </a:p>
        </p:txBody>
      </p:sp>
      <p:sp>
        <p:nvSpPr>
          <p:cNvPr id="3" name="TextBox 2">
            <a:extLst>
              <a:ext uri="{FF2B5EF4-FFF2-40B4-BE49-F238E27FC236}">
                <a16:creationId xmlns:a16="http://schemas.microsoft.com/office/drawing/2014/main" id="{B2566E47-9455-6F0A-74D2-76643B9D1D9D}"/>
              </a:ext>
            </a:extLst>
          </p:cNvPr>
          <p:cNvSpPr txBox="1"/>
          <p:nvPr/>
        </p:nvSpPr>
        <p:spPr>
          <a:xfrm>
            <a:off x="2899317" y="151434"/>
            <a:ext cx="6153245" cy="307777"/>
          </a:xfrm>
          <a:prstGeom prst="rect">
            <a:avLst/>
          </a:prstGeom>
          <a:noFill/>
        </p:spPr>
        <p:txBody>
          <a:bodyPr wrap="square">
            <a:spAutoFit/>
          </a:bodyPr>
          <a:lstStyle/>
          <a:p>
            <a:pPr algn="r"/>
            <a:r>
              <a:rPr lang="en-GB" sz="1400" b="1" i="1" dirty="0">
                <a:solidFill>
                  <a:schemeClr val="bg1"/>
                </a:solidFill>
                <a:latin typeface="Century Gothic" panose="020B0502020202020204" pitchFamily="34" charset="0"/>
              </a:rPr>
              <a:t>Today’s story can be found in Matthew 13:1-9 &amp; 18-23</a:t>
            </a:r>
            <a:endParaRPr lang="en-GB" sz="1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4116452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4AAE7AE-C83A-F95E-46CB-634BF7AA122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381000"/>
            <a:ext cx="9144000" cy="6096000"/>
          </a:xfrm>
          <a:prstGeom prst="rect">
            <a:avLst/>
          </a:prstGeom>
          <a:effectLst>
            <a:softEdge rad="317500"/>
          </a:effectLst>
        </p:spPr>
      </p:pic>
      <p:sp>
        <p:nvSpPr>
          <p:cNvPr id="4" name="TextBox 3">
            <a:extLst>
              <a:ext uri="{FF2B5EF4-FFF2-40B4-BE49-F238E27FC236}">
                <a16:creationId xmlns:a16="http://schemas.microsoft.com/office/drawing/2014/main" id="{561542BA-340C-BF5E-DCE3-80F7D96DBCB5}"/>
              </a:ext>
            </a:extLst>
          </p:cNvPr>
          <p:cNvSpPr txBox="1"/>
          <p:nvPr/>
        </p:nvSpPr>
        <p:spPr>
          <a:xfrm>
            <a:off x="312235" y="1207978"/>
            <a:ext cx="3847171" cy="4893647"/>
          </a:xfrm>
          <a:prstGeom prst="rect">
            <a:avLst/>
          </a:prstGeom>
          <a:noFill/>
        </p:spPr>
        <p:txBody>
          <a:bodyPr wrap="square" rtlCol="0">
            <a:spAutoFit/>
          </a:bodyPr>
          <a:lstStyle/>
          <a:p>
            <a:pPr algn="ctr"/>
            <a:r>
              <a:rPr lang="en-GB" sz="2400" b="1" dirty="0">
                <a:solidFill>
                  <a:schemeClr val="bg1"/>
                </a:solidFill>
                <a:latin typeface="Century Gothic" panose="020B0502020202020204" pitchFamily="34" charset="0"/>
              </a:rPr>
              <a:t>Gathering:</a:t>
            </a:r>
          </a:p>
          <a:p>
            <a:endParaRPr lang="en-GB" sz="2400" b="1" dirty="0">
              <a:solidFill>
                <a:schemeClr val="bg1"/>
              </a:solidFill>
              <a:latin typeface="Century Gothic" panose="020B0502020202020204" pitchFamily="34" charset="0"/>
            </a:endParaRPr>
          </a:p>
          <a:p>
            <a:pPr algn="ctr"/>
            <a:r>
              <a:rPr lang="en-GB" sz="2400" dirty="0">
                <a:solidFill>
                  <a:schemeClr val="bg1"/>
                </a:solidFill>
                <a:latin typeface="Century Gothic" panose="020B0502020202020204" pitchFamily="34" charset="0"/>
              </a:rPr>
              <a:t>Creator God</a:t>
            </a:r>
          </a:p>
          <a:p>
            <a:pPr algn="ctr"/>
            <a:r>
              <a:rPr lang="en-GB" sz="2400" dirty="0">
                <a:solidFill>
                  <a:schemeClr val="bg1"/>
                </a:solidFill>
                <a:latin typeface="Century Gothic" panose="020B0502020202020204" pitchFamily="34" charset="0"/>
              </a:rPr>
              <a:t>As we gather today, we are grateful for the signs of life all around us.</a:t>
            </a:r>
          </a:p>
          <a:p>
            <a:pPr algn="ctr"/>
            <a:r>
              <a:rPr lang="en-GB" sz="2400" dirty="0">
                <a:solidFill>
                  <a:schemeClr val="bg1"/>
                </a:solidFill>
                <a:latin typeface="Century Gothic" panose="020B0502020202020204" pitchFamily="34" charset="0"/>
              </a:rPr>
              <a:t>Please help us to grow well as part of this community.</a:t>
            </a:r>
          </a:p>
          <a:p>
            <a:pPr algn="ctr"/>
            <a:r>
              <a:rPr lang="en-GB" sz="2400" dirty="0">
                <a:solidFill>
                  <a:schemeClr val="bg1"/>
                </a:solidFill>
                <a:latin typeface="Century Gothic" panose="020B0502020202020204" pitchFamily="34" charset="0"/>
              </a:rPr>
              <a:t>Be present in our thoughts and hearts today.</a:t>
            </a:r>
          </a:p>
          <a:p>
            <a:pPr algn="ctr"/>
            <a:r>
              <a:rPr lang="en-GB" sz="2400" b="1" dirty="0">
                <a:solidFill>
                  <a:schemeClr val="bg1"/>
                </a:solidFill>
                <a:latin typeface="Century Gothic" panose="020B0502020202020204" pitchFamily="34" charset="0"/>
              </a:rPr>
              <a:t>Amen.</a:t>
            </a:r>
          </a:p>
        </p:txBody>
      </p:sp>
      <p:sp>
        <p:nvSpPr>
          <p:cNvPr id="5" name="TextBox 4">
            <a:extLst>
              <a:ext uri="{FF2B5EF4-FFF2-40B4-BE49-F238E27FC236}">
                <a16:creationId xmlns:a16="http://schemas.microsoft.com/office/drawing/2014/main" id="{9500BC20-A953-7198-3CA2-6310B5BB5820}"/>
              </a:ext>
            </a:extLst>
          </p:cNvPr>
          <p:cNvSpPr txBox="1"/>
          <p:nvPr/>
        </p:nvSpPr>
        <p:spPr>
          <a:xfrm>
            <a:off x="4389121" y="6553367"/>
            <a:ext cx="4705005" cy="261610"/>
          </a:xfrm>
          <a:prstGeom prst="rect">
            <a:avLst/>
          </a:prstGeom>
          <a:noFill/>
        </p:spPr>
        <p:txBody>
          <a:bodyPr wrap="square" rtlCol="0">
            <a:spAutoFit/>
          </a:bodyPr>
          <a:lstStyle/>
          <a:p>
            <a:pPr algn="r"/>
            <a:r>
              <a:rPr lang="en-GB" sz="1050" i="1" dirty="0">
                <a:solidFill>
                  <a:schemeClr val="bg1"/>
                </a:solidFill>
                <a:latin typeface="Century Gothic" panose="020B0502020202020204" pitchFamily="34" charset="0"/>
              </a:rPr>
              <a:t>All images copyright-free from </a:t>
            </a:r>
            <a:r>
              <a:rPr lang="en-GB" sz="1050" i="1" dirty="0" err="1">
                <a:solidFill>
                  <a:schemeClr val="bg1"/>
                </a:solidFill>
                <a:latin typeface="Century Gothic" panose="020B0502020202020204" pitchFamily="34" charset="0"/>
              </a:rPr>
              <a:t>pixabay</a:t>
            </a:r>
            <a:r>
              <a:rPr lang="en-GB" sz="1050" i="1" dirty="0">
                <a:solidFill>
                  <a:schemeClr val="bg1"/>
                </a:solidFill>
                <a:latin typeface="Century Gothic" panose="020B0502020202020204" pitchFamily="34" charset="0"/>
              </a:rPr>
              <a:t>, unless otherwise identified</a:t>
            </a:r>
          </a:p>
        </p:txBody>
      </p:sp>
    </p:spTree>
    <p:extLst>
      <p:ext uri="{BB962C8B-B14F-4D97-AF65-F5344CB8AC3E}">
        <p14:creationId xmlns:p14="http://schemas.microsoft.com/office/powerpoint/2010/main" val="2326686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757DDD0-2B16-39C3-6D92-30F99E0AEC1F}"/>
              </a:ext>
            </a:extLst>
          </p:cNvPr>
          <p:cNvPicPr>
            <a:picLocks noChangeAspect="1"/>
          </p:cNvPicPr>
          <p:nvPr/>
        </p:nvPicPr>
        <p:blipFill>
          <a:blip r:embed="rId3"/>
          <a:stretch>
            <a:fillRect/>
          </a:stretch>
        </p:blipFill>
        <p:spPr>
          <a:xfrm>
            <a:off x="0" y="0"/>
            <a:ext cx="9144000" cy="6858000"/>
          </a:xfrm>
          <a:prstGeom prst="rect">
            <a:avLst/>
          </a:prstGeom>
        </p:spPr>
      </p:pic>
      <p:pic>
        <p:nvPicPr>
          <p:cNvPr id="5" name="Picture 1">
            <a:extLst>
              <a:ext uri="{FF2B5EF4-FFF2-40B4-BE49-F238E27FC236}">
                <a16:creationId xmlns:a16="http://schemas.microsoft.com/office/drawing/2014/main" id="{3B3A1F37-000E-FD84-29A9-D72D708789D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104323" y="280551"/>
            <a:ext cx="3701588" cy="2776304"/>
          </a:xfrm>
          <a:prstGeom prst="rect">
            <a:avLst/>
          </a:prstGeom>
          <a:noFill/>
          <a:ln>
            <a:solidFill>
              <a:schemeClr val="bg1"/>
            </a:solid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grpSp>
        <p:nvGrpSpPr>
          <p:cNvPr id="10" name="Group 3">
            <a:extLst>
              <a:ext uri="{FF2B5EF4-FFF2-40B4-BE49-F238E27FC236}">
                <a16:creationId xmlns:a16="http://schemas.microsoft.com/office/drawing/2014/main" id="{5E021309-624F-1899-BC6F-E80F96C24679}"/>
              </a:ext>
            </a:extLst>
          </p:cNvPr>
          <p:cNvGrpSpPr>
            <a:grpSpLocks/>
          </p:cNvGrpSpPr>
          <p:nvPr/>
        </p:nvGrpSpPr>
        <p:grpSpPr bwMode="auto">
          <a:xfrm>
            <a:off x="101738" y="6285926"/>
            <a:ext cx="748585" cy="427314"/>
            <a:chOff x="251520" y="5877272"/>
            <a:chExt cx="1512168" cy="792088"/>
          </a:xfrm>
        </p:grpSpPr>
        <p:sp>
          <p:nvSpPr>
            <p:cNvPr id="11" name="Rectangle 10">
              <a:extLst>
                <a:ext uri="{FF2B5EF4-FFF2-40B4-BE49-F238E27FC236}">
                  <a16:creationId xmlns:a16="http://schemas.microsoft.com/office/drawing/2014/main" id="{B2E8FD72-6F4A-A346-F891-78B3AD7B8F77}"/>
                </a:ext>
              </a:extLst>
            </p:cNvPr>
            <p:cNvSpPr>
              <a:spLocks noChangeArrowheads="1"/>
            </p:cNvSpPr>
            <p:nvPr/>
          </p:nvSpPr>
          <p:spPr bwMode="auto">
            <a:xfrm>
              <a:off x="251520" y="5877272"/>
              <a:ext cx="1512168" cy="792088"/>
            </a:xfrm>
            <a:prstGeom prst="rect">
              <a:avLst/>
            </a:prstGeom>
            <a:solidFill>
              <a:schemeClr val="bg1"/>
            </a:solidFill>
            <a:ln w="9525">
              <a:solidFill>
                <a:schemeClr val="bg1"/>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chemeClr val="lt1"/>
                </a:solidFill>
                <a:latin typeface="+mn-lt"/>
                <a:ea typeface="+mn-ea"/>
              </a:endParaRPr>
            </a:p>
          </p:txBody>
        </p:sp>
        <p:pic>
          <p:nvPicPr>
            <p:cNvPr id="12" name="Picture 1">
              <a:extLst>
                <a:ext uri="{FF2B5EF4-FFF2-40B4-BE49-F238E27FC236}">
                  <a16:creationId xmlns:a16="http://schemas.microsoft.com/office/drawing/2014/main" id="{791C3D5C-8B28-79E9-DA8F-FFD441551DD6}"/>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51520" y="5904656"/>
              <a:ext cx="1470585" cy="7647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2" name="Picture 1">
            <a:extLst>
              <a:ext uri="{FF2B5EF4-FFF2-40B4-BE49-F238E27FC236}">
                <a16:creationId xmlns:a16="http://schemas.microsoft.com/office/drawing/2014/main" id="{95ED1677-1479-F5D7-4473-D8748837A65C}"/>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38089" y="3656385"/>
            <a:ext cx="3701589" cy="2776305"/>
          </a:xfrm>
          <a:prstGeom prst="rect">
            <a:avLst/>
          </a:prstGeom>
          <a:noFill/>
          <a:ln>
            <a:solidFill>
              <a:schemeClr val="bg1"/>
            </a:solid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pic>
        <p:nvPicPr>
          <p:cNvPr id="4" name="Picture 1">
            <a:extLst>
              <a:ext uri="{FF2B5EF4-FFF2-40B4-BE49-F238E27FC236}">
                <a16:creationId xmlns:a16="http://schemas.microsoft.com/office/drawing/2014/main" id="{4237B5E1-4123-D20A-DC27-6D444D925B18}"/>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104323" y="3656385"/>
            <a:ext cx="3701589" cy="2776305"/>
          </a:xfrm>
          <a:prstGeom prst="rect">
            <a:avLst/>
          </a:prstGeom>
          <a:noFill/>
          <a:ln>
            <a:solidFill>
              <a:schemeClr val="bg1"/>
            </a:solid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pic>
        <p:nvPicPr>
          <p:cNvPr id="6" name="Picture 5">
            <a:extLst>
              <a:ext uri="{FF2B5EF4-FFF2-40B4-BE49-F238E27FC236}">
                <a16:creationId xmlns:a16="http://schemas.microsoft.com/office/drawing/2014/main" id="{D851C0FA-F8DE-2A9A-9133-54064D9DE04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38089" y="280664"/>
            <a:ext cx="3701588" cy="2776191"/>
          </a:xfrm>
          <a:prstGeom prst="rect">
            <a:avLst/>
          </a:prstGeom>
          <a:ln>
            <a:solidFill>
              <a:schemeClr val="bg1"/>
            </a:solidFill>
          </a:ln>
        </p:spPr>
      </p:pic>
      <p:pic>
        <p:nvPicPr>
          <p:cNvPr id="9" name="Picture 8">
            <a:extLst>
              <a:ext uri="{FF2B5EF4-FFF2-40B4-BE49-F238E27FC236}">
                <a16:creationId xmlns:a16="http://schemas.microsoft.com/office/drawing/2014/main" id="{609ED862-E819-87E4-89C0-8136073D4131}"/>
              </a:ext>
            </a:extLst>
          </p:cNvPr>
          <p:cNvPicPr>
            <a:picLocks noChangeAspect="1"/>
          </p:cNvPicPr>
          <p:nvPr/>
        </p:nvPicPr>
        <p:blipFill>
          <a:blip r:embed="rId9"/>
          <a:stretch>
            <a:fillRect/>
          </a:stretch>
        </p:blipFill>
        <p:spPr>
          <a:xfrm>
            <a:off x="0" y="0"/>
            <a:ext cx="9144000" cy="6858000"/>
          </a:xfrm>
          <a:prstGeom prst="rect">
            <a:avLst/>
          </a:prstGeom>
        </p:spPr>
      </p:pic>
    </p:spTree>
    <p:extLst>
      <p:ext uri="{BB962C8B-B14F-4D97-AF65-F5344CB8AC3E}">
        <p14:creationId xmlns:p14="http://schemas.microsoft.com/office/powerpoint/2010/main" val="1746195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CA6F938-4F49-D835-701F-43F65E02D9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8089" y="280664"/>
            <a:ext cx="3701588" cy="2776191"/>
          </a:xfrm>
          <a:prstGeom prst="rect">
            <a:avLst/>
          </a:prstGeom>
          <a:ln>
            <a:solidFill>
              <a:schemeClr val="bg1"/>
            </a:solidFill>
          </a:ln>
        </p:spPr>
      </p:pic>
      <p:pic>
        <p:nvPicPr>
          <p:cNvPr id="3" name="Picture 1">
            <a:extLst>
              <a:ext uri="{FF2B5EF4-FFF2-40B4-BE49-F238E27FC236}">
                <a16:creationId xmlns:a16="http://schemas.microsoft.com/office/drawing/2014/main" id="{48EA2269-23F1-B0B4-2C9A-5B173FB40CF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104323" y="280551"/>
            <a:ext cx="3701588" cy="2776304"/>
          </a:xfrm>
          <a:prstGeom prst="rect">
            <a:avLst/>
          </a:prstGeom>
          <a:noFill/>
          <a:ln>
            <a:solidFill>
              <a:schemeClr val="bg1"/>
            </a:solid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pic>
        <p:nvPicPr>
          <p:cNvPr id="5" name="Picture 1">
            <a:extLst>
              <a:ext uri="{FF2B5EF4-FFF2-40B4-BE49-F238E27FC236}">
                <a16:creationId xmlns:a16="http://schemas.microsoft.com/office/drawing/2014/main" id="{E9534248-4675-91A6-5B31-7A9D299B08F4}"/>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38089" y="3646674"/>
            <a:ext cx="3701589" cy="2776305"/>
          </a:xfrm>
          <a:prstGeom prst="rect">
            <a:avLst/>
          </a:prstGeom>
          <a:noFill/>
          <a:ln>
            <a:solidFill>
              <a:schemeClr val="bg1"/>
            </a:solid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pic>
        <p:nvPicPr>
          <p:cNvPr id="6" name="Picture 5">
            <a:extLst>
              <a:ext uri="{FF2B5EF4-FFF2-40B4-BE49-F238E27FC236}">
                <a16:creationId xmlns:a16="http://schemas.microsoft.com/office/drawing/2014/main" id="{288218E3-3947-2C06-1B26-7B51A6E97A9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104173" y="3646675"/>
            <a:ext cx="3701738" cy="2776304"/>
          </a:xfrm>
          <a:prstGeom prst="rect">
            <a:avLst/>
          </a:prstGeom>
          <a:ln>
            <a:solidFill>
              <a:schemeClr val="bg1"/>
            </a:solidFill>
          </a:ln>
        </p:spPr>
      </p:pic>
      <p:sp>
        <p:nvSpPr>
          <p:cNvPr id="11" name="TextBox 10">
            <a:extLst>
              <a:ext uri="{FF2B5EF4-FFF2-40B4-BE49-F238E27FC236}">
                <a16:creationId xmlns:a16="http://schemas.microsoft.com/office/drawing/2014/main" id="{208FDD41-005B-6C50-4953-70F0FBA5886A}"/>
              </a:ext>
            </a:extLst>
          </p:cNvPr>
          <p:cNvSpPr txBox="1"/>
          <p:nvPr/>
        </p:nvSpPr>
        <p:spPr>
          <a:xfrm>
            <a:off x="2430897" y="2274838"/>
            <a:ext cx="4282206" cy="2308324"/>
          </a:xfrm>
          <a:prstGeom prst="rect">
            <a:avLst/>
          </a:prstGeom>
          <a:solidFill>
            <a:schemeClr val="bg1">
              <a:alpha val="83000"/>
            </a:schemeClr>
          </a:solidFill>
        </p:spPr>
        <p:txBody>
          <a:bodyPr wrap="square" rtlCol="0">
            <a:spAutoFit/>
          </a:bodyPr>
          <a:lstStyle/>
          <a:p>
            <a:pPr algn="ctr"/>
            <a:r>
              <a:rPr lang="en-GB" sz="3600" b="1" dirty="0">
                <a:latin typeface="Century Gothic" panose="020B0502020202020204" pitchFamily="34" charset="0"/>
              </a:rPr>
              <a:t>Does this parable have meaning for anyone, or only for Christians?</a:t>
            </a:r>
          </a:p>
        </p:txBody>
      </p:sp>
    </p:spTree>
    <p:extLst>
      <p:ext uri="{BB962C8B-B14F-4D97-AF65-F5344CB8AC3E}">
        <p14:creationId xmlns:p14="http://schemas.microsoft.com/office/powerpoint/2010/main" val="4025731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green, plant, close&#10;&#10;Description automatically generated">
            <a:extLst>
              <a:ext uri="{FF2B5EF4-FFF2-40B4-BE49-F238E27FC236}">
                <a16:creationId xmlns:a16="http://schemas.microsoft.com/office/drawing/2014/main" id="{A1F4BF1E-E0A1-4E2E-859B-DDB91D2FB0C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81000"/>
            <a:ext cx="9144000" cy="6096000"/>
          </a:xfrm>
          <a:prstGeom prst="rect">
            <a:avLst/>
          </a:prstGeom>
          <a:effectLst>
            <a:softEdge rad="317500"/>
          </a:effectLst>
        </p:spPr>
      </p:pic>
      <p:sp>
        <p:nvSpPr>
          <p:cNvPr id="4" name="TextBox 3">
            <a:extLst>
              <a:ext uri="{FF2B5EF4-FFF2-40B4-BE49-F238E27FC236}">
                <a16:creationId xmlns:a16="http://schemas.microsoft.com/office/drawing/2014/main" id="{1EFBAF71-2DC4-4710-BDB7-1E837ACA4C41}"/>
              </a:ext>
            </a:extLst>
          </p:cNvPr>
          <p:cNvSpPr txBox="1"/>
          <p:nvPr/>
        </p:nvSpPr>
        <p:spPr>
          <a:xfrm>
            <a:off x="472612" y="283667"/>
            <a:ext cx="8198777" cy="1938992"/>
          </a:xfrm>
          <a:prstGeom prst="rect">
            <a:avLst/>
          </a:prstGeom>
          <a:noFill/>
        </p:spPr>
        <p:txBody>
          <a:bodyPr wrap="square" rtlCol="0">
            <a:spAutoFit/>
          </a:bodyPr>
          <a:lstStyle/>
          <a:p>
            <a:pPr algn="ctr"/>
            <a:r>
              <a:rPr lang="en-GB" sz="6000" b="1" dirty="0">
                <a:solidFill>
                  <a:schemeClr val="bg1"/>
                </a:solidFill>
                <a:latin typeface="Century Gothic" panose="020B0502020202020204" pitchFamily="34" charset="0"/>
              </a:rPr>
              <a:t>What are we growing in life?</a:t>
            </a:r>
          </a:p>
        </p:txBody>
      </p:sp>
      <p:sp>
        <p:nvSpPr>
          <p:cNvPr id="2" name="TextBox 1">
            <a:extLst>
              <a:ext uri="{FF2B5EF4-FFF2-40B4-BE49-F238E27FC236}">
                <a16:creationId xmlns:a16="http://schemas.microsoft.com/office/drawing/2014/main" id="{2F360729-870F-822F-962C-700C7E1C5F3D}"/>
              </a:ext>
            </a:extLst>
          </p:cNvPr>
          <p:cNvSpPr txBox="1"/>
          <p:nvPr/>
        </p:nvSpPr>
        <p:spPr>
          <a:xfrm>
            <a:off x="229915" y="3943360"/>
            <a:ext cx="4063789" cy="1785104"/>
          </a:xfrm>
          <a:prstGeom prst="rect">
            <a:avLst/>
          </a:prstGeom>
          <a:noFill/>
        </p:spPr>
        <p:txBody>
          <a:bodyPr wrap="square" rtlCol="0">
            <a:spAutoFit/>
          </a:bodyPr>
          <a:lstStyle/>
          <a:p>
            <a:pPr algn="ctr"/>
            <a:r>
              <a:rPr lang="en-GB" sz="2200" b="1" dirty="0">
                <a:solidFill>
                  <a:schemeClr val="bg1"/>
                </a:solidFill>
                <a:latin typeface="Century Gothic" panose="020B0502020202020204" pitchFamily="34" charset="0"/>
              </a:rPr>
              <a:t>…I wonder what might challenge our own personal growth or the growth of things that are important in our school community?...</a:t>
            </a:r>
          </a:p>
        </p:txBody>
      </p:sp>
      <p:sp>
        <p:nvSpPr>
          <p:cNvPr id="5" name="TextBox 4">
            <a:extLst>
              <a:ext uri="{FF2B5EF4-FFF2-40B4-BE49-F238E27FC236}">
                <a16:creationId xmlns:a16="http://schemas.microsoft.com/office/drawing/2014/main" id="{481891A2-156D-64D3-E036-204EA9CC7DB3}"/>
              </a:ext>
            </a:extLst>
          </p:cNvPr>
          <p:cNvSpPr txBox="1"/>
          <p:nvPr/>
        </p:nvSpPr>
        <p:spPr>
          <a:xfrm>
            <a:off x="6057088" y="4635342"/>
            <a:ext cx="2856997" cy="1446550"/>
          </a:xfrm>
          <a:prstGeom prst="rect">
            <a:avLst/>
          </a:prstGeom>
          <a:noFill/>
        </p:spPr>
        <p:txBody>
          <a:bodyPr wrap="square" rtlCol="0">
            <a:spAutoFit/>
          </a:bodyPr>
          <a:lstStyle/>
          <a:p>
            <a:pPr algn="ctr"/>
            <a:r>
              <a:rPr lang="en-GB" sz="2200" b="1" dirty="0">
                <a:solidFill>
                  <a:schemeClr val="bg1"/>
                </a:solidFill>
                <a:latin typeface="Century Gothic" panose="020B0502020202020204" pitchFamily="34" charset="0"/>
              </a:rPr>
              <a:t>…I wonder how we might encourage these ‘seeds’ to grow well?...</a:t>
            </a:r>
          </a:p>
        </p:txBody>
      </p:sp>
    </p:spTree>
    <p:extLst>
      <p:ext uri="{BB962C8B-B14F-4D97-AF65-F5344CB8AC3E}">
        <p14:creationId xmlns:p14="http://schemas.microsoft.com/office/powerpoint/2010/main" val="414683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lt">
                                    <p:tmPct val="10000"/>
                                  </p:iterate>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5"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0CFBC5-D509-11F5-F80C-63DFD05891C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94530" y="0"/>
            <a:ext cx="4554940" cy="6858000"/>
          </a:xfrm>
          <a:prstGeom prst="rect">
            <a:avLst/>
          </a:prstGeom>
          <a:ln>
            <a:solidFill>
              <a:schemeClr val="bg1"/>
            </a:solidFill>
          </a:ln>
        </p:spPr>
      </p:pic>
    </p:spTree>
    <p:extLst>
      <p:ext uri="{BB962C8B-B14F-4D97-AF65-F5344CB8AC3E}">
        <p14:creationId xmlns:p14="http://schemas.microsoft.com/office/powerpoint/2010/main" val="2871082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4200</TotalTime>
  <Words>1469</Words>
  <Application>Microsoft Office PowerPoint</Application>
  <PresentationFormat>On-screen Show (4:3)</PresentationFormat>
  <Paragraphs>86</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Aptos</vt:lpstr>
      <vt:lpstr>Aptos Display</vt:lpstr>
      <vt:lpstr>Arial</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Rachel Boxer</dc:creator>
  <cp:lastModifiedBy>Rachel Boxer</cp:lastModifiedBy>
  <cp:revision>12</cp:revision>
  <dcterms:created xsi:type="dcterms:W3CDTF">2026-04-10T16:07:53Z</dcterms:created>
  <dcterms:modified xsi:type="dcterms:W3CDTF">2026-04-27T10:35:42Z</dcterms:modified>
</cp:coreProperties>
</file>