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318" r:id="rId4"/>
    <p:sldId id="304" r:id="rId5"/>
    <p:sldId id="306" r:id="rId6"/>
    <p:sldId id="459"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86E26B-74DB-4660-8B87-A6F65D89D6CD}" v="11" dt="2026-04-13T15:37:03.9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5187" autoAdjust="0"/>
  </p:normalViewPr>
  <p:slideViewPr>
    <p:cSldViewPr snapToGrid="0">
      <p:cViewPr varScale="1">
        <p:scale>
          <a:sx n="58" d="100"/>
          <a:sy n="58" d="100"/>
        </p:scale>
        <p:origin x="1888"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Boxer" userId="6da37c9f42e40059" providerId="LiveId" clId="{0E13CC8D-59C2-4409-A640-E738E4606E44}"/>
    <pc:docChg chg="undo custSel addSld modSld">
      <pc:chgData name="Rachel Boxer" userId="6da37c9f42e40059" providerId="LiveId" clId="{0E13CC8D-59C2-4409-A640-E738E4606E44}" dt="2026-04-13T15:37:14.297" v="462" actId="1076"/>
      <pc:docMkLst>
        <pc:docMk/>
      </pc:docMkLst>
      <pc:sldChg chg="addSp delSp modSp mod modNotesTx">
        <pc:chgData name="Rachel Boxer" userId="6da37c9f42e40059" providerId="LiveId" clId="{0E13CC8D-59C2-4409-A640-E738E4606E44}" dt="2026-04-11T23:28:45.207" v="458" actId="20577"/>
        <pc:sldMkLst>
          <pc:docMk/>
          <pc:sldMk cId="2326686932" sldId="257"/>
        </pc:sldMkLst>
        <pc:spChg chg="mod">
          <ac:chgData name="Rachel Boxer" userId="6da37c9f42e40059" providerId="LiveId" clId="{0E13CC8D-59C2-4409-A640-E738E4606E44}" dt="2026-04-11T21:29:26.725" v="34" actId="1076"/>
          <ac:spMkLst>
            <pc:docMk/>
            <pc:sldMk cId="2326686932" sldId="257"/>
            <ac:spMk id="4" creationId="{561542BA-340C-BF5E-DCE3-80F7D96DBCB5}"/>
          </ac:spMkLst>
        </pc:spChg>
        <pc:picChg chg="add mod ord">
          <ac:chgData name="Rachel Boxer" userId="6da37c9f42e40059" providerId="LiveId" clId="{0E13CC8D-59C2-4409-A640-E738E4606E44}" dt="2026-04-11T21:28:52.936" v="6" actId="14861"/>
          <ac:picMkLst>
            <pc:docMk/>
            <pc:sldMk cId="2326686932" sldId="257"/>
            <ac:picMk id="7" creationId="{561B0E1C-29F5-4A8C-DBF2-AB3A0D7A40C5}"/>
          </ac:picMkLst>
        </pc:picChg>
      </pc:sldChg>
      <pc:sldChg chg="add">
        <pc:chgData name="Rachel Boxer" userId="6da37c9f42e40059" providerId="LiveId" clId="{0E13CC8D-59C2-4409-A640-E738E4606E44}" dt="2026-04-11T21:18:15.313" v="0"/>
        <pc:sldMkLst>
          <pc:docMk/>
          <pc:sldMk cId="116654235" sldId="304"/>
        </pc:sldMkLst>
      </pc:sldChg>
      <pc:sldChg chg="add">
        <pc:chgData name="Rachel Boxer" userId="6da37c9f42e40059" providerId="LiveId" clId="{0E13CC8D-59C2-4409-A640-E738E4606E44}" dt="2026-04-11T21:18:15.313" v="0"/>
        <pc:sldMkLst>
          <pc:docMk/>
          <pc:sldMk cId="0" sldId="306"/>
        </pc:sldMkLst>
      </pc:sldChg>
      <pc:sldChg chg="addSp delSp modSp add mod addAnim delAnim modAnim modNotesTx">
        <pc:chgData name="Rachel Boxer" userId="6da37c9f42e40059" providerId="LiveId" clId="{0E13CC8D-59C2-4409-A640-E738E4606E44}" dt="2026-04-11T21:33:05.125" v="439" actId="20577"/>
        <pc:sldMkLst>
          <pc:docMk/>
          <pc:sldMk cId="3576608204" sldId="318"/>
        </pc:sldMkLst>
        <pc:spChg chg="add del mod">
          <ac:chgData name="Rachel Boxer" userId="6da37c9f42e40059" providerId="LiveId" clId="{0E13CC8D-59C2-4409-A640-E738E4606E44}" dt="2026-04-11T21:32:03.389" v="296" actId="14100"/>
          <ac:spMkLst>
            <pc:docMk/>
            <pc:sldMk cId="3576608204" sldId="318"/>
            <ac:spMk id="7" creationId="{00000000-0000-0000-0000-000000000000}"/>
          </ac:spMkLst>
        </pc:spChg>
        <pc:picChg chg="mod">
          <ac:chgData name="Rachel Boxer" userId="6da37c9f42e40059" providerId="LiveId" clId="{0E13CC8D-59C2-4409-A640-E738E4606E44}" dt="2026-04-11T21:32:15.530" v="298" actId="208"/>
          <ac:picMkLst>
            <pc:docMk/>
            <pc:sldMk cId="3576608204" sldId="318"/>
            <ac:picMk id="8" creationId="{00000000-0000-0000-0000-000000000000}"/>
          </ac:picMkLst>
        </pc:picChg>
        <pc:picChg chg="mod">
          <ac:chgData name="Rachel Boxer" userId="6da37c9f42e40059" providerId="LiveId" clId="{0E13CC8D-59C2-4409-A640-E738E4606E44}" dt="2026-04-11T21:32:15.530" v="298" actId="208"/>
          <ac:picMkLst>
            <pc:docMk/>
            <pc:sldMk cId="3576608204" sldId="318"/>
            <ac:picMk id="10" creationId="{00000000-0000-0000-0000-000000000000}"/>
          </ac:picMkLst>
        </pc:picChg>
        <pc:picChg chg="mod">
          <ac:chgData name="Rachel Boxer" userId="6da37c9f42e40059" providerId="LiveId" clId="{0E13CC8D-59C2-4409-A640-E738E4606E44}" dt="2026-04-11T21:32:15.530" v="298" actId="208"/>
          <ac:picMkLst>
            <pc:docMk/>
            <pc:sldMk cId="3576608204" sldId="318"/>
            <ac:picMk id="12" creationId="{00000000-0000-0000-0000-000000000000}"/>
          </ac:picMkLst>
        </pc:picChg>
        <pc:picChg chg="mod">
          <ac:chgData name="Rachel Boxer" userId="6da37c9f42e40059" providerId="LiveId" clId="{0E13CC8D-59C2-4409-A640-E738E4606E44}" dt="2026-04-11T21:32:15.530" v="298" actId="208"/>
          <ac:picMkLst>
            <pc:docMk/>
            <pc:sldMk cId="3576608204" sldId="318"/>
            <ac:picMk id="13" creationId="{00000000-0000-0000-0000-000000000000}"/>
          </ac:picMkLst>
        </pc:picChg>
      </pc:sldChg>
      <pc:sldChg chg="modSp mod">
        <pc:chgData name="Rachel Boxer" userId="6da37c9f42e40059" providerId="LiveId" clId="{0E13CC8D-59C2-4409-A640-E738E4606E44}" dt="2026-04-13T15:37:14.297" v="462" actId="1076"/>
        <pc:sldMkLst>
          <pc:docMk/>
          <pc:sldMk cId="4285632303" sldId="459"/>
        </pc:sldMkLst>
        <pc:spChg chg="mod">
          <ac:chgData name="Rachel Boxer" userId="6da37c9f42e40059" providerId="LiveId" clId="{0E13CC8D-59C2-4409-A640-E738E4606E44}" dt="2026-04-13T15:37:14.297" v="462" actId="1076"/>
          <ac:spMkLst>
            <pc:docMk/>
            <pc:sldMk cId="4285632303" sldId="459"/>
            <ac:spMk id="9" creationId="{222ACF81-DD00-4EB8-AA9E-AD49CB75B5FA}"/>
          </ac:spMkLst>
        </pc:spChg>
        <pc:picChg chg="mod modCrop">
          <ac:chgData name="Rachel Boxer" userId="6da37c9f42e40059" providerId="LiveId" clId="{0E13CC8D-59C2-4409-A640-E738E4606E44}" dt="2026-04-13T15:36:55.690" v="461" actId="12788"/>
          <ac:picMkLst>
            <pc:docMk/>
            <pc:sldMk cId="4285632303" sldId="459"/>
            <ac:picMk id="3" creationId="{ACCFA580-B1BB-2643-DB07-8AFC11E3867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AAA03-35FE-46B4-9CBA-086313F072F4}" type="datetimeFigureOut">
              <a:rPr lang="en-GB" smtClean="0"/>
              <a:t>13/04/2026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38EB90-A8AB-42CD-B29E-D7D05FF6AA49}" type="slidenum">
              <a:rPr lang="en-GB" smtClean="0"/>
              <a:t>‹#›</a:t>
            </a:fld>
            <a:endParaRPr lang="en-GB"/>
          </a:p>
        </p:txBody>
      </p:sp>
    </p:spTree>
    <p:extLst>
      <p:ext uri="{BB962C8B-B14F-4D97-AF65-F5344CB8AC3E}">
        <p14:creationId xmlns:p14="http://schemas.microsoft.com/office/powerpoint/2010/main" val="277416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‘Stories as treasure to be found’ – Summer term 2026      These resources are ©The Diocese of Guildford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Gospels are full of the parables of Jesus, which he used to communicate ideas about the Kingdom of God to his listeners, often challenging their thinking, and quite often in answer to a question he had been posed. For Christians – as for Jesus’ original audiences – the parables don’t just illustrate a truth, they contain a truth that the listeners are supposed to search for </a:t>
            </a:r>
            <a:r>
              <a:rPr lang="en-GB" dirty="0" err="1"/>
              <a:t>for</a:t>
            </a:r>
            <a:r>
              <a:rPr lang="en-GB" dirty="0"/>
              <a:t> themselves, appealing to the intellect through the imagination. These collective worship materials don’t need to be used in any particular order, but loosely follow the parables of Jesus from Matthew 13. Although these parables were told to a specific audience, with a specific set of cultural expectations, Christians believe that Jesus’ parables can speak just as truthfully to a modern audience: like a well-cut gemstone, the light will shine through the different facets and show different colours at different times.</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Notes for the teacher: </a:t>
            </a:r>
            <a:r>
              <a:rPr lang="en-GB" i="1" dirty="0"/>
              <a:t>This resource is to be used for collective worship during tutor times or in other groupings that work for your setting. There may be enough material here to resource more than one tutor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Each resource contains some images and words to support the spiritual development of students, with a script for the leader written under the slides.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1" dirty="0"/>
              <a:t>Any </a:t>
            </a:r>
            <a:r>
              <a:rPr lang="en-GB" b="1" i="1" dirty="0"/>
              <a:t>bold </a:t>
            </a:r>
            <a:r>
              <a:rPr lang="en-GB" b="0" i="1" dirty="0"/>
              <a:t>text indicates when a click will animate either text or an image for students to ponder, and italic text contains pointers for the leader.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1" dirty="0"/>
              <a:t>Especially important is the slide denoted as </a:t>
            </a:r>
            <a:r>
              <a:rPr lang="en-GB" b="1" i="1" dirty="0"/>
              <a:t>‘Going deeper: responding and words for worship’, </a:t>
            </a:r>
            <a:r>
              <a:rPr lang="en-GB" b="0" i="1" dirty="0"/>
              <a:t>which ensures that the resource meets the requirement for daily collective worship in your Church school. The words are invitational, and prayer is optional.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1" dirty="0"/>
              <a:t>At the end of each set of slides, there is an image from across times and cultures illustrating the story from a different perspective. You might want to include a question on this slide that will challenge students’ thinking as they leave, or at another time, picking up on what has been talked about during the gathering.</a:t>
            </a:r>
          </a:p>
          <a:p>
            <a:endParaRPr lang="en-GB" b="0" i="1" dirty="0"/>
          </a:p>
          <a:p>
            <a:r>
              <a:rPr lang="en-GB" b="1" i="1" dirty="0"/>
              <a:t>Today’s words come from Galatians 5:22-23, </a:t>
            </a:r>
            <a:r>
              <a:rPr lang="en-GB" b="0" i="1" dirty="0"/>
              <a:t>building on the</a:t>
            </a:r>
            <a:r>
              <a:rPr lang="en-GB" b="1" i="1" dirty="0"/>
              <a:t> Parable of the Sower </a:t>
            </a:r>
            <a:r>
              <a:rPr lang="en-GB" b="0" i="1" dirty="0"/>
              <a:t>and the idea of seeds producing fruit. These words from Galatians are some of the most famous in the Bible and were written by the Apostle Paul to encourage the Early Church in Galatia, which he visited on all 3 of his missionary journeys. They are very accessible words and, in all likelihood, align with several of your school’s values!</a:t>
            </a:r>
            <a:endParaRPr lang="en-GB" i="1" dirty="0"/>
          </a:p>
        </p:txBody>
      </p:sp>
      <p:sp>
        <p:nvSpPr>
          <p:cNvPr id="4" name="Slide Number Placeholder 3"/>
          <p:cNvSpPr>
            <a:spLocks noGrp="1"/>
          </p:cNvSpPr>
          <p:nvPr>
            <p:ph type="sldNum" sz="quarter" idx="5"/>
          </p:nvPr>
        </p:nvSpPr>
        <p:spPr/>
        <p:txBody>
          <a:bodyPr/>
          <a:lstStyle/>
          <a:p>
            <a:fld id="{9838EB90-A8AB-42CD-B29E-D7D05FF6AA49}" type="slidenum">
              <a:rPr lang="en-GB" smtClean="0"/>
              <a:t>1</a:t>
            </a:fld>
            <a:endParaRPr lang="en-GB"/>
          </a:p>
        </p:txBody>
      </p:sp>
    </p:spTree>
    <p:extLst>
      <p:ext uri="{BB962C8B-B14F-4D97-AF65-F5344CB8AC3E}">
        <p14:creationId xmlns:p14="http://schemas.microsoft.com/office/powerpoint/2010/main" val="1272937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Gather </a:t>
            </a:r>
          </a:p>
          <a:p>
            <a:r>
              <a:rPr lang="en-GB" b="0" i="1" dirty="0"/>
              <a:t>You might want to light a candle to signal the start of collective worship. Invite students to be quiet and still and to use the words of the prayer if it helps them…..</a:t>
            </a:r>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As we settle into our time of collective worship today, listen to these words….I’m going to read them six times, and emphasise a different word each time. </a:t>
            </a:r>
            <a:r>
              <a:rPr lang="en-GB" sz="1200" b="0" i="1" kern="1200" dirty="0">
                <a:solidFill>
                  <a:schemeClr val="tx1"/>
                </a:solidFill>
                <a:effectLst/>
                <a:latin typeface="+mn-lt"/>
                <a:ea typeface="+mn-ea"/>
                <a:cs typeface="+mn-cs"/>
              </a:rPr>
              <a:t>[read the words from Matthew 7:16 slowly, with the emphasis on the underlined word each time, leaving a pause between each.]</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Jesus said, ’You will recognise them by their fruits.’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sng" kern="1200" dirty="0">
                <a:solidFill>
                  <a:schemeClr val="tx1"/>
                </a:solidFill>
                <a:effectLst/>
                <a:latin typeface="+mn-lt"/>
                <a:ea typeface="+mn-ea"/>
                <a:cs typeface="+mn-cs"/>
              </a:rPr>
              <a:t>Jesus</a:t>
            </a:r>
            <a:r>
              <a:rPr lang="en-GB" sz="1200" b="0" i="0" kern="1200" dirty="0">
                <a:solidFill>
                  <a:schemeClr val="tx1"/>
                </a:solidFill>
                <a:effectLst/>
                <a:latin typeface="+mn-lt"/>
                <a:ea typeface="+mn-ea"/>
                <a:cs typeface="+mn-cs"/>
              </a:rPr>
              <a:t> said, ’You will recognise them by their fruits.’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Jesus said, </a:t>
            </a:r>
            <a:r>
              <a:rPr lang="en-GB" sz="1200" b="0" i="0" u="sng" kern="1200" dirty="0">
                <a:solidFill>
                  <a:schemeClr val="tx1"/>
                </a:solidFill>
                <a:effectLst/>
                <a:latin typeface="+mn-lt"/>
                <a:ea typeface="+mn-ea"/>
                <a:cs typeface="+mn-cs"/>
              </a:rPr>
              <a:t>’You</a:t>
            </a:r>
            <a:r>
              <a:rPr lang="en-GB" sz="1200" b="0" i="0" kern="1200" dirty="0">
                <a:solidFill>
                  <a:schemeClr val="tx1"/>
                </a:solidFill>
                <a:effectLst/>
                <a:latin typeface="+mn-lt"/>
                <a:ea typeface="+mn-ea"/>
                <a:cs typeface="+mn-cs"/>
              </a:rPr>
              <a:t> will recognise them by their fruits.’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Jesus said, ’You will </a:t>
            </a:r>
            <a:r>
              <a:rPr lang="en-GB" sz="1200" b="0" i="0" u="sng" kern="1200" dirty="0">
                <a:solidFill>
                  <a:schemeClr val="tx1"/>
                </a:solidFill>
                <a:effectLst/>
                <a:latin typeface="+mn-lt"/>
                <a:ea typeface="+mn-ea"/>
                <a:cs typeface="+mn-cs"/>
              </a:rPr>
              <a:t>recognise</a:t>
            </a:r>
            <a:r>
              <a:rPr lang="en-GB" sz="1200" b="0" i="0" kern="1200" dirty="0">
                <a:solidFill>
                  <a:schemeClr val="tx1"/>
                </a:solidFill>
                <a:effectLst/>
                <a:latin typeface="+mn-lt"/>
                <a:ea typeface="+mn-ea"/>
                <a:cs typeface="+mn-cs"/>
              </a:rPr>
              <a:t> them by their fruits.’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Jesus said, ’You will recognise </a:t>
            </a:r>
            <a:r>
              <a:rPr lang="en-GB" sz="1200" b="0" i="0" u="sng" kern="1200" dirty="0">
                <a:solidFill>
                  <a:schemeClr val="tx1"/>
                </a:solidFill>
                <a:effectLst/>
                <a:latin typeface="+mn-lt"/>
                <a:ea typeface="+mn-ea"/>
                <a:cs typeface="+mn-cs"/>
              </a:rPr>
              <a:t>them</a:t>
            </a:r>
            <a:r>
              <a:rPr lang="en-GB" sz="1200" b="0" i="0" kern="1200" dirty="0">
                <a:solidFill>
                  <a:schemeClr val="tx1"/>
                </a:solidFill>
                <a:effectLst/>
                <a:latin typeface="+mn-lt"/>
                <a:ea typeface="+mn-ea"/>
                <a:cs typeface="+mn-cs"/>
              </a:rPr>
              <a:t> by their fruits.’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Jesus said, ’You will recognise them by their </a:t>
            </a:r>
            <a:r>
              <a:rPr lang="en-GB" sz="1200" b="0" i="0" u="sng" kern="1200" dirty="0">
                <a:solidFill>
                  <a:schemeClr val="tx1"/>
                </a:solidFill>
                <a:effectLst/>
                <a:latin typeface="+mn-lt"/>
                <a:ea typeface="+mn-ea"/>
                <a:cs typeface="+mn-cs"/>
              </a:rPr>
              <a:t>fruits</a:t>
            </a:r>
            <a:r>
              <a:rPr lang="en-GB" sz="1200" b="0" i="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I wonder who Jesus is talking about – and what he means by fruits?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dirty="0">
                <a:solidFill>
                  <a:schemeClr val="tx1"/>
                </a:solidFill>
                <a:effectLst/>
                <a:latin typeface="+mn-lt"/>
                <a:ea typeface="+mn-ea"/>
                <a:cs typeface="+mn-cs"/>
              </a:rPr>
              <a:t>Talk together about your thoughts…..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endParaRPr lang="en-GB" b="1" dirty="0"/>
          </a:p>
        </p:txBody>
      </p:sp>
      <p:sp>
        <p:nvSpPr>
          <p:cNvPr id="4" name="Slide Number Placeholder 3"/>
          <p:cNvSpPr>
            <a:spLocks noGrp="1"/>
          </p:cNvSpPr>
          <p:nvPr>
            <p:ph type="sldNum" sz="quarter" idx="5"/>
          </p:nvPr>
        </p:nvSpPr>
        <p:spPr/>
        <p:txBody>
          <a:bodyPr/>
          <a:lstStyle/>
          <a:p>
            <a:fld id="{9838EB90-A8AB-42CD-B29E-D7D05FF6AA49}" type="slidenum">
              <a:rPr lang="en-GB" smtClean="0"/>
              <a:t>2</a:t>
            </a:fld>
            <a:endParaRPr lang="en-GB"/>
          </a:p>
        </p:txBody>
      </p:sp>
    </p:spTree>
    <p:extLst>
      <p:ext uri="{BB962C8B-B14F-4D97-AF65-F5344CB8AC3E}">
        <p14:creationId xmlns:p14="http://schemas.microsoft.com/office/powerpoint/2010/main" val="2740749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lvl="0"/>
            <a:r>
              <a:rPr lang="en-GB" sz="1200" b="1" kern="1200" dirty="0">
                <a:solidFill>
                  <a:schemeClr val="tx1"/>
                </a:solidFill>
                <a:effectLst/>
                <a:latin typeface="+mn-lt"/>
                <a:ea typeface="+mn-ea"/>
                <a:cs typeface="+mn-cs"/>
              </a:rPr>
              <a:t>Engaging: revisiting the Parable of the Sower</a:t>
            </a:r>
          </a:p>
          <a:p>
            <a:pPr lvl="0"/>
            <a:r>
              <a:rPr lang="en-GB" sz="1200" b="0" kern="1200" dirty="0">
                <a:solidFill>
                  <a:schemeClr val="tx1"/>
                </a:solidFill>
                <a:effectLst/>
                <a:latin typeface="+mn-lt"/>
                <a:ea typeface="+mn-ea"/>
                <a:cs typeface="+mn-cs"/>
              </a:rPr>
              <a:t>You may recall Jesus’ parable </a:t>
            </a:r>
            <a:r>
              <a:rPr lang="en-US" sz="1200" b="0" kern="1200" dirty="0">
                <a:solidFill>
                  <a:schemeClr val="tx1"/>
                </a:solidFill>
                <a:effectLst/>
                <a:latin typeface="+mn-lt"/>
                <a:ea typeface="+mn-ea"/>
                <a:cs typeface="+mn-cs"/>
              </a:rPr>
              <a:t>about good seed and good soil….and some of the challenges that came along to stop the seed from growing. </a:t>
            </a:r>
          </a:p>
          <a:p>
            <a:pPr lvl="0"/>
            <a:r>
              <a:rPr lang="en-US" sz="1200" b="0" kern="1200" dirty="0">
                <a:solidFill>
                  <a:schemeClr val="tx1"/>
                </a:solidFill>
                <a:effectLst/>
                <a:latin typeface="+mn-lt"/>
                <a:ea typeface="+mn-ea"/>
                <a:cs typeface="+mn-cs"/>
              </a:rPr>
              <a:t>Take your mind back to some of the things that we talked about together, about this parable – and </a:t>
            </a:r>
            <a:r>
              <a:rPr lang="en-US" sz="1200" b="1" kern="1200" dirty="0">
                <a:solidFill>
                  <a:schemeClr val="tx1"/>
                </a:solidFill>
                <a:effectLst/>
                <a:latin typeface="+mn-lt"/>
                <a:ea typeface="+mn-ea"/>
                <a:cs typeface="+mn-cs"/>
              </a:rPr>
              <a:t>what we thought we might be growing in our lives</a:t>
            </a:r>
            <a:r>
              <a:rPr lang="en-US" sz="1200" b="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 wonder how you feel your ‘growing’ is going?!</a:t>
            </a:r>
          </a:p>
          <a:p>
            <a:pPr lvl="0"/>
            <a:r>
              <a:rPr lang="en-US" sz="1200" b="0" i="1" kern="1200" dirty="0">
                <a:solidFill>
                  <a:schemeClr val="tx1"/>
                </a:solidFill>
                <a:effectLst/>
                <a:latin typeface="+mn-lt"/>
                <a:ea typeface="+mn-ea"/>
                <a:cs typeface="+mn-cs"/>
              </a:rPr>
              <a:t>Leave a pause, or time for discussion</a:t>
            </a:r>
          </a:p>
          <a:p>
            <a:pPr lvl="0"/>
            <a:endParaRPr lang="en-US" sz="1200" b="0" i="1" kern="1200" dirty="0">
              <a:solidFill>
                <a:schemeClr val="tx1"/>
              </a:solidFill>
              <a:effectLst/>
              <a:latin typeface="+mn-lt"/>
              <a:ea typeface="+mn-ea"/>
              <a:cs typeface="+mn-cs"/>
            </a:endParaRPr>
          </a:p>
          <a:p>
            <a:pPr lvl="0"/>
            <a:r>
              <a:rPr lang="en-US" sz="1200" b="0" kern="1200" dirty="0">
                <a:solidFill>
                  <a:schemeClr val="tx1"/>
                </a:solidFill>
                <a:effectLst/>
                <a:latin typeface="+mn-lt"/>
                <a:ea typeface="+mn-ea"/>
                <a:cs typeface="+mn-cs"/>
              </a:rPr>
              <a:t>At the end of Jesus’ explanation of this parable, you might remember that he said that the good soil grew a harvest of seeds many hundreds of time what was sown; </a:t>
            </a:r>
            <a:r>
              <a:rPr lang="en-GB" sz="1200" b="0" i="0" kern="1200" dirty="0">
                <a:solidFill>
                  <a:schemeClr val="tx1"/>
                </a:solidFill>
                <a:effectLst/>
                <a:latin typeface="+mn-lt"/>
                <a:ea typeface="+mn-ea"/>
                <a:cs typeface="+mn-cs"/>
              </a:rPr>
              <a:t>that the seed that fell on the good ground is like the person who hears the teaching and understands it, who grows and produces fruit.</a:t>
            </a:r>
          </a:p>
          <a:p>
            <a:pPr lvl="0"/>
            <a:r>
              <a:rPr lang="en-GB" sz="1200" b="1" i="0" kern="1200" dirty="0">
                <a:solidFill>
                  <a:schemeClr val="tx1"/>
                </a:solidFill>
                <a:effectLst/>
                <a:latin typeface="+mn-lt"/>
                <a:ea typeface="+mn-ea"/>
                <a:cs typeface="+mn-cs"/>
              </a:rPr>
              <a:t>…I wonder what ‘fruit’ this 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chemeClr val="tx1"/>
                </a:solidFill>
                <a:effectLst/>
                <a:latin typeface="+mn-lt"/>
                <a:ea typeface="+mn-ea"/>
                <a:cs typeface="+mn-cs"/>
              </a:rPr>
              <a:t>Allow time for discussion</a:t>
            </a:r>
          </a:p>
          <a:p>
            <a:pPr lvl="0"/>
            <a:endParaRPr lang="en-GB" sz="1200" b="1" i="0" kern="1200" dirty="0">
              <a:solidFill>
                <a:schemeClr val="tx1"/>
              </a:solidFill>
              <a:effectLst/>
              <a:latin typeface="+mn-lt"/>
              <a:ea typeface="+mn-ea"/>
              <a:cs typeface="+mn-cs"/>
            </a:endParaRPr>
          </a:p>
          <a:p>
            <a:pPr lvl="0"/>
            <a:endParaRPr lang="en-US" sz="1200" b="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224630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800" b="1" kern="1200" dirty="0">
                <a:solidFill>
                  <a:schemeClr val="tx1"/>
                </a:solidFill>
                <a:effectLst/>
                <a:latin typeface="+mn-lt"/>
                <a:ea typeface="+mn-ea"/>
                <a:cs typeface="+mn-cs"/>
              </a:rPr>
              <a:t>Engaging: the Parable of the Sower and the Fruit of the Spirit</a:t>
            </a:r>
          </a:p>
          <a:p>
            <a:pPr lvl="0"/>
            <a:r>
              <a:rPr lang="en-GB" sz="1800" kern="1200" dirty="0">
                <a:solidFill>
                  <a:schemeClr val="tx1"/>
                </a:solidFill>
                <a:effectLst/>
                <a:latin typeface="+mn-lt"/>
                <a:ea typeface="+mn-ea"/>
                <a:cs typeface="+mn-cs"/>
              </a:rPr>
              <a:t>The Apostle Paul, one of the very first converts to Christianity, wrote some very famous words about what he called the </a:t>
            </a:r>
            <a:r>
              <a:rPr lang="en-GB" sz="1800" b="0" kern="1200" dirty="0">
                <a:solidFill>
                  <a:schemeClr val="tx1"/>
                </a:solidFill>
                <a:effectLst/>
                <a:latin typeface="+mn-lt"/>
                <a:ea typeface="+mn-ea"/>
                <a:cs typeface="+mn-cs"/>
              </a:rPr>
              <a:t>’fruit of the Spirit’ </a:t>
            </a:r>
            <a:r>
              <a:rPr lang="en-GB" sz="1800" kern="1200" dirty="0">
                <a:solidFill>
                  <a:schemeClr val="tx1"/>
                </a:solidFill>
                <a:effectLst/>
                <a:latin typeface="+mn-lt"/>
                <a:ea typeface="+mn-ea"/>
                <a:cs typeface="+mn-cs"/>
              </a:rPr>
              <a:t>– the things that are supposed to grow in the lives of those who choose to follow Jesus. Listen to his words from Galatians chapter 5: </a:t>
            </a:r>
          </a:p>
          <a:p>
            <a:pPr lvl="0"/>
            <a:r>
              <a:rPr lang="en-GB" sz="1800" b="0" i="0" kern="1200" dirty="0">
                <a:solidFill>
                  <a:schemeClr val="tx1"/>
                </a:solidFill>
                <a:effectLst/>
                <a:latin typeface="+mn-lt"/>
                <a:ea typeface="+mn-ea"/>
                <a:cs typeface="+mn-cs"/>
              </a:rPr>
              <a:t>But the fruit of the Spirit is </a:t>
            </a:r>
            <a:r>
              <a:rPr lang="en-GB" sz="1800" b="1" i="0" kern="1200" dirty="0">
                <a:solidFill>
                  <a:schemeClr val="tx1"/>
                </a:solidFill>
                <a:effectLst/>
                <a:latin typeface="+mn-lt"/>
                <a:ea typeface="+mn-ea"/>
                <a:cs typeface="+mn-cs"/>
              </a:rPr>
              <a:t>love, joy, peace, patience, kindness, goodness, faithfulness, gentleness and self-control.</a:t>
            </a:r>
          </a:p>
          <a:p>
            <a:pPr lvl="0"/>
            <a:endParaRPr lang="en-GB" sz="1800" b="0" i="0" kern="1200" dirty="0">
              <a:solidFill>
                <a:schemeClr val="tx1"/>
              </a:solidFill>
              <a:effectLst/>
              <a:latin typeface="+mn-lt"/>
              <a:ea typeface="+mn-ea"/>
              <a:cs typeface="+mn-cs"/>
            </a:endParaRPr>
          </a:p>
          <a:p>
            <a:pPr lvl="0"/>
            <a:r>
              <a:rPr lang="en-GB" sz="1800" b="0" i="1" kern="1200" dirty="0">
                <a:solidFill>
                  <a:schemeClr val="tx1"/>
                </a:solidFill>
                <a:effectLst/>
                <a:latin typeface="+mn-lt"/>
                <a:ea typeface="+mn-ea"/>
                <a:cs typeface="+mn-cs"/>
              </a:rPr>
              <a:t>Discussion ideas:</a:t>
            </a:r>
          </a:p>
          <a:p>
            <a:pPr lvl="0"/>
            <a:r>
              <a:rPr lang="en-GB" sz="1800" b="0" i="0" kern="1200" dirty="0">
                <a:solidFill>
                  <a:schemeClr val="tx1"/>
                </a:solidFill>
                <a:effectLst/>
                <a:latin typeface="+mn-lt"/>
                <a:ea typeface="+mn-ea"/>
                <a:cs typeface="+mn-cs"/>
              </a:rPr>
              <a:t>I wonder if this helps to answer our question?</a:t>
            </a:r>
          </a:p>
          <a:p>
            <a:pPr lvl="0"/>
            <a:r>
              <a:rPr lang="en-GB" sz="1800" b="0" i="0" kern="1200" dirty="0">
                <a:solidFill>
                  <a:schemeClr val="tx1"/>
                </a:solidFill>
                <a:effectLst/>
                <a:latin typeface="+mn-lt"/>
                <a:ea typeface="+mn-ea"/>
                <a:cs typeface="+mn-cs"/>
              </a:rPr>
              <a:t>Are these words just for Christians, do you think, or can anyone ‘grow’ them?</a:t>
            </a:r>
          </a:p>
          <a:p>
            <a:pPr lvl="0"/>
            <a:r>
              <a:rPr lang="en-GB" sz="1800" b="0" i="0" kern="1200" dirty="0">
                <a:solidFill>
                  <a:schemeClr val="tx1"/>
                </a:solidFill>
                <a:effectLst/>
                <a:latin typeface="+mn-lt"/>
                <a:ea typeface="+mn-ea"/>
                <a:cs typeface="+mn-cs"/>
              </a:rPr>
              <a:t>Are there any words missing, do you think?</a:t>
            </a:r>
          </a:p>
          <a:p>
            <a:pPr lvl="0"/>
            <a:endParaRPr lang="en-GB" sz="1800" b="0" i="0" kern="1200" dirty="0">
              <a:solidFill>
                <a:schemeClr val="tx1"/>
              </a:solidFill>
              <a:effectLst/>
              <a:latin typeface="+mn-lt"/>
              <a:ea typeface="+mn-ea"/>
              <a:cs typeface="+mn-cs"/>
            </a:endParaRPr>
          </a:p>
          <a:p>
            <a:endParaRPr lang="en-GB" sz="1800" b="1" dirty="0">
              <a:effectLst/>
              <a:latin typeface="Avenir Next LT Pro" panose="020B0504020202020204" pitchFamily="34" charset="0"/>
              <a:ea typeface="MS Mincho" panose="02020609040205080304" pitchFamily="49" charset="-128"/>
              <a:cs typeface="Times New Roman" panose="02020603050405020304" pitchFamily="18" charset="0"/>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03128AB-7EA3-884D-B84F-2D9B3C601A6B}" type="slidenum">
              <a:rPr lang="en-US" smtClean="0"/>
              <a:t>4</a:t>
            </a:fld>
            <a:endParaRPr lang="en-US"/>
          </a:p>
        </p:txBody>
      </p:sp>
    </p:spTree>
    <p:extLst>
      <p:ext uri="{BB962C8B-B14F-4D97-AF65-F5344CB8AC3E}">
        <p14:creationId xmlns:p14="http://schemas.microsoft.com/office/powerpoint/2010/main" val="4192501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1CC1FDBF-DCF2-4BAE-8A7A-003344E33E5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9459" name="Notes Placeholder 2">
            <a:extLst>
              <a:ext uri="{FF2B5EF4-FFF2-40B4-BE49-F238E27FC236}">
                <a16:creationId xmlns:a16="http://schemas.microsoft.com/office/drawing/2014/main" id="{FB30E020-4882-4A99-B074-9B4AC6F0A6A6}"/>
              </a:ext>
            </a:extLst>
          </p:cNvPr>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kern="1200" dirty="0">
                <a:solidFill>
                  <a:schemeClr val="tx1"/>
                </a:solidFill>
                <a:effectLst/>
                <a:latin typeface="+mn-lt"/>
                <a:ea typeface="+mn-ea"/>
                <a:cs typeface="+mn-cs"/>
              </a:rPr>
              <a:t>Going deeper: responding and words for worship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kern="1200" dirty="0">
                <a:solidFill>
                  <a:schemeClr val="tx1"/>
                </a:solidFill>
                <a:effectLst/>
                <a:latin typeface="+mn-lt"/>
                <a:ea typeface="+mn-ea"/>
                <a:cs typeface="+mn-cs"/>
              </a:rPr>
              <a:t>I wonder what these words might mean for us.…here….today?....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a:solidFill>
                <a:schemeClr val="bg1"/>
              </a:solidFill>
              <a:latin typeface="Century Gothic" panose="020B0502020202020204" pitchFamily="34" charset="0"/>
            </a:endParaRPr>
          </a:p>
          <a:p>
            <a:pPr algn="l">
              <a:buNone/>
            </a:pPr>
            <a:r>
              <a:rPr lang="en-GB" sz="1800"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…I wonder how we might grow these good things in our lives?...</a:t>
            </a:r>
          </a:p>
          <a:p>
            <a:pPr algn="l">
              <a:buNone/>
            </a:pPr>
            <a:r>
              <a:rPr lang="en-GB" sz="1800"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…I wonder which ‘fruits’ are hardest to grow?....and what might stop them from growing at all?...</a:t>
            </a:r>
          </a:p>
          <a:p>
            <a:pPr algn="l">
              <a:buNone/>
            </a:pPr>
            <a:r>
              <a:rPr lang="en-GB" sz="1800"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…I wonder which words we might take from this time into the rest of the 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a:solidFill>
                <a:schemeClr val="bg1"/>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chemeClr val="bg1"/>
                </a:solidFill>
                <a:latin typeface="Century Gothic" panose="020B0502020202020204" pitchFamily="34" charset="0"/>
              </a:rPr>
              <a:t>I’m going to leave some space for you to reflect in the quietness of your own hearts….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i="0" kern="1200" dirty="0">
              <a:solidFill>
                <a:schemeClr val="tx1"/>
              </a:solidFill>
              <a:effectLst/>
              <a:latin typeface="+mn-lt"/>
              <a:ea typeface="+mn-ea"/>
              <a:cs typeface="+mn-cs"/>
            </a:endParaRPr>
          </a:p>
        </p:txBody>
      </p:sp>
      <p:sp>
        <p:nvSpPr>
          <p:cNvPr id="19460" name="Slide Number Placeholder 3">
            <a:extLst>
              <a:ext uri="{FF2B5EF4-FFF2-40B4-BE49-F238E27FC236}">
                <a16:creationId xmlns:a16="http://schemas.microsoft.com/office/drawing/2014/main" id="{22E4F58D-43E7-410E-93DA-F75136F897B7}"/>
              </a:ext>
            </a:extLst>
          </p:cNvPr>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CE32EB7-AEDC-49D6-8C58-ED5817ECD2EC}"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Sending: </a:t>
            </a:r>
            <a:r>
              <a:rPr lang="en-GB" sz="1200" b="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This is an image by Brazilian artist Liz Valente.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This prayer was written to accompany this image: you may want to make some of the challenging words your own…. </a:t>
            </a:r>
            <a:r>
              <a:rPr lang="en-GB" sz="1200" b="0" i="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[a selection of words will animate on the screen]</a:t>
            </a:r>
            <a:endParaRPr lang="en-GB" sz="1200" b="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Lord, </a:t>
            </a:r>
            <a:r>
              <a:rPr lang="en-GB" sz="1200" b="1" i="0" kern="1200" dirty="0">
                <a:solidFill>
                  <a:schemeClr val="tx1"/>
                </a:solidFill>
                <a:effectLst/>
                <a:latin typeface="+mn-lt"/>
                <a:ea typeface="+mn-ea"/>
                <a:cs typeface="+mn-cs"/>
              </a:rPr>
              <a:t>turn my heart to You </a:t>
            </a:r>
            <a:r>
              <a:rPr lang="en-GB" sz="1200" b="0" i="0" kern="1200" dirty="0">
                <a:solidFill>
                  <a:schemeClr val="tx1"/>
                </a:solidFill>
                <a:effectLst/>
                <a:latin typeface="+mn-lt"/>
                <a:ea typeface="+mn-ea"/>
                <a:cs typeface="+mn-cs"/>
              </a:rPr>
              <a:t>to receive once more Your love and mercy poured out on me each morning.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May every breath of this day be to celebrate and remember your glorious presence that sustains and guides me.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Fill me with the power of Your Holy Spirit [and </a:t>
            </a:r>
            <a:r>
              <a:rPr lang="en-GB" sz="1200" b="1" i="0" kern="1200" dirty="0">
                <a:solidFill>
                  <a:schemeClr val="tx1"/>
                </a:solidFill>
                <a:effectLst/>
                <a:latin typeface="+mn-lt"/>
                <a:ea typeface="+mn-ea"/>
                <a:cs typeface="+mn-cs"/>
              </a:rPr>
              <a:t>help me] to be your compassionate hands and feet </a:t>
            </a:r>
            <a:r>
              <a:rPr lang="en-GB" sz="1200" b="0" i="0" kern="1200" dirty="0">
                <a:solidFill>
                  <a:schemeClr val="tx1"/>
                </a:solidFill>
                <a:effectLst/>
                <a:latin typeface="+mn-lt"/>
                <a:ea typeface="+mn-ea"/>
                <a:cs typeface="+mn-cs"/>
              </a:rPr>
              <a:t>redeeming a sick world.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Protect me </a:t>
            </a:r>
            <a:r>
              <a:rPr lang="en-GB" sz="1200" b="0" i="0" kern="1200" dirty="0">
                <a:solidFill>
                  <a:schemeClr val="tx1"/>
                </a:solidFill>
                <a:effectLst/>
                <a:latin typeface="+mn-lt"/>
                <a:ea typeface="+mn-ea"/>
                <a:cs typeface="+mn-cs"/>
              </a:rPr>
              <a:t>from what in myself wants to keep me away from You.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May my life exhale the aroma of Jesus.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Amen.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Sending: </a:t>
            </a:r>
            <a:r>
              <a:rPr lang="en-GB" sz="1200" b="0" i="1" kern="1200" dirty="0">
                <a:solidFill>
                  <a:schemeClr val="tx1"/>
                </a:solidFill>
                <a:effectLst/>
                <a:latin typeface="+mn-lt"/>
                <a:ea typeface="+mn-ea"/>
                <a:cs typeface="+mn-cs"/>
              </a:rPr>
              <a:t>you might wish to leave students with a final challenge based on this slide, then blow out the candle as a sign that the collective worship is finished.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dirty="0">
                <a:solidFill>
                  <a:schemeClr val="tx1"/>
                </a:solidFill>
                <a:effectLst/>
                <a:latin typeface="+mn-lt"/>
                <a:ea typeface="+mn-ea"/>
                <a:cs typeface="+mn-cs"/>
              </a:rPr>
              <a:t>Image source: https://diglib.library.vanderbilt.edu/act-imagelink.pl?RC=59323</a:t>
            </a:r>
            <a:endParaRPr lang="en-GB"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838EB90-A8AB-42CD-B29E-D7D05FF6AA49}" type="slidenum">
              <a:rPr lang="en-GB" smtClean="0"/>
              <a:t>6</a:t>
            </a:fld>
            <a:endParaRPr lang="en-GB"/>
          </a:p>
        </p:txBody>
      </p:sp>
    </p:spTree>
    <p:extLst>
      <p:ext uri="{BB962C8B-B14F-4D97-AF65-F5344CB8AC3E}">
        <p14:creationId xmlns:p14="http://schemas.microsoft.com/office/powerpoint/2010/main" val="946492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55960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42173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3167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EE52B1-DDDB-48E3-9BB6-A56663961E24}"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13113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8EE52B1-DDDB-48E3-9BB6-A56663961E24}" type="datetimeFigureOut">
              <a:rPr lang="en-GB" smtClean="0"/>
              <a:t>13/04/2026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88626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8EE52B1-DDDB-48E3-9BB6-A56663961E24}" type="datetimeFigureOut">
              <a:rPr lang="en-GB" smtClean="0"/>
              <a:t>13/04/2026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352107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D8EE52B1-DDDB-48E3-9BB6-A56663961E24}" type="datetimeFigureOut">
              <a:rPr lang="en-GB" smtClean="0"/>
              <a:t>13/04/2026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734572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D8EE52B1-DDDB-48E3-9BB6-A56663961E24}" type="datetimeFigureOut">
              <a:rPr lang="en-GB" smtClean="0"/>
              <a:t>13/04/2026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12251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EE52B1-DDDB-48E3-9BB6-A56663961E24}" type="datetimeFigureOut">
              <a:rPr lang="en-GB" smtClean="0"/>
              <a:t>13/04/2026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12138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13/04/2026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264784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D8EE52B1-DDDB-48E3-9BB6-A56663961E24}" type="datetimeFigureOut">
              <a:rPr lang="en-GB" smtClean="0"/>
              <a:t>13/04/2026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C4B15-31DF-483A-8617-94F02152CD58}" type="slidenum">
              <a:rPr lang="en-GB" smtClean="0"/>
              <a:t>‹#›</a:t>
            </a:fld>
            <a:endParaRPr lang="en-GB"/>
          </a:p>
        </p:txBody>
      </p:sp>
    </p:spTree>
    <p:extLst>
      <p:ext uri="{BB962C8B-B14F-4D97-AF65-F5344CB8AC3E}">
        <p14:creationId xmlns:p14="http://schemas.microsoft.com/office/powerpoint/2010/main" val="4034187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EE52B1-DDDB-48E3-9BB6-A56663961E24}" type="datetimeFigureOut">
              <a:rPr lang="en-GB" smtClean="0"/>
              <a:t>13/04/2026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5C4B15-31DF-483A-8617-94F02152CD58}" type="slidenum">
              <a:rPr lang="en-GB" smtClean="0"/>
              <a:t>‹#›</a:t>
            </a:fld>
            <a:endParaRPr lang="en-GB"/>
          </a:p>
        </p:txBody>
      </p:sp>
    </p:spTree>
    <p:extLst>
      <p:ext uri="{BB962C8B-B14F-4D97-AF65-F5344CB8AC3E}">
        <p14:creationId xmlns:p14="http://schemas.microsoft.com/office/powerpoint/2010/main" val="24807613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notesSlide" Target="../notesSlides/notesSlide3.xml"/><Relationship Id="rId7"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8EF51B-ABAC-509B-37A5-4E3A28C9D2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5353050" cy="6858000"/>
          </a:xfrm>
          <a:prstGeom prst="rect">
            <a:avLst/>
          </a:prstGeom>
          <a:effectLst>
            <a:softEdge rad="635000"/>
          </a:effectLst>
        </p:spPr>
      </p:pic>
      <p:sp>
        <p:nvSpPr>
          <p:cNvPr id="6" name="TextBox 5">
            <a:extLst>
              <a:ext uri="{FF2B5EF4-FFF2-40B4-BE49-F238E27FC236}">
                <a16:creationId xmlns:a16="http://schemas.microsoft.com/office/drawing/2014/main" id="{EF52503D-BE67-D77B-E1A9-633593D0B092}"/>
              </a:ext>
            </a:extLst>
          </p:cNvPr>
          <p:cNvSpPr txBox="1"/>
          <p:nvPr/>
        </p:nvSpPr>
        <p:spPr>
          <a:xfrm>
            <a:off x="4861451" y="2136339"/>
            <a:ext cx="4072040" cy="2585323"/>
          </a:xfrm>
          <a:prstGeom prst="rect">
            <a:avLst/>
          </a:prstGeom>
          <a:noFill/>
        </p:spPr>
        <p:txBody>
          <a:bodyPr wrap="square" rtlCol="0">
            <a:spAutoFit/>
          </a:bodyPr>
          <a:lstStyle/>
          <a:p>
            <a:pPr algn="ctr"/>
            <a:r>
              <a:rPr lang="en-GB" sz="5400" b="1" dirty="0">
                <a:solidFill>
                  <a:schemeClr val="accent2"/>
                </a:solidFill>
                <a:effectLst>
                  <a:glow rad="228600">
                    <a:schemeClr val="accent2">
                      <a:satMod val="175000"/>
                      <a:alpha val="40000"/>
                    </a:schemeClr>
                  </a:glow>
                </a:effectLst>
                <a:latin typeface="Century Gothic" panose="020B0502020202020204" pitchFamily="34" charset="0"/>
              </a:rPr>
              <a:t>Stories as treasure to be found</a:t>
            </a:r>
          </a:p>
        </p:txBody>
      </p:sp>
      <p:sp>
        <p:nvSpPr>
          <p:cNvPr id="7" name="TextBox 6">
            <a:extLst>
              <a:ext uri="{FF2B5EF4-FFF2-40B4-BE49-F238E27FC236}">
                <a16:creationId xmlns:a16="http://schemas.microsoft.com/office/drawing/2014/main" id="{7B02DA19-836A-F5AA-80B4-F033F642C9AB}"/>
              </a:ext>
            </a:extLst>
          </p:cNvPr>
          <p:cNvSpPr txBox="1"/>
          <p:nvPr/>
        </p:nvSpPr>
        <p:spPr>
          <a:xfrm>
            <a:off x="5435600" y="6337235"/>
            <a:ext cx="3616962" cy="430887"/>
          </a:xfrm>
          <a:prstGeom prst="rect">
            <a:avLst/>
          </a:prstGeom>
          <a:noFill/>
        </p:spPr>
        <p:txBody>
          <a:bodyPr wrap="square" rtlCol="0">
            <a:spAutoFit/>
          </a:bodyPr>
          <a:lstStyle/>
          <a:p>
            <a:pPr algn="r"/>
            <a:r>
              <a:rPr lang="en-GB" sz="1100" i="1" dirty="0">
                <a:solidFill>
                  <a:schemeClr val="bg1"/>
                </a:solidFill>
                <a:latin typeface="Century Gothic" panose="020B0502020202020204" pitchFamily="34" charset="0"/>
              </a:rPr>
              <a:t>‘The seeker’ by Mike Moyers, from the Vanderbilt University Library, Art in the Christian Tradition</a:t>
            </a:r>
          </a:p>
        </p:txBody>
      </p:sp>
      <p:sp>
        <p:nvSpPr>
          <p:cNvPr id="3" name="TextBox 2">
            <a:extLst>
              <a:ext uri="{FF2B5EF4-FFF2-40B4-BE49-F238E27FC236}">
                <a16:creationId xmlns:a16="http://schemas.microsoft.com/office/drawing/2014/main" id="{B2566E47-9455-6F0A-74D2-76643B9D1D9D}"/>
              </a:ext>
            </a:extLst>
          </p:cNvPr>
          <p:cNvSpPr txBox="1"/>
          <p:nvPr/>
        </p:nvSpPr>
        <p:spPr>
          <a:xfrm>
            <a:off x="2899317" y="151434"/>
            <a:ext cx="6153245" cy="307777"/>
          </a:xfrm>
          <a:prstGeom prst="rect">
            <a:avLst/>
          </a:prstGeom>
          <a:noFill/>
        </p:spPr>
        <p:txBody>
          <a:bodyPr wrap="square">
            <a:spAutoFit/>
          </a:bodyPr>
          <a:lstStyle/>
          <a:p>
            <a:pPr algn="r"/>
            <a:r>
              <a:rPr lang="en-GB" sz="1400" b="1" i="1" dirty="0">
                <a:solidFill>
                  <a:schemeClr val="bg1"/>
                </a:solidFill>
                <a:latin typeface="Century Gothic" panose="020B0502020202020204" pitchFamily="34" charset="0"/>
              </a:rPr>
              <a:t>Today’s words can be found in Matthew 7:16 &amp; Galatians 5:22-23</a:t>
            </a:r>
            <a:endParaRPr lang="en-GB" sz="1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4116452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61B0E1C-29F5-4A8C-DBF2-AB3A0D7A40C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526" y="0"/>
            <a:ext cx="9124950" cy="6858000"/>
          </a:xfrm>
          <a:prstGeom prst="rect">
            <a:avLst/>
          </a:prstGeom>
          <a:effectLst>
            <a:softEdge rad="317500"/>
          </a:effectLst>
        </p:spPr>
      </p:pic>
      <p:sp>
        <p:nvSpPr>
          <p:cNvPr id="4" name="TextBox 3">
            <a:extLst>
              <a:ext uri="{FF2B5EF4-FFF2-40B4-BE49-F238E27FC236}">
                <a16:creationId xmlns:a16="http://schemas.microsoft.com/office/drawing/2014/main" id="{561542BA-340C-BF5E-DCE3-80F7D96DBCB5}"/>
              </a:ext>
            </a:extLst>
          </p:cNvPr>
          <p:cNvSpPr txBox="1"/>
          <p:nvPr/>
        </p:nvSpPr>
        <p:spPr>
          <a:xfrm>
            <a:off x="4938110" y="454613"/>
            <a:ext cx="3847171" cy="2677656"/>
          </a:xfrm>
          <a:prstGeom prst="rect">
            <a:avLst/>
          </a:prstGeom>
          <a:solidFill>
            <a:schemeClr val="tx1">
              <a:alpha val="63000"/>
            </a:schemeClr>
          </a:solidFill>
        </p:spPr>
        <p:txBody>
          <a:bodyPr wrap="square" rtlCol="0">
            <a:spAutoFit/>
          </a:bodyPr>
          <a:lstStyle/>
          <a:p>
            <a:pPr algn="ctr"/>
            <a:r>
              <a:rPr lang="en-GB" sz="2400" b="1" dirty="0">
                <a:solidFill>
                  <a:schemeClr val="bg1"/>
                </a:solidFill>
                <a:latin typeface="Century Gothic" panose="020B0502020202020204" pitchFamily="34" charset="0"/>
              </a:rPr>
              <a:t>Gathering:</a:t>
            </a:r>
          </a:p>
          <a:p>
            <a:endParaRPr lang="en-GB" sz="2400" b="1" dirty="0">
              <a:solidFill>
                <a:schemeClr val="bg1"/>
              </a:solidFill>
              <a:latin typeface="Century Gothic" panose="020B0502020202020204" pitchFamily="34" charset="0"/>
            </a:endParaRPr>
          </a:p>
          <a:p>
            <a:pPr algn="ctr"/>
            <a:r>
              <a:rPr lang="en-GB" sz="2400" dirty="0">
                <a:solidFill>
                  <a:schemeClr val="bg1"/>
                </a:solidFill>
                <a:latin typeface="Century Gothic" panose="020B0502020202020204" pitchFamily="34" charset="0"/>
              </a:rPr>
              <a:t>Listen to these words:</a:t>
            </a:r>
          </a:p>
          <a:p>
            <a:pPr algn="ctr"/>
            <a:r>
              <a:rPr lang="en-GB" sz="2400" b="1" dirty="0">
                <a:solidFill>
                  <a:schemeClr val="bg1"/>
                </a:solidFill>
                <a:latin typeface="Century Gothic" panose="020B0502020202020204" pitchFamily="34" charset="0"/>
              </a:rPr>
              <a:t>Jesus said, ’You will recognise them by their fruits.’</a:t>
            </a:r>
          </a:p>
          <a:p>
            <a:pPr algn="ctr"/>
            <a:endParaRPr lang="en-GB" sz="2400" b="1" dirty="0">
              <a:solidFill>
                <a:schemeClr val="bg1"/>
              </a:solidFill>
              <a:latin typeface="Century Gothic" panose="020B0502020202020204" pitchFamily="34" charset="0"/>
            </a:endParaRPr>
          </a:p>
        </p:txBody>
      </p:sp>
      <p:sp>
        <p:nvSpPr>
          <p:cNvPr id="5" name="TextBox 4">
            <a:extLst>
              <a:ext uri="{FF2B5EF4-FFF2-40B4-BE49-F238E27FC236}">
                <a16:creationId xmlns:a16="http://schemas.microsoft.com/office/drawing/2014/main" id="{9500BC20-A953-7198-3CA2-6310B5BB5820}"/>
              </a:ext>
            </a:extLst>
          </p:cNvPr>
          <p:cNvSpPr txBox="1"/>
          <p:nvPr/>
        </p:nvSpPr>
        <p:spPr>
          <a:xfrm>
            <a:off x="4389121" y="6553367"/>
            <a:ext cx="4705005" cy="261610"/>
          </a:xfrm>
          <a:prstGeom prst="rect">
            <a:avLst/>
          </a:prstGeom>
          <a:noFill/>
        </p:spPr>
        <p:txBody>
          <a:bodyPr wrap="square" rtlCol="0">
            <a:spAutoFit/>
          </a:bodyPr>
          <a:lstStyle/>
          <a:p>
            <a:pPr algn="r"/>
            <a:r>
              <a:rPr lang="en-GB" sz="1050" i="1" dirty="0">
                <a:solidFill>
                  <a:schemeClr val="bg1"/>
                </a:solidFill>
                <a:latin typeface="Century Gothic" panose="020B0502020202020204" pitchFamily="34" charset="0"/>
              </a:rPr>
              <a:t>All images copyright-free from </a:t>
            </a:r>
            <a:r>
              <a:rPr lang="en-GB" sz="1050" i="1" dirty="0" err="1">
                <a:solidFill>
                  <a:schemeClr val="bg1"/>
                </a:solidFill>
                <a:latin typeface="Century Gothic" panose="020B0502020202020204" pitchFamily="34" charset="0"/>
              </a:rPr>
              <a:t>pixabay</a:t>
            </a:r>
            <a:r>
              <a:rPr lang="en-GB" sz="1050" i="1" dirty="0">
                <a:solidFill>
                  <a:schemeClr val="bg1"/>
                </a:solidFill>
                <a:latin typeface="Century Gothic" panose="020B0502020202020204" pitchFamily="34" charset="0"/>
              </a:rPr>
              <a:t>, unless otherwise identified</a:t>
            </a:r>
          </a:p>
        </p:txBody>
      </p:sp>
      <p:sp>
        <p:nvSpPr>
          <p:cNvPr id="2" name="TextBox 1">
            <a:extLst>
              <a:ext uri="{FF2B5EF4-FFF2-40B4-BE49-F238E27FC236}">
                <a16:creationId xmlns:a16="http://schemas.microsoft.com/office/drawing/2014/main" id="{F8F1E200-DB5A-AB92-6D9C-C9B48124B502}"/>
              </a:ext>
            </a:extLst>
          </p:cNvPr>
          <p:cNvSpPr txBox="1">
            <a:spLocks noChangeArrowheads="1"/>
          </p:cNvSpPr>
          <p:nvPr/>
        </p:nvSpPr>
        <p:spPr bwMode="auto">
          <a:xfrm>
            <a:off x="516226" y="5338338"/>
            <a:ext cx="8111548" cy="1077218"/>
          </a:xfrm>
          <a:prstGeom prst="rect">
            <a:avLst/>
          </a:prstGeom>
          <a:solidFill>
            <a:schemeClr val="tx1">
              <a:alpha val="45097"/>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buNone/>
            </a:pPr>
            <a:r>
              <a:rPr lang="en-GB"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…I wonder who Jesus is talking about – and what he means by fruits?...</a:t>
            </a:r>
          </a:p>
        </p:txBody>
      </p:sp>
    </p:spTree>
    <p:extLst>
      <p:ext uri="{BB962C8B-B14F-4D97-AF65-F5344CB8AC3E}">
        <p14:creationId xmlns:p14="http://schemas.microsoft.com/office/powerpoint/2010/main" val="2326686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20000"/>
                                  </p:iterate>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lt">
                                    <p:tmPct val="10000"/>
                                  </p:iterate>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grpSp>
        <p:nvGrpSpPr>
          <p:cNvPr id="3" name="Group 3"/>
          <p:cNvGrpSpPr>
            <a:grpSpLocks/>
          </p:cNvGrpSpPr>
          <p:nvPr/>
        </p:nvGrpSpPr>
        <p:grpSpPr bwMode="auto">
          <a:xfrm>
            <a:off x="250825" y="5805488"/>
            <a:ext cx="1512888" cy="863600"/>
            <a:chOff x="251520" y="5877272"/>
            <a:chExt cx="1512168" cy="792088"/>
          </a:xfrm>
        </p:grpSpPr>
        <p:sp>
          <p:nvSpPr>
            <p:cNvPr id="4" name="Rectangle 3"/>
            <p:cNvSpPr/>
            <p:nvPr/>
          </p:nvSpPr>
          <p:spPr>
            <a:xfrm>
              <a:off x="251520" y="5877272"/>
              <a:ext cx="1512168" cy="792088"/>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pic>
          <p:nvPicPr>
            <p:cNvPr id="5" name="Picture 1"/>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251520" y="5904656"/>
              <a:ext cx="1470585" cy="7647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Rectangle 6"/>
          <p:cNvSpPr/>
          <p:nvPr/>
        </p:nvSpPr>
        <p:spPr>
          <a:xfrm>
            <a:off x="0" y="0"/>
            <a:ext cx="9144000" cy="6858000"/>
          </a:xfrm>
          <a:prstGeom prst="rect">
            <a:avLst/>
          </a:prstGeom>
          <a:solidFill>
            <a:schemeClr val="bg1">
              <a:alpha val="6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1"/>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391694" y="3896154"/>
            <a:ext cx="3311469" cy="2483703"/>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xmlns="">
                <a:blipFill dpi="0" rotWithShape="0">
                  <a:blip/>
                  <a:srcRect/>
                  <a:stretch>
                    <a:fillRect/>
                  </a:stretch>
                </a:blipFill>
              </a14:hiddenFill>
            </a:ext>
          </a:extLst>
        </p:spPr>
      </p:pic>
      <p:pic>
        <p:nvPicPr>
          <p:cNvPr id="10" name="Picture 1"/>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424822" y="491212"/>
            <a:ext cx="3269417" cy="2452162"/>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xmlns="">
                <a:blipFill dpi="0" rotWithShape="0">
                  <a:blip/>
                  <a:srcRect/>
                  <a:stretch>
                    <a:fillRect/>
                  </a:stretch>
                </a:blipFill>
              </a14:hiddenFill>
            </a:ext>
          </a:extLst>
        </p:spPr>
      </p:pic>
      <p:pic>
        <p:nvPicPr>
          <p:cNvPr id="12" name="Picture 1"/>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95142" y="3929880"/>
            <a:ext cx="3286097" cy="2464673"/>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xmlns="">
                <a:blipFill dpi="0" rotWithShape="0">
                  <a:blip/>
                  <a:srcRect/>
                  <a:stretch>
                    <a:fillRect/>
                  </a:stretch>
                </a:blipFill>
              </a14:hiddenFill>
            </a:ext>
          </a:extLst>
        </p:spPr>
      </p:pic>
      <p:pic>
        <p:nvPicPr>
          <p:cNvPr id="13" name="Picture 1"/>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84763" y="491212"/>
            <a:ext cx="3278720" cy="245914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xmlns="">
                <a:blipFill dpi="0" rotWithShape="0">
                  <a:blip/>
                  <a:srcRect/>
                  <a:stretch>
                    <a:fillRect/>
                  </a:stretch>
                </a:blipFill>
              </a14:hiddenFill>
            </a:ext>
          </a:extLst>
        </p:spPr>
      </p:pic>
      <p:sp>
        <p:nvSpPr>
          <p:cNvPr id="2" name="TextBox 1">
            <a:extLst>
              <a:ext uri="{FF2B5EF4-FFF2-40B4-BE49-F238E27FC236}">
                <a16:creationId xmlns:a16="http://schemas.microsoft.com/office/drawing/2014/main" id="{F1BD67D6-6ADB-5342-5FCC-214351BC756A}"/>
              </a:ext>
            </a:extLst>
          </p:cNvPr>
          <p:cNvSpPr txBox="1"/>
          <p:nvPr/>
        </p:nvSpPr>
        <p:spPr>
          <a:xfrm>
            <a:off x="472612" y="3016572"/>
            <a:ext cx="8198777" cy="769441"/>
          </a:xfrm>
          <a:prstGeom prst="rect">
            <a:avLst/>
          </a:prstGeom>
          <a:noFill/>
        </p:spPr>
        <p:txBody>
          <a:bodyPr wrap="square" rtlCol="0">
            <a:spAutoFit/>
          </a:bodyPr>
          <a:lstStyle/>
          <a:p>
            <a:pPr algn="ctr"/>
            <a:r>
              <a:rPr lang="en-GB" sz="4400" b="1" dirty="0">
                <a:latin typeface="Century Gothic" panose="020B0502020202020204" pitchFamily="34" charset="0"/>
              </a:rPr>
              <a:t>What are we growing in life?</a:t>
            </a:r>
          </a:p>
        </p:txBody>
      </p:sp>
      <p:sp>
        <p:nvSpPr>
          <p:cNvPr id="9" name="TextBox 8">
            <a:extLst>
              <a:ext uri="{FF2B5EF4-FFF2-40B4-BE49-F238E27FC236}">
                <a16:creationId xmlns:a16="http://schemas.microsoft.com/office/drawing/2014/main" id="{142ECD7D-2084-D119-1830-03D25E2BF152}"/>
              </a:ext>
            </a:extLst>
          </p:cNvPr>
          <p:cNvSpPr txBox="1"/>
          <p:nvPr/>
        </p:nvSpPr>
        <p:spPr>
          <a:xfrm>
            <a:off x="345917" y="3009594"/>
            <a:ext cx="8452167" cy="769441"/>
          </a:xfrm>
          <a:prstGeom prst="rect">
            <a:avLst/>
          </a:prstGeom>
          <a:noFill/>
        </p:spPr>
        <p:txBody>
          <a:bodyPr wrap="square" rtlCol="0">
            <a:spAutoFit/>
          </a:bodyPr>
          <a:lstStyle/>
          <a:p>
            <a:pPr algn="ctr"/>
            <a:r>
              <a:rPr lang="en-GB" sz="4400" b="1" dirty="0">
                <a:latin typeface="Century Gothic" panose="020B0502020202020204" pitchFamily="34" charset="0"/>
              </a:rPr>
              <a:t>…I wonder what ‘fruit’ this is?...</a:t>
            </a:r>
          </a:p>
        </p:txBody>
      </p:sp>
    </p:spTree>
    <p:custDataLst>
      <p:tags r:id="rId1"/>
    </p:custDataLst>
    <p:extLst>
      <p:ext uri="{BB962C8B-B14F-4D97-AF65-F5344CB8AC3E}">
        <p14:creationId xmlns:p14="http://schemas.microsoft.com/office/powerpoint/2010/main" val="3576608204"/>
      </p:ext>
    </p:extLst>
  </p:cSld>
  <p:clrMapOvr>
    <a:masterClrMapping/>
  </p:clrMapOvr>
  <mc:AlternateContent xmlns:mc="http://schemas.openxmlformats.org/markup-compatibility/2006" xmlns:p14="http://schemas.microsoft.com/office/powerpoint/2010/main">
    <mc:Choice Requires="p14">
      <p:transition spd="med" p14:dur="700" advTm="21893">
        <p:fade/>
      </p:transition>
    </mc:Choice>
    <mc:Fallback xmlns="">
      <p:transition spd="med" advTm="2189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iterate type="lt">
                                    <p:tmPct val="0"/>
                                  </p:iterate>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grpId="0" nodeType="afterEffect">
                                  <p:stCondLst>
                                    <p:cond delay="0"/>
                                  </p:stCondLst>
                                  <p:iterate type="lt">
                                    <p:tmPct val="10000"/>
                                  </p:iterate>
                                  <p:childTnLst>
                                    <p:set>
                                      <p:cBhvr>
                                        <p:cTn id="15" dur="1" fill="hold">
                                          <p:stCondLst>
                                            <p:cond delay="0"/>
                                          </p:stCondLst>
                                        </p:cTn>
                                        <p:tgtEl>
                                          <p:spTgt spid="9"/>
                                        </p:tgtEl>
                                        <p:attrNameLst>
                                          <p:attrName>style.visibility</p:attrName>
                                        </p:attrNameLst>
                                      </p:cBhvr>
                                      <p:to>
                                        <p:strVal val="visible"/>
                                      </p:to>
                                    </p:set>
                                    <p:animEffect transition="in" filter="fade">
                                      <p:cBhvr>
                                        <p:cTn id="16"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8B31AB8-FB3B-4C23-8EEF-C584FBF9A387}"/>
              </a:ext>
            </a:extLst>
          </p:cNvPr>
          <p:cNvGrpSpPr/>
          <p:nvPr/>
        </p:nvGrpSpPr>
        <p:grpSpPr>
          <a:xfrm>
            <a:off x="185910" y="153180"/>
            <a:ext cx="2389399" cy="2719249"/>
            <a:chOff x="969332" y="238432"/>
            <a:chExt cx="2389399" cy="2719249"/>
          </a:xfrm>
        </p:grpSpPr>
        <p:pic>
          <p:nvPicPr>
            <p:cNvPr id="9" name="Picture 8">
              <a:extLst>
                <a:ext uri="{FF2B5EF4-FFF2-40B4-BE49-F238E27FC236}">
                  <a16:creationId xmlns:a16="http://schemas.microsoft.com/office/drawing/2014/main" id="{51017127-F753-4AC8-8032-D5DDFA83F264}"/>
                </a:ext>
              </a:extLst>
            </p:cNvPr>
            <p:cNvPicPr/>
            <p:nvPr/>
          </p:nvPicPr>
          <p:blipFill>
            <a:blip r:embed="rId3">
              <a:extLst>
                <a:ext uri="{28A0092B-C50C-407E-A947-70E740481C1C}">
                  <a14:useLocalDpi xmlns:a14="http://schemas.microsoft.com/office/drawing/2010/main"/>
                </a:ext>
              </a:extLst>
            </a:blip>
            <a:srcRect/>
            <a:stretch>
              <a:fillRect/>
            </a:stretch>
          </p:blipFill>
          <p:spPr bwMode="auto">
            <a:xfrm rot="20686200">
              <a:off x="969332" y="238432"/>
              <a:ext cx="2389399" cy="2719249"/>
            </a:xfrm>
            <a:prstGeom prst="rect">
              <a:avLst/>
            </a:prstGeom>
            <a:noFill/>
            <a:ln>
              <a:noFill/>
            </a:ln>
          </p:spPr>
        </p:pic>
        <p:sp>
          <p:nvSpPr>
            <p:cNvPr id="12" name="TextBox 11">
              <a:extLst>
                <a:ext uri="{FF2B5EF4-FFF2-40B4-BE49-F238E27FC236}">
                  <a16:creationId xmlns:a16="http://schemas.microsoft.com/office/drawing/2014/main" id="{82D3DFDD-30ED-46E8-8FAB-30A1C9D3255B}"/>
                </a:ext>
              </a:extLst>
            </p:cNvPr>
            <p:cNvSpPr txBox="1"/>
            <p:nvPr/>
          </p:nvSpPr>
          <p:spPr>
            <a:xfrm rot="20221874">
              <a:off x="1427893" y="1343327"/>
              <a:ext cx="1731755" cy="769441"/>
            </a:xfrm>
            <a:prstGeom prst="rect">
              <a:avLst/>
            </a:prstGeom>
            <a:noFill/>
          </p:spPr>
          <p:txBody>
            <a:bodyPr wrap="square" rtlCol="0">
              <a:spAutoFit/>
            </a:bodyPr>
            <a:lstStyle/>
            <a:p>
              <a:pPr algn="ctr"/>
              <a:r>
                <a:rPr lang="en-GB" sz="4400" b="1" dirty="0">
                  <a:solidFill>
                    <a:schemeClr val="bg1"/>
                  </a:solidFill>
                  <a:latin typeface="Century Gothic" panose="020B0502020202020204" pitchFamily="34" charset="0"/>
                </a:rPr>
                <a:t>love</a:t>
              </a:r>
            </a:p>
          </p:txBody>
        </p:sp>
      </p:grpSp>
      <p:grpSp>
        <p:nvGrpSpPr>
          <p:cNvPr id="16" name="Group 15">
            <a:extLst>
              <a:ext uri="{FF2B5EF4-FFF2-40B4-BE49-F238E27FC236}">
                <a16:creationId xmlns:a16="http://schemas.microsoft.com/office/drawing/2014/main" id="{A8930CCB-4D0E-4629-B14E-F2601209E123}"/>
              </a:ext>
            </a:extLst>
          </p:cNvPr>
          <p:cNvGrpSpPr/>
          <p:nvPr/>
        </p:nvGrpSpPr>
        <p:grpSpPr>
          <a:xfrm>
            <a:off x="3326343" y="61007"/>
            <a:ext cx="2389399" cy="2719249"/>
            <a:chOff x="5706745" y="666960"/>
            <a:chExt cx="2389399" cy="2719249"/>
          </a:xfrm>
        </p:grpSpPr>
        <p:pic>
          <p:nvPicPr>
            <p:cNvPr id="11" name="Picture 10">
              <a:extLst>
                <a:ext uri="{FF2B5EF4-FFF2-40B4-BE49-F238E27FC236}">
                  <a16:creationId xmlns:a16="http://schemas.microsoft.com/office/drawing/2014/main" id="{0156A6EE-C699-473D-BEA4-CB3670D36094}"/>
                </a:ext>
              </a:extLst>
            </p:cNvPr>
            <p:cNvPicPr/>
            <p:nvPr/>
          </p:nvPicPr>
          <p:blipFill>
            <a:blip r:embed="rId3">
              <a:extLst>
                <a:ext uri="{28A0092B-C50C-407E-A947-70E740481C1C}">
                  <a14:useLocalDpi xmlns:a14="http://schemas.microsoft.com/office/drawing/2010/main"/>
                </a:ext>
              </a:extLst>
            </a:blip>
            <a:srcRect/>
            <a:stretch>
              <a:fillRect/>
            </a:stretch>
          </p:blipFill>
          <p:spPr bwMode="auto">
            <a:xfrm rot="365095">
              <a:off x="5706745" y="666960"/>
              <a:ext cx="2389399" cy="2719249"/>
            </a:xfrm>
            <a:prstGeom prst="rect">
              <a:avLst/>
            </a:prstGeom>
            <a:noFill/>
            <a:ln>
              <a:noFill/>
            </a:ln>
          </p:spPr>
        </p:pic>
        <p:sp>
          <p:nvSpPr>
            <p:cNvPr id="13" name="TextBox 12">
              <a:extLst>
                <a:ext uri="{FF2B5EF4-FFF2-40B4-BE49-F238E27FC236}">
                  <a16:creationId xmlns:a16="http://schemas.microsoft.com/office/drawing/2014/main" id="{F7CD94EB-EF7A-49E8-987A-D68F1063E690}"/>
                </a:ext>
              </a:extLst>
            </p:cNvPr>
            <p:cNvSpPr txBox="1"/>
            <p:nvPr/>
          </p:nvSpPr>
          <p:spPr>
            <a:xfrm rot="418352">
              <a:off x="6064297" y="1840584"/>
              <a:ext cx="1731755" cy="769441"/>
            </a:xfrm>
            <a:prstGeom prst="rect">
              <a:avLst/>
            </a:prstGeom>
            <a:noFill/>
          </p:spPr>
          <p:txBody>
            <a:bodyPr wrap="square" rtlCol="0">
              <a:spAutoFit/>
            </a:bodyPr>
            <a:lstStyle/>
            <a:p>
              <a:pPr algn="ctr"/>
              <a:r>
                <a:rPr lang="en-GB" sz="4400" b="1" dirty="0">
                  <a:solidFill>
                    <a:schemeClr val="bg1"/>
                  </a:solidFill>
                  <a:latin typeface="Century Gothic" panose="020B0502020202020204" pitchFamily="34" charset="0"/>
                </a:rPr>
                <a:t>joy</a:t>
              </a:r>
            </a:p>
          </p:txBody>
        </p:sp>
      </p:grpSp>
      <p:grpSp>
        <p:nvGrpSpPr>
          <p:cNvPr id="15" name="Group 14">
            <a:extLst>
              <a:ext uri="{FF2B5EF4-FFF2-40B4-BE49-F238E27FC236}">
                <a16:creationId xmlns:a16="http://schemas.microsoft.com/office/drawing/2014/main" id="{7809972C-68AF-4890-A92A-211F932EE7AB}"/>
              </a:ext>
            </a:extLst>
          </p:cNvPr>
          <p:cNvGrpSpPr/>
          <p:nvPr/>
        </p:nvGrpSpPr>
        <p:grpSpPr>
          <a:xfrm>
            <a:off x="6284202" y="-496"/>
            <a:ext cx="2389399" cy="2719249"/>
            <a:chOff x="3325861" y="865680"/>
            <a:chExt cx="2389399" cy="2719249"/>
          </a:xfrm>
        </p:grpSpPr>
        <p:pic>
          <p:nvPicPr>
            <p:cNvPr id="10" name="Picture 9">
              <a:extLst>
                <a:ext uri="{FF2B5EF4-FFF2-40B4-BE49-F238E27FC236}">
                  <a16:creationId xmlns:a16="http://schemas.microsoft.com/office/drawing/2014/main" id="{2F13E053-922A-4445-BFDF-CF91A1E98C6F}"/>
                </a:ext>
              </a:extLst>
            </p:cNvPr>
            <p:cNvPicPr/>
            <p:nvPr/>
          </p:nvPicPr>
          <p:blipFill>
            <a:blip r:embed="rId3">
              <a:extLst>
                <a:ext uri="{28A0092B-C50C-407E-A947-70E740481C1C}">
                  <a14:useLocalDpi xmlns:a14="http://schemas.microsoft.com/office/drawing/2010/main"/>
                </a:ext>
              </a:extLst>
            </a:blip>
            <a:srcRect/>
            <a:stretch>
              <a:fillRect/>
            </a:stretch>
          </p:blipFill>
          <p:spPr bwMode="auto">
            <a:xfrm rot="1703909">
              <a:off x="3325861" y="865680"/>
              <a:ext cx="2389399" cy="2719249"/>
            </a:xfrm>
            <a:prstGeom prst="rect">
              <a:avLst/>
            </a:prstGeom>
            <a:noFill/>
            <a:ln>
              <a:noFill/>
            </a:ln>
          </p:spPr>
        </p:pic>
        <p:sp>
          <p:nvSpPr>
            <p:cNvPr id="14" name="TextBox 13">
              <a:extLst>
                <a:ext uri="{FF2B5EF4-FFF2-40B4-BE49-F238E27FC236}">
                  <a16:creationId xmlns:a16="http://schemas.microsoft.com/office/drawing/2014/main" id="{9113DEB6-2A52-488E-A663-61B65C51EBE4}"/>
                </a:ext>
              </a:extLst>
            </p:cNvPr>
            <p:cNvSpPr txBox="1"/>
            <p:nvPr/>
          </p:nvSpPr>
          <p:spPr>
            <a:xfrm rot="1650559">
              <a:off x="3500679" y="1831227"/>
              <a:ext cx="2142641" cy="769441"/>
            </a:xfrm>
            <a:prstGeom prst="rect">
              <a:avLst/>
            </a:prstGeom>
            <a:noFill/>
          </p:spPr>
          <p:txBody>
            <a:bodyPr wrap="square" rtlCol="0">
              <a:spAutoFit/>
            </a:bodyPr>
            <a:lstStyle/>
            <a:p>
              <a:pPr algn="ctr"/>
              <a:r>
                <a:rPr lang="en-GB" sz="4400" b="1" dirty="0">
                  <a:solidFill>
                    <a:schemeClr val="bg1"/>
                  </a:solidFill>
                  <a:latin typeface="Century Gothic" panose="020B0502020202020204" pitchFamily="34" charset="0"/>
                </a:rPr>
                <a:t>peace</a:t>
              </a:r>
            </a:p>
          </p:txBody>
        </p:sp>
      </p:grpSp>
      <p:grpSp>
        <p:nvGrpSpPr>
          <p:cNvPr id="18" name="Group 17">
            <a:extLst>
              <a:ext uri="{FF2B5EF4-FFF2-40B4-BE49-F238E27FC236}">
                <a16:creationId xmlns:a16="http://schemas.microsoft.com/office/drawing/2014/main" id="{02B904ED-DC7A-490B-9AEA-9272FD046EBF}"/>
              </a:ext>
            </a:extLst>
          </p:cNvPr>
          <p:cNvGrpSpPr/>
          <p:nvPr/>
        </p:nvGrpSpPr>
        <p:grpSpPr>
          <a:xfrm>
            <a:off x="1842402" y="1541403"/>
            <a:ext cx="2389399" cy="2719249"/>
            <a:chOff x="969332" y="238432"/>
            <a:chExt cx="2389399" cy="2719249"/>
          </a:xfrm>
        </p:grpSpPr>
        <p:pic>
          <p:nvPicPr>
            <p:cNvPr id="19" name="Picture 18">
              <a:extLst>
                <a:ext uri="{FF2B5EF4-FFF2-40B4-BE49-F238E27FC236}">
                  <a16:creationId xmlns:a16="http://schemas.microsoft.com/office/drawing/2014/main" id="{33CA26EB-627F-40C5-A098-11D989536C97}"/>
                </a:ext>
              </a:extLst>
            </p:cNvPr>
            <p:cNvPicPr/>
            <p:nvPr/>
          </p:nvPicPr>
          <p:blipFill>
            <a:blip r:embed="rId3">
              <a:extLst>
                <a:ext uri="{28A0092B-C50C-407E-A947-70E740481C1C}">
                  <a14:useLocalDpi xmlns:a14="http://schemas.microsoft.com/office/drawing/2010/main"/>
                </a:ext>
              </a:extLst>
            </a:blip>
            <a:srcRect/>
            <a:stretch>
              <a:fillRect/>
            </a:stretch>
          </p:blipFill>
          <p:spPr bwMode="auto">
            <a:xfrm rot="308596" flipH="1">
              <a:off x="969332" y="238432"/>
              <a:ext cx="2389399" cy="2719249"/>
            </a:xfrm>
            <a:prstGeom prst="rect">
              <a:avLst/>
            </a:prstGeom>
            <a:noFill/>
            <a:ln>
              <a:noFill/>
            </a:ln>
          </p:spPr>
        </p:pic>
        <p:sp>
          <p:nvSpPr>
            <p:cNvPr id="20" name="TextBox 19">
              <a:extLst>
                <a:ext uri="{FF2B5EF4-FFF2-40B4-BE49-F238E27FC236}">
                  <a16:creationId xmlns:a16="http://schemas.microsoft.com/office/drawing/2014/main" id="{4161601C-5879-4AED-AAC3-BD7108662244}"/>
                </a:ext>
              </a:extLst>
            </p:cNvPr>
            <p:cNvSpPr txBox="1"/>
            <p:nvPr/>
          </p:nvSpPr>
          <p:spPr>
            <a:xfrm rot="219650">
              <a:off x="1014164" y="1280088"/>
              <a:ext cx="2226292" cy="646331"/>
            </a:xfrm>
            <a:prstGeom prst="rect">
              <a:avLst/>
            </a:prstGeom>
            <a:noFill/>
          </p:spPr>
          <p:txBody>
            <a:bodyPr wrap="square" rtlCol="0">
              <a:spAutoFit/>
            </a:bodyPr>
            <a:lstStyle/>
            <a:p>
              <a:pPr algn="ctr"/>
              <a:r>
                <a:rPr lang="en-GB" sz="3600" b="1" dirty="0">
                  <a:solidFill>
                    <a:schemeClr val="bg1"/>
                  </a:solidFill>
                  <a:latin typeface="Century Gothic" panose="020B0502020202020204" pitchFamily="34" charset="0"/>
                </a:rPr>
                <a:t>patience</a:t>
              </a:r>
            </a:p>
          </p:txBody>
        </p:sp>
      </p:grpSp>
      <p:grpSp>
        <p:nvGrpSpPr>
          <p:cNvPr id="21" name="Group 20">
            <a:extLst>
              <a:ext uri="{FF2B5EF4-FFF2-40B4-BE49-F238E27FC236}">
                <a16:creationId xmlns:a16="http://schemas.microsoft.com/office/drawing/2014/main" id="{460F3A59-F834-48D7-966F-B11A3AE80F8D}"/>
              </a:ext>
            </a:extLst>
          </p:cNvPr>
          <p:cNvGrpSpPr/>
          <p:nvPr/>
        </p:nvGrpSpPr>
        <p:grpSpPr>
          <a:xfrm rot="21444772">
            <a:off x="6727942" y="1956710"/>
            <a:ext cx="2456022" cy="2719249"/>
            <a:chOff x="5706745" y="666960"/>
            <a:chExt cx="2456022" cy="2719249"/>
          </a:xfrm>
        </p:grpSpPr>
        <p:pic>
          <p:nvPicPr>
            <p:cNvPr id="22" name="Picture 21">
              <a:extLst>
                <a:ext uri="{FF2B5EF4-FFF2-40B4-BE49-F238E27FC236}">
                  <a16:creationId xmlns:a16="http://schemas.microsoft.com/office/drawing/2014/main" id="{FC45ECEA-086B-40D9-94E7-9637F424FEEB}"/>
                </a:ext>
              </a:extLst>
            </p:cNvPr>
            <p:cNvPicPr/>
            <p:nvPr/>
          </p:nvPicPr>
          <p:blipFill>
            <a:blip r:embed="rId3">
              <a:extLst>
                <a:ext uri="{28A0092B-C50C-407E-A947-70E740481C1C}">
                  <a14:useLocalDpi xmlns:a14="http://schemas.microsoft.com/office/drawing/2010/main"/>
                </a:ext>
              </a:extLst>
            </a:blip>
            <a:srcRect/>
            <a:stretch>
              <a:fillRect/>
            </a:stretch>
          </p:blipFill>
          <p:spPr bwMode="auto">
            <a:xfrm rot="365095">
              <a:off x="5706745" y="666960"/>
              <a:ext cx="2389399" cy="2719249"/>
            </a:xfrm>
            <a:prstGeom prst="rect">
              <a:avLst/>
            </a:prstGeom>
            <a:noFill/>
            <a:ln>
              <a:noFill/>
            </a:ln>
          </p:spPr>
        </p:pic>
        <p:sp>
          <p:nvSpPr>
            <p:cNvPr id="23" name="TextBox 22">
              <a:extLst>
                <a:ext uri="{FF2B5EF4-FFF2-40B4-BE49-F238E27FC236}">
                  <a16:creationId xmlns:a16="http://schemas.microsoft.com/office/drawing/2014/main" id="{8B32FDEB-27A9-4616-8FE3-B549EEB3E6C4}"/>
                </a:ext>
              </a:extLst>
            </p:cNvPr>
            <p:cNvSpPr txBox="1"/>
            <p:nvPr/>
          </p:nvSpPr>
          <p:spPr>
            <a:xfrm rot="418352">
              <a:off x="5820568" y="1906949"/>
              <a:ext cx="2342199" cy="584775"/>
            </a:xfrm>
            <a:prstGeom prst="rect">
              <a:avLst/>
            </a:prstGeom>
            <a:noFill/>
          </p:spPr>
          <p:txBody>
            <a:bodyPr wrap="square" rtlCol="0">
              <a:spAutoFit/>
            </a:bodyPr>
            <a:lstStyle/>
            <a:p>
              <a:pPr algn="ctr"/>
              <a:r>
                <a:rPr lang="en-GB" sz="3200" b="1" dirty="0">
                  <a:solidFill>
                    <a:schemeClr val="bg1"/>
                  </a:solidFill>
                  <a:latin typeface="Century Gothic" panose="020B0502020202020204" pitchFamily="34" charset="0"/>
                </a:rPr>
                <a:t>goodness</a:t>
              </a:r>
            </a:p>
          </p:txBody>
        </p:sp>
      </p:grpSp>
      <p:grpSp>
        <p:nvGrpSpPr>
          <p:cNvPr id="24" name="Group 23">
            <a:extLst>
              <a:ext uri="{FF2B5EF4-FFF2-40B4-BE49-F238E27FC236}">
                <a16:creationId xmlns:a16="http://schemas.microsoft.com/office/drawing/2014/main" id="{244F0AB9-F69E-47C1-887E-6A6AB9D8811D}"/>
              </a:ext>
            </a:extLst>
          </p:cNvPr>
          <p:cNvGrpSpPr/>
          <p:nvPr/>
        </p:nvGrpSpPr>
        <p:grpSpPr>
          <a:xfrm rot="20472443">
            <a:off x="4350399" y="1583376"/>
            <a:ext cx="2413845" cy="2719249"/>
            <a:chOff x="3301415" y="865680"/>
            <a:chExt cx="2413845" cy="2719249"/>
          </a:xfrm>
        </p:grpSpPr>
        <p:pic>
          <p:nvPicPr>
            <p:cNvPr id="25" name="Picture 24">
              <a:extLst>
                <a:ext uri="{FF2B5EF4-FFF2-40B4-BE49-F238E27FC236}">
                  <a16:creationId xmlns:a16="http://schemas.microsoft.com/office/drawing/2014/main" id="{24EF488D-03E1-4CE6-A5B8-C823C797C17F}"/>
                </a:ext>
              </a:extLst>
            </p:cNvPr>
            <p:cNvPicPr/>
            <p:nvPr/>
          </p:nvPicPr>
          <p:blipFill>
            <a:blip r:embed="rId3">
              <a:extLst>
                <a:ext uri="{28A0092B-C50C-407E-A947-70E740481C1C}">
                  <a14:useLocalDpi xmlns:a14="http://schemas.microsoft.com/office/drawing/2010/main"/>
                </a:ext>
              </a:extLst>
            </a:blip>
            <a:srcRect/>
            <a:stretch>
              <a:fillRect/>
            </a:stretch>
          </p:blipFill>
          <p:spPr bwMode="auto">
            <a:xfrm rot="1703909">
              <a:off x="3325861" y="865680"/>
              <a:ext cx="2389399" cy="2719249"/>
            </a:xfrm>
            <a:prstGeom prst="rect">
              <a:avLst/>
            </a:prstGeom>
            <a:noFill/>
            <a:ln>
              <a:noFill/>
            </a:ln>
          </p:spPr>
        </p:pic>
        <p:sp>
          <p:nvSpPr>
            <p:cNvPr id="26" name="TextBox 25">
              <a:extLst>
                <a:ext uri="{FF2B5EF4-FFF2-40B4-BE49-F238E27FC236}">
                  <a16:creationId xmlns:a16="http://schemas.microsoft.com/office/drawing/2014/main" id="{C17BD16E-0494-4CDB-A5E6-BEC447E0D5E1}"/>
                </a:ext>
              </a:extLst>
            </p:cNvPr>
            <p:cNvSpPr txBox="1"/>
            <p:nvPr/>
          </p:nvSpPr>
          <p:spPr>
            <a:xfrm rot="1650559">
              <a:off x="3301415" y="1844005"/>
              <a:ext cx="2353846" cy="646331"/>
            </a:xfrm>
            <a:prstGeom prst="rect">
              <a:avLst/>
            </a:prstGeom>
            <a:noFill/>
          </p:spPr>
          <p:txBody>
            <a:bodyPr wrap="square" rtlCol="0">
              <a:spAutoFit/>
            </a:bodyPr>
            <a:lstStyle/>
            <a:p>
              <a:pPr marL="0" marR="0" lvl="0" indent="0" algn="ctr" defTabSz="457177" rtl="0" eaLnBrk="1" fontAlgn="auto" latinLnBrk="0" hangingPunct="1">
                <a:lnSpc>
                  <a:spcPct val="100000"/>
                </a:lnSpc>
                <a:spcBef>
                  <a:spcPts val="0"/>
                </a:spcBef>
                <a:spcAft>
                  <a:spcPts val="0"/>
                </a:spcAft>
                <a:buClrTx/>
                <a:buSzTx/>
                <a:buFontTx/>
                <a:buNone/>
                <a:tabLst/>
                <a:defRPr/>
              </a:pPr>
              <a:r>
                <a:rPr lang="en-GB" sz="3600" b="1" dirty="0">
                  <a:solidFill>
                    <a:prstClr val="white"/>
                  </a:solidFill>
                  <a:latin typeface="Century Gothic" panose="020B0502020202020204" pitchFamily="34" charset="0"/>
                </a:rPr>
                <a:t>kindness</a:t>
              </a:r>
              <a:endParaRPr kumimoji="0" lang="en-GB" sz="36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grpSp>
      <p:grpSp>
        <p:nvGrpSpPr>
          <p:cNvPr id="27" name="Group 26">
            <a:extLst>
              <a:ext uri="{FF2B5EF4-FFF2-40B4-BE49-F238E27FC236}">
                <a16:creationId xmlns:a16="http://schemas.microsoft.com/office/drawing/2014/main" id="{8C4AD2A1-3CB2-485C-BA66-8B37268A42EC}"/>
              </a:ext>
            </a:extLst>
          </p:cNvPr>
          <p:cNvGrpSpPr/>
          <p:nvPr/>
        </p:nvGrpSpPr>
        <p:grpSpPr>
          <a:xfrm rot="20966148">
            <a:off x="5196167" y="3284521"/>
            <a:ext cx="2389399" cy="2719249"/>
            <a:chOff x="969332" y="238432"/>
            <a:chExt cx="2389399" cy="2719249"/>
          </a:xfrm>
        </p:grpSpPr>
        <p:pic>
          <p:nvPicPr>
            <p:cNvPr id="28" name="Picture 27">
              <a:extLst>
                <a:ext uri="{FF2B5EF4-FFF2-40B4-BE49-F238E27FC236}">
                  <a16:creationId xmlns:a16="http://schemas.microsoft.com/office/drawing/2014/main" id="{00F745F0-6A76-4D57-B4C0-992F1176B59E}"/>
                </a:ext>
              </a:extLst>
            </p:cNvPr>
            <p:cNvPicPr/>
            <p:nvPr/>
          </p:nvPicPr>
          <p:blipFill>
            <a:blip r:embed="rId3">
              <a:extLst>
                <a:ext uri="{28A0092B-C50C-407E-A947-70E740481C1C}">
                  <a14:useLocalDpi xmlns:a14="http://schemas.microsoft.com/office/drawing/2010/main"/>
                </a:ext>
              </a:extLst>
            </a:blip>
            <a:srcRect/>
            <a:stretch>
              <a:fillRect/>
            </a:stretch>
          </p:blipFill>
          <p:spPr bwMode="auto">
            <a:xfrm rot="308596" flipH="1">
              <a:off x="969332" y="238432"/>
              <a:ext cx="2389399" cy="2719249"/>
            </a:xfrm>
            <a:prstGeom prst="rect">
              <a:avLst/>
            </a:prstGeom>
            <a:noFill/>
            <a:ln>
              <a:noFill/>
            </a:ln>
          </p:spPr>
        </p:pic>
        <p:sp>
          <p:nvSpPr>
            <p:cNvPr id="29" name="TextBox 28">
              <a:extLst>
                <a:ext uri="{FF2B5EF4-FFF2-40B4-BE49-F238E27FC236}">
                  <a16:creationId xmlns:a16="http://schemas.microsoft.com/office/drawing/2014/main" id="{996D2E20-71BA-497D-B0DB-A6AB7473950A}"/>
                </a:ext>
              </a:extLst>
            </p:cNvPr>
            <p:cNvSpPr txBox="1"/>
            <p:nvPr/>
          </p:nvSpPr>
          <p:spPr>
            <a:xfrm rot="219650">
              <a:off x="1014164" y="1003089"/>
              <a:ext cx="2226292" cy="1200329"/>
            </a:xfrm>
            <a:prstGeom prst="rect">
              <a:avLst/>
            </a:prstGeom>
            <a:noFill/>
          </p:spPr>
          <p:txBody>
            <a:bodyPr wrap="square" rtlCol="0">
              <a:spAutoFit/>
            </a:bodyPr>
            <a:lstStyle/>
            <a:p>
              <a:pPr algn="ctr"/>
              <a:r>
                <a:rPr lang="en-GB" sz="3600" b="1" dirty="0">
                  <a:solidFill>
                    <a:schemeClr val="bg1"/>
                  </a:solidFill>
                  <a:latin typeface="Century Gothic" panose="020B0502020202020204" pitchFamily="34" charset="0"/>
                </a:rPr>
                <a:t>self-control</a:t>
              </a:r>
            </a:p>
          </p:txBody>
        </p:sp>
      </p:grpSp>
      <p:grpSp>
        <p:nvGrpSpPr>
          <p:cNvPr id="33" name="Group 32">
            <a:extLst>
              <a:ext uri="{FF2B5EF4-FFF2-40B4-BE49-F238E27FC236}">
                <a16:creationId xmlns:a16="http://schemas.microsoft.com/office/drawing/2014/main" id="{C1D587F3-6D89-41E0-A43D-773069CAEB75}"/>
              </a:ext>
            </a:extLst>
          </p:cNvPr>
          <p:cNvGrpSpPr/>
          <p:nvPr/>
        </p:nvGrpSpPr>
        <p:grpSpPr>
          <a:xfrm rot="19580667">
            <a:off x="305460" y="3216646"/>
            <a:ext cx="2389399" cy="2719249"/>
            <a:chOff x="3325861" y="865680"/>
            <a:chExt cx="2389399" cy="2719249"/>
          </a:xfrm>
        </p:grpSpPr>
        <p:pic>
          <p:nvPicPr>
            <p:cNvPr id="34" name="Picture 33">
              <a:extLst>
                <a:ext uri="{FF2B5EF4-FFF2-40B4-BE49-F238E27FC236}">
                  <a16:creationId xmlns:a16="http://schemas.microsoft.com/office/drawing/2014/main" id="{1C591811-1050-4AB0-9AB2-55D46C88C4CE}"/>
                </a:ext>
              </a:extLst>
            </p:cNvPr>
            <p:cNvPicPr/>
            <p:nvPr/>
          </p:nvPicPr>
          <p:blipFill>
            <a:blip r:embed="rId3">
              <a:extLst>
                <a:ext uri="{28A0092B-C50C-407E-A947-70E740481C1C}">
                  <a14:useLocalDpi xmlns:a14="http://schemas.microsoft.com/office/drawing/2010/main"/>
                </a:ext>
              </a:extLst>
            </a:blip>
            <a:srcRect/>
            <a:stretch>
              <a:fillRect/>
            </a:stretch>
          </p:blipFill>
          <p:spPr bwMode="auto">
            <a:xfrm rot="1703909">
              <a:off x="3325861" y="865680"/>
              <a:ext cx="2389399" cy="2719249"/>
            </a:xfrm>
            <a:prstGeom prst="rect">
              <a:avLst/>
            </a:prstGeom>
            <a:noFill/>
            <a:ln>
              <a:noFill/>
            </a:ln>
          </p:spPr>
        </p:pic>
        <p:sp>
          <p:nvSpPr>
            <p:cNvPr id="35" name="TextBox 34">
              <a:extLst>
                <a:ext uri="{FF2B5EF4-FFF2-40B4-BE49-F238E27FC236}">
                  <a16:creationId xmlns:a16="http://schemas.microsoft.com/office/drawing/2014/main" id="{6001BAF1-CFAD-4FD8-AF07-367A9C442927}"/>
                </a:ext>
              </a:extLst>
            </p:cNvPr>
            <p:cNvSpPr txBox="1"/>
            <p:nvPr/>
          </p:nvSpPr>
          <p:spPr>
            <a:xfrm rot="1650559">
              <a:off x="3342063" y="1927427"/>
              <a:ext cx="2353846" cy="584775"/>
            </a:xfrm>
            <a:prstGeom prst="rect">
              <a:avLst/>
            </a:prstGeom>
            <a:noFill/>
          </p:spPr>
          <p:txBody>
            <a:bodyPr wrap="square" rtlCol="0">
              <a:spAutoFit/>
            </a:bodyPr>
            <a:lstStyle/>
            <a:p>
              <a:pPr marL="0" marR="0" lvl="0" indent="0" algn="ctr" defTabSz="457177" rtl="0" eaLnBrk="1" fontAlgn="auto" latinLnBrk="0" hangingPunct="1">
                <a:lnSpc>
                  <a:spcPct val="100000"/>
                </a:lnSpc>
                <a:spcBef>
                  <a:spcPts val="0"/>
                </a:spcBef>
                <a:spcAft>
                  <a:spcPts val="0"/>
                </a:spcAft>
                <a:buClrTx/>
                <a:buSzTx/>
                <a:buFontTx/>
                <a:buNone/>
                <a:tabLst/>
                <a:defRPr/>
              </a:pPr>
              <a:r>
                <a:rPr lang="en-GB" sz="3200" b="1" dirty="0">
                  <a:solidFill>
                    <a:prstClr val="white"/>
                  </a:solidFill>
                  <a:latin typeface="Century Gothic" panose="020B0502020202020204" pitchFamily="34" charset="0"/>
                </a:rPr>
                <a:t>faithfulness</a:t>
              </a:r>
              <a:endParaRPr kumimoji="0" lang="en-GB" sz="3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grpSp>
      <p:grpSp>
        <p:nvGrpSpPr>
          <p:cNvPr id="30" name="Group 29">
            <a:extLst>
              <a:ext uri="{FF2B5EF4-FFF2-40B4-BE49-F238E27FC236}">
                <a16:creationId xmlns:a16="http://schemas.microsoft.com/office/drawing/2014/main" id="{258A2324-DB8E-4D8C-98F1-EECC16481D2B}"/>
              </a:ext>
            </a:extLst>
          </p:cNvPr>
          <p:cNvGrpSpPr/>
          <p:nvPr/>
        </p:nvGrpSpPr>
        <p:grpSpPr>
          <a:xfrm>
            <a:off x="2935169" y="3113884"/>
            <a:ext cx="2392065" cy="2719249"/>
            <a:chOff x="5706745" y="666960"/>
            <a:chExt cx="2392065" cy="2719249"/>
          </a:xfrm>
        </p:grpSpPr>
        <p:pic>
          <p:nvPicPr>
            <p:cNvPr id="31" name="Picture 30">
              <a:extLst>
                <a:ext uri="{FF2B5EF4-FFF2-40B4-BE49-F238E27FC236}">
                  <a16:creationId xmlns:a16="http://schemas.microsoft.com/office/drawing/2014/main" id="{54B8729E-A6A1-48BB-AFC6-708B5262A1DB}"/>
                </a:ext>
              </a:extLst>
            </p:cNvPr>
            <p:cNvPicPr/>
            <p:nvPr/>
          </p:nvPicPr>
          <p:blipFill>
            <a:blip r:embed="rId3">
              <a:extLst>
                <a:ext uri="{28A0092B-C50C-407E-A947-70E740481C1C}">
                  <a14:useLocalDpi xmlns:a14="http://schemas.microsoft.com/office/drawing/2010/main"/>
                </a:ext>
              </a:extLst>
            </a:blip>
            <a:srcRect/>
            <a:stretch>
              <a:fillRect/>
            </a:stretch>
          </p:blipFill>
          <p:spPr bwMode="auto">
            <a:xfrm rot="365095">
              <a:off x="5706745" y="666960"/>
              <a:ext cx="2389399" cy="2719249"/>
            </a:xfrm>
            <a:prstGeom prst="rect">
              <a:avLst/>
            </a:prstGeom>
            <a:noFill/>
            <a:ln>
              <a:noFill/>
            </a:ln>
          </p:spPr>
        </p:pic>
        <p:sp>
          <p:nvSpPr>
            <p:cNvPr id="32" name="TextBox 31">
              <a:extLst>
                <a:ext uri="{FF2B5EF4-FFF2-40B4-BE49-F238E27FC236}">
                  <a16:creationId xmlns:a16="http://schemas.microsoft.com/office/drawing/2014/main" id="{6D4E873B-DDA3-4A43-8735-FC1BF9915105}"/>
                </a:ext>
              </a:extLst>
            </p:cNvPr>
            <p:cNvSpPr txBox="1"/>
            <p:nvPr/>
          </p:nvSpPr>
          <p:spPr>
            <a:xfrm rot="418352">
              <a:off x="5756611" y="1880334"/>
              <a:ext cx="2342199" cy="584775"/>
            </a:xfrm>
            <a:prstGeom prst="rect">
              <a:avLst/>
            </a:prstGeom>
            <a:noFill/>
          </p:spPr>
          <p:txBody>
            <a:bodyPr wrap="square" rtlCol="0">
              <a:spAutoFit/>
            </a:bodyPr>
            <a:lstStyle/>
            <a:p>
              <a:pPr algn="ctr"/>
              <a:r>
                <a:rPr lang="en-GB" sz="3200" b="1" dirty="0">
                  <a:solidFill>
                    <a:schemeClr val="bg1"/>
                  </a:solidFill>
                  <a:latin typeface="Century Gothic" panose="020B0502020202020204" pitchFamily="34" charset="0"/>
                </a:rPr>
                <a:t>gentleness</a:t>
              </a:r>
            </a:p>
          </p:txBody>
        </p:sp>
      </p:grpSp>
      <p:sp>
        <p:nvSpPr>
          <p:cNvPr id="5" name="TextBox 4">
            <a:extLst>
              <a:ext uri="{FF2B5EF4-FFF2-40B4-BE49-F238E27FC236}">
                <a16:creationId xmlns:a16="http://schemas.microsoft.com/office/drawing/2014/main" id="{DC377EA1-2BD6-D8B2-69B9-3FC6524A950E}"/>
              </a:ext>
            </a:extLst>
          </p:cNvPr>
          <p:cNvSpPr txBox="1"/>
          <p:nvPr/>
        </p:nvSpPr>
        <p:spPr>
          <a:xfrm>
            <a:off x="0" y="5730013"/>
            <a:ext cx="9144000" cy="1107996"/>
          </a:xfrm>
          <a:prstGeom prst="rect">
            <a:avLst/>
          </a:prstGeom>
          <a:noFill/>
        </p:spPr>
        <p:txBody>
          <a:bodyPr wrap="square" rtlCol="0">
            <a:spAutoFit/>
          </a:bodyPr>
          <a:lstStyle/>
          <a:p>
            <a:pPr algn="ctr"/>
            <a:r>
              <a:rPr lang="en-GB" sz="6600" b="1" dirty="0">
                <a:solidFill>
                  <a:schemeClr val="bg1"/>
                </a:solidFill>
                <a:latin typeface="Century Gothic" panose="020B0502020202020204" pitchFamily="34" charset="0"/>
              </a:rPr>
              <a:t>‘fruit of the Spirit’</a:t>
            </a:r>
          </a:p>
        </p:txBody>
      </p:sp>
    </p:spTree>
    <p:extLst>
      <p:ext uri="{BB962C8B-B14F-4D97-AF65-F5344CB8AC3E}">
        <p14:creationId xmlns:p14="http://schemas.microsoft.com/office/powerpoint/2010/main" val="116654235"/>
      </p:ext>
    </p:extLst>
  </p:cSld>
  <p:clrMapOvr>
    <a:masterClrMapping/>
  </p:clrMapOvr>
  <mc:AlternateContent xmlns:mc="http://schemas.openxmlformats.org/markup-compatibility/2006" xmlns:p14="http://schemas.microsoft.com/office/powerpoint/2010/main">
    <mc:Choice Requires="p14">
      <p:transition spd="med" p14:dur="700" advTm="21893">
        <p:fade/>
      </p:transition>
    </mc:Choice>
    <mc:Fallback xmlns="">
      <p:transition spd="med" advTm="2189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29DF67-8B8C-2F7A-E552-A564EA89F88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9526" y="0"/>
            <a:ext cx="9124950" cy="6858000"/>
          </a:xfrm>
          <a:prstGeom prst="rect">
            <a:avLst/>
          </a:prstGeom>
        </p:spPr>
      </p:pic>
      <p:sp>
        <p:nvSpPr>
          <p:cNvPr id="18435" name="TextBox 2">
            <a:extLst>
              <a:ext uri="{FF2B5EF4-FFF2-40B4-BE49-F238E27FC236}">
                <a16:creationId xmlns:a16="http://schemas.microsoft.com/office/drawing/2014/main" id="{55050316-179E-40B0-AF2C-4E05B982F885}"/>
              </a:ext>
            </a:extLst>
          </p:cNvPr>
          <p:cNvSpPr txBox="1">
            <a:spLocks noChangeArrowheads="1"/>
          </p:cNvSpPr>
          <p:nvPr/>
        </p:nvSpPr>
        <p:spPr bwMode="auto">
          <a:xfrm>
            <a:off x="9525" y="5705475"/>
            <a:ext cx="9124950" cy="101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US" altLang="en-US" sz="6000" b="1" dirty="0">
                <a:solidFill>
                  <a:srgbClr val="FFFFFF"/>
                </a:solidFill>
                <a:latin typeface="Century Gothic" panose="020B0502020202020204" pitchFamily="34" charset="0"/>
                <a:cs typeface="Arial" panose="020B0604020202020204" pitchFamily="34" charset="0"/>
              </a:rPr>
              <a:t>‘I wonder….?’</a:t>
            </a:r>
          </a:p>
        </p:txBody>
      </p:sp>
      <p:sp>
        <p:nvSpPr>
          <p:cNvPr id="2" name="TextBox 1">
            <a:extLst>
              <a:ext uri="{FF2B5EF4-FFF2-40B4-BE49-F238E27FC236}">
                <a16:creationId xmlns:a16="http://schemas.microsoft.com/office/drawing/2014/main" id="{31C31185-3798-0621-A275-4E4E214C22EB}"/>
              </a:ext>
            </a:extLst>
          </p:cNvPr>
          <p:cNvSpPr txBox="1">
            <a:spLocks noChangeArrowheads="1"/>
          </p:cNvSpPr>
          <p:nvPr/>
        </p:nvSpPr>
        <p:spPr bwMode="auto">
          <a:xfrm>
            <a:off x="238125" y="1395542"/>
            <a:ext cx="8667750" cy="3736407"/>
          </a:xfrm>
          <a:prstGeom prst="rect">
            <a:avLst/>
          </a:prstGeom>
          <a:solidFill>
            <a:schemeClr val="tx1">
              <a:alpha val="45097"/>
            </a:scheme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buNone/>
            </a:pPr>
            <a:r>
              <a:rPr lang="en-GB"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…I wonder how we might grow these good things in our lives?...</a:t>
            </a:r>
          </a:p>
          <a:p>
            <a:pPr algn="ctr">
              <a:buNone/>
            </a:pPr>
            <a:r>
              <a:rPr lang="en-GB"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…I wonder which ‘fruits’ are hardest to grow?....and what might stop them from growing at all?...</a:t>
            </a:r>
          </a:p>
          <a:p>
            <a:pPr algn="ctr">
              <a:buNone/>
            </a:pPr>
            <a:r>
              <a:rPr lang="en-GB" b="1" dirty="0">
                <a:solidFill>
                  <a:schemeClr val="bg1"/>
                </a:solidFill>
                <a:latin typeface="Century Gothic" panose="020B0502020202020204" pitchFamily="34" charset="0"/>
                <a:ea typeface="MS Mincho" panose="02020609040205080304" pitchFamily="49" charset="-128"/>
                <a:cs typeface="Times New Roman" panose="02020603050405020304" pitchFamily="18" charset="0"/>
              </a:rPr>
              <a:t>…I wonder which words we might take from this time into the rest of the day?...</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21893">
        <p:fade/>
      </p:transition>
    </mc:Choice>
    <mc:Fallback xmlns="">
      <p:transition spd="med" advTm="2189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20000"/>
                                  </p:iterate>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500"/>
                                        <p:tgtEl>
                                          <p:spTgt spid="2">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lt">
                                    <p:tmPct val="10000"/>
                                  </p:iterate>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lt">
                                    <p:tmPct val="10000"/>
                                  </p:iterate>
                                  <p:childTnLst>
                                    <p:set>
                                      <p:cBhvr>
                                        <p:cTn id="15" dur="1" fill="hold">
                                          <p:stCondLst>
                                            <p:cond delay="0"/>
                                          </p:stCondLst>
                                        </p:cTn>
                                        <p:tgtEl>
                                          <p:spTgt spid="2">
                                            <p:txEl>
                                              <p:pRg st="1" end="1"/>
                                            </p:txEl>
                                          </p:spTgt>
                                        </p:tgtEl>
                                        <p:attrNameLst>
                                          <p:attrName>style.visibility</p:attrName>
                                        </p:attrNameLst>
                                      </p:cBhvr>
                                      <p:to>
                                        <p:strVal val="visible"/>
                                      </p:to>
                                    </p:set>
                                    <p:animEffect transition="in" filter="fade">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iterate type="lt">
                                    <p:tmPct val="10000"/>
                                  </p:iterate>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CFA580-B1BB-2643-DB07-8AFC11E3867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43638" y="0"/>
            <a:ext cx="7656724" cy="6858000"/>
          </a:xfrm>
          <a:prstGeom prst="rect">
            <a:avLst/>
          </a:prstGeom>
        </p:spPr>
      </p:pic>
      <p:sp>
        <p:nvSpPr>
          <p:cNvPr id="7" name="TextBox 6">
            <a:extLst>
              <a:ext uri="{FF2B5EF4-FFF2-40B4-BE49-F238E27FC236}">
                <a16:creationId xmlns:a16="http://schemas.microsoft.com/office/drawing/2014/main" id="{AE6A7C1A-0EA9-5548-51C7-A2FB9E16930C}"/>
              </a:ext>
            </a:extLst>
          </p:cNvPr>
          <p:cNvSpPr txBox="1"/>
          <p:nvPr/>
        </p:nvSpPr>
        <p:spPr>
          <a:xfrm>
            <a:off x="864825" y="283550"/>
            <a:ext cx="4026664" cy="461665"/>
          </a:xfrm>
          <a:prstGeom prst="rect">
            <a:avLst/>
          </a:prstGeom>
          <a:noFill/>
        </p:spPr>
        <p:txBody>
          <a:bodyPr wrap="square">
            <a:spAutoFit/>
          </a:bodyPr>
          <a:lstStyle/>
          <a:p>
            <a:pPr algn="ctr"/>
            <a:r>
              <a:rPr lang="en-GB" sz="2400" b="1" i="0" kern="1200" dirty="0">
                <a:solidFill>
                  <a:schemeClr val="tx1"/>
                </a:solidFill>
                <a:effectLst/>
                <a:latin typeface="Century Gothic" panose="020B0502020202020204" pitchFamily="34" charset="0"/>
              </a:rPr>
              <a:t>…turn my heart to You… </a:t>
            </a:r>
            <a:endParaRPr lang="en-GB" sz="2400" b="1" dirty="0">
              <a:latin typeface="Century Gothic" panose="020B0502020202020204" pitchFamily="34" charset="0"/>
            </a:endParaRPr>
          </a:p>
        </p:txBody>
      </p:sp>
      <p:sp>
        <p:nvSpPr>
          <p:cNvPr id="9" name="TextBox 8">
            <a:extLst>
              <a:ext uri="{FF2B5EF4-FFF2-40B4-BE49-F238E27FC236}">
                <a16:creationId xmlns:a16="http://schemas.microsoft.com/office/drawing/2014/main" id="{222ACF81-DD00-4EB8-AA9E-AD49CB75B5FA}"/>
              </a:ext>
            </a:extLst>
          </p:cNvPr>
          <p:cNvSpPr txBox="1"/>
          <p:nvPr/>
        </p:nvSpPr>
        <p:spPr>
          <a:xfrm>
            <a:off x="1095261" y="1525307"/>
            <a:ext cx="3565791" cy="1200329"/>
          </a:xfrm>
          <a:prstGeom prst="rect">
            <a:avLst/>
          </a:prstGeom>
          <a:noFill/>
        </p:spPr>
        <p:txBody>
          <a:bodyPr wrap="square">
            <a:spAutoFit/>
          </a:bodyPr>
          <a:lstStyle/>
          <a:p>
            <a:pPr algn="ctr"/>
            <a:r>
              <a:rPr lang="en-GB" sz="2400" b="1" i="0" kern="1200" dirty="0">
                <a:solidFill>
                  <a:schemeClr val="tx1"/>
                </a:solidFill>
                <a:effectLst/>
                <a:latin typeface="Century Gothic" panose="020B0502020202020204" pitchFamily="34" charset="0"/>
              </a:rPr>
              <a:t>…help me to be your compassionate hands and feet… </a:t>
            </a:r>
            <a:endParaRPr lang="en-GB" sz="2400" b="1" dirty="0">
              <a:latin typeface="Century Gothic" panose="020B0502020202020204" pitchFamily="34" charset="0"/>
            </a:endParaRPr>
          </a:p>
        </p:txBody>
      </p:sp>
      <p:sp>
        <p:nvSpPr>
          <p:cNvPr id="10" name="TextBox 9">
            <a:extLst>
              <a:ext uri="{FF2B5EF4-FFF2-40B4-BE49-F238E27FC236}">
                <a16:creationId xmlns:a16="http://schemas.microsoft.com/office/drawing/2014/main" id="{63E44F20-D908-FDA1-1054-D650381CC2C4}"/>
              </a:ext>
            </a:extLst>
          </p:cNvPr>
          <p:cNvSpPr txBox="1"/>
          <p:nvPr/>
        </p:nvSpPr>
        <p:spPr>
          <a:xfrm>
            <a:off x="4479783" y="4732528"/>
            <a:ext cx="4026664" cy="461665"/>
          </a:xfrm>
          <a:prstGeom prst="rect">
            <a:avLst/>
          </a:prstGeom>
          <a:noFill/>
        </p:spPr>
        <p:txBody>
          <a:bodyPr wrap="square">
            <a:spAutoFit/>
          </a:bodyPr>
          <a:lstStyle/>
          <a:p>
            <a:pPr algn="ctr"/>
            <a:r>
              <a:rPr lang="en-GB" sz="2400" b="1" i="0" kern="1200" dirty="0">
                <a:solidFill>
                  <a:schemeClr val="tx1"/>
                </a:solidFill>
                <a:effectLst/>
                <a:latin typeface="Century Gothic" panose="020B0502020202020204" pitchFamily="34" charset="0"/>
              </a:rPr>
              <a:t>…protect me… </a:t>
            </a:r>
            <a:endParaRPr lang="en-GB" sz="2400" b="1" dirty="0">
              <a:latin typeface="Century Gothic" panose="020B0502020202020204" pitchFamily="34" charset="0"/>
            </a:endParaRPr>
          </a:p>
        </p:txBody>
      </p:sp>
      <p:sp>
        <p:nvSpPr>
          <p:cNvPr id="11" name="TextBox 10">
            <a:extLst>
              <a:ext uri="{FF2B5EF4-FFF2-40B4-BE49-F238E27FC236}">
                <a16:creationId xmlns:a16="http://schemas.microsoft.com/office/drawing/2014/main" id="{FE4D2B6A-10FA-230C-6CBF-834299C5DA3C}"/>
              </a:ext>
            </a:extLst>
          </p:cNvPr>
          <p:cNvSpPr txBox="1"/>
          <p:nvPr/>
        </p:nvSpPr>
        <p:spPr>
          <a:xfrm>
            <a:off x="3651682" y="5743453"/>
            <a:ext cx="4854765" cy="830997"/>
          </a:xfrm>
          <a:prstGeom prst="rect">
            <a:avLst/>
          </a:prstGeom>
          <a:noFill/>
        </p:spPr>
        <p:txBody>
          <a:bodyPr wrap="square">
            <a:spAutoFit/>
          </a:bodyPr>
          <a:lstStyle/>
          <a:p>
            <a:pPr algn="ctr"/>
            <a:r>
              <a:rPr lang="en-GB" sz="2400" b="1" i="0" kern="1200" dirty="0">
                <a:solidFill>
                  <a:schemeClr val="tx1"/>
                </a:solidFill>
                <a:effectLst/>
                <a:latin typeface="Century Gothic" panose="020B0502020202020204" pitchFamily="34" charset="0"/>
              </a:rPr>
              <a:t>…may my life exhale the aroma of Jesus… </a:t>
            </a:r>
            <a:endParaRPr lang="en-GB" sz="2400" b="1" dirty="0">
              <a:latin typeface="Century Gothic" panose="020B0502020202020204" pitchFamily="34" charset="0"/>
            </a:endParaRPr>
          </a:p>
        </p:txBody>
      </p:sp>
      <p:sp>
        <p:nvSpPr>
          <p:cNvPr id="12" name="TextBox 11">
            <a:extLst>
              <a:ext uri="{FF2B5EF4-FFF2-40B4-BE49-F238E27FC236}">
                <a16:creationId xmlns:a16="http://schemas.microsoft.com/office/drawing/2014/main" id="{9980B5AB-91FF-0BA0-6445-731AF3DB97E6}"/>
              </a:ext>
            </a:extLst>
          </p:cNvPr>
          <p:cNvSpPr txBox="1"/>
          <p:nvPr/>
        </p:nvSpPr>
        <p:spPr>
          <a:xfrm>
            <a:off x="-192794" y="6524995"/>
            <a:ext cx="4026664" cy="338554"/>
          </a:xfrm>
          <a:prstGeom prst="rect">
            <a:avLst/>
          </a:prstGeom>
          <a:noFill/>
        </p:spPr>
        <p:txBody>
          <a:bodyPr wrap="square">
            <a:spAutoFit/>
          </a:bodyPr>
          <a:lstStyle/>
          <a:p>
            <a:pPr algn="ctr"/>
            <a:r>
              <a:rPr lang="en-GB" sz="1600" b="1" i="1" kern="1200" dirty="0">
                <a:solidFill>
                  <a:schemeClr val="tx1"/>
                </a:solidFill>
                <a:effectLst/>
                <a:latin typeface="Century Gothic" panose="020B0502020202020204" pitchFamily="34" charset="0"/>
              </a:rPr>
              <a:t>‘Fill me’ by Liz Valente</a:t>
            </a:r>
            <a:endParaRPr lang="en-GB" sz="1600" b="1" i="1" dirty="0">
              <a:latin typeface="Century Gothic" panose="020B0502020202020204" pitchFamily="34" charset="0"/>
            </a:endParaRPr>
          </a:p>
        </p:txBody>
      </p:sp>
    </p:spTree>
    <p:extLst>
      <p:ext uri="{BB962C8B-B14F-4D97-AF65-F5344CB8AC3E}">
        <p14:creationId xmlns:p14="http://schemas.microsoft.com/office/powerpoint/2010/main" val="428563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lt">
                                    <p:tmPct val="10000"/>
                                  </p:iterate>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lt">
                                    <p:tmPct val="10000"/>
                                  </p:iterate>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7.2"/>
</p:tagLst>
</file>

<file path=ppt/tags/tag2.xml><?xml version="1.0" encoding="utf-8"?>
<p:tagLst xmlns:a="http://schemas.openxmlformats.org/drawingml/2006/main" xmlns:r="http://schemas.openxmlformats.org/officeDocument/2006/relationships" xmlns:p="http://schemas.openxmlformats.org/presentationml/2006/main">
  <p:tag name="TIMING" val="|13.5|5.7|7.1|6.4"/>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2294</TotalTime>
  <Words>1441</Words>
  <Application>Microsoft Office PowerPoint</Application>
  <PresentationFormat>On-screen Show (4:3)</PresentationFormat>
  <Paragraphs>99</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Aptos</vt:lpstr>
      <vt:lpstr>Aptos Display</vt:lpstr>
      <vt:lpstr>Arial</vt:lpstr>
      <vt:lpstr>Avenir Next LT Pro</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Boxer</dc:creator>
  <cp:lastModifiedBy>Rachel Boxer</cp:lastModifiedBy>
  <cp:revision>28</cp:revision>
  <dcterms:created xsi:type="dcterms:W3CDTF">2026-04-10T16:07:53Z</dcterms:created>
  <dcterms:modified xsi:type="dcterms:W3CDTF">2026-04-13T15:37:15Z</dcterms:modified>
</cp:coreProperties>
</file>