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462" r:id="rId3"/>
    <p:sldId id="461" r:id="rId4"/>
    <p:sldId id="435" r:id="rId5"/>
    <p:sldId id="306" r:id="rId6"/>
    <p:sldId id="463"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80430C-C9C6-4D86-B761-BFE782E12968}" v="33" dt="2026-07-17T11:50:26.4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58348" autoAdjust="0"/>
  </p:normalViewPr>
  <p:slideViewPr>
    <p:cSldViewPr snapToGrid="0">
      <p:cViewPr varScale="1">
        <p:scale>
          <a:sx n="59" d="100"/>
          <a:sy n="59" d="100"/>
        </p:scale>
        <p:origin x="18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delSld modSld sldOrd">
      <pc:chgData name="Rachel Boxer" userId="6da37c9f42e40059" providerId="LiveId" clId="{0E13CC8D-59C2-4409-A640-E738E4606E44}" dt="2026-07-17T11:50:06.599" v="678" actId="20577"/>
      <pc:docMkLst>
        <pc:docMk/>
      </pc:docMkLst>
      <pc:sldChg chg="modNotesTx">
        <pc:chgData name="Rachel Boxer" userId="6da37c9f42e40059" providerId="LiveId" clId="{0E13CC8D-59C2-4409-A640-E738E4606E44}" dt="2026-07-17T11:47:39.143" v="522" actId="20577"/>
        <pc:sldMkLst>
          <pc:docMk/>
          <pc:sldMk cId="4116452968" sldId="256"/>
        </pc:sldMkLst>
      </pc:sldChg>
      <pc:sldChg chg="addSp delSp modSp mod modNotesTx">
        <pc:chgData name="Rachel Boxer" userId="6da37c9f42e40059" providerId="LiveId" clId="{0E13CC8D-59C2-4409-A640-E738E4606E44}" dt="2026-07-17T11:45:36.891" v="490" actId="20577"/>
        <pc:sldMkLst>
          <pc:docMk/>
          <pc:sldMk cId="0" sldId="306"/>
        </pc:sldMkLst>
        <pc:spChg chg="del">
          <ac:chgData name="Rachel Boxer" userId="6da37c9f42e40059" providerId="LiveId" clId="{0E13CC8D-59C2-4409-A640-E738E4606E44}" dt="2026-07-17T11:42:39.964" v="196" actId="478"/>
          <ac:spMkLst>
            <pc:docMk/>
            <pc:sldMk cId="0" sldId="306"/>
            <ac:spMk id="5" creationId="{D5AE7A8B-D31E-4532-A7F4-F900F0B72AF9}"/>
          </ac:spMkLst>
        </pc:spChg>
        <pc:picChg chg="del">
          <ac:chgData name="Rachel Boxer" userId="6da37c9f42e40059" providerId="LiveId" clId="{0E13CC8D-59C2-4409-A640-E738E4606E44}" dt="2026-07-17T11:42:29.690" v="193" actId="478"/>
          <ac:picMkLst>
            <pc:docMk/>
            <pc:sldMk cId="0" sldId="306"/>
            <ac:picMk id="3" creationId="{B6C1221F-D7C9-BE70-4BA8-A6DC5B1E7E0F}"/>
          </ac:picMkLst>
        </pc:picChg>
        <pc:picChg chg="add mod">
          <ac:chgData name="Rachel Boxer" userId="6da37c9f42e40059" providerId="LiveId" clId="{0E13CC8D-59C2-4409-A640-E738E4606E44}" dt="2026-07-17T11:42:45.461" v="198" actId="12789"/>
          <ac:picMkLst>
            <pc:docMk/>
            <pc:sldMk cId="0" sldId="306"/>
            <ac:picMk id="4" creationId="{5E1C7FE0-3BA6-74D3-C0F5-98CCE5AD6DDF}"/>
          </ac:picMkLst>
        </pc:picChg>
        <pc:picChg chg="del">
          <ac:chgData name="Rachel Boxer" userId="6da37c9f42e40059" providerId="LiveId" clId="{0E13CC8D-59C2-4409-A640-E738E4606E44}" dt="2026-07-17T11:42:29.690" v="193" actId="478"/>
          <ac:picMkLst>
            <pc:docMk/>
            <pc:sldMk cId="0" sldId="306"/>
            <ac:picMk id="6" creationId="{1AC0B5B8-8174-D050-0068-52C1504CE8C5}"/>
          </ac:picMkLst>
        </pc:picChg>
      </pc:sldChg>
      <pc:sldChg chg="del">
        <pc:chgData name="Rachel Boxer" userId="6da37c9f42e40059" providerId="LiveId" clId="{0E13CC8D-59C2-4409-A640-E738E4606E44}" dt="2026-07-17T11:47:16.711" v="517" actId="47"/>
        <pc:sldMkLst>
          <pc:docMk/>
          <pc:sldMk cId="2754995015" sldId="329"/>
        </pc:sldMkLst>
      </pc:sldChg>
      <pc:sldChg chg="addSp delSp modSp mod modAnim modNotesTx">
        <pc:chgData name="Rachel Boxer" userId="6da37c9f42e40059" providerId="LiveId" clId="{0E13CC8D-59C2-4409-A640-E738E4606E44}" dt="2026-07-17T11:50:06.599" v="678" actId="20577"/>
        <pc:sldMkLst>
          <pc:docMk/>
          <pc:sldMk cId="3571864019" sldId="435"/>
        </pc:sldMkLst>
        <pc:spChg chg="mod">
          <ac:chgData name="Rachel Boxer" userId="6da37c9f42e40059" providerId="LiveId" clId="{0E13CC8D-59C2-4409-A640-E738E4606E44}" dt="2026-07-17T11:47:29.108" v="519" actId="12789"/>
          <ac:spMkLst>
            <pc:docMk/>
            <pc:sldMk cId="3571864019" sldId="435"/>
            <ac:spMk id="7" creationId="{E49EFA6E-A887-0E73-42B1-0DD539E5CC95}"/>
          </ac:spMkLst>
        </pc:spChg>
        <pc:picChg chg="mod">
          <ac:chgData name="Rachel Boxer" userId="6da37c9f42e40059" providerId="LiveId" clId="{0E13CC8D-59C2-4409-A640-E738E4606E44}" dt="2026-07-16T13:46:51.291" v="166" actId="1076"/>
          <ac:picMkLst>
            <pc:docMk/>
            <pc:sldMk cId="3571864019" sldId="435"/>
            <ac:picMk id="3" creationId="{0D967748-E1A7-9D6F-5738-F42A84C9E09C}"/>
          </ac:picMkLst>
        </pc:picChg>
        <pc:picChg chg="add del mod modCrop">
          <ac:chgData name="Rachel Boxer" userId="6da37c9f42e40059" providerId="LiveId" clId="{0E13CC8D-59C2-4409-A640-E738E4606E44}" dt="2026-07-17T11:40:25.039" v="181" actId="478"/>
          <ac:picMkLst>
            <pc:docMk/>
            <pc:sldMk cId="3571864019" sldId="435"/>
            <ac:picMk id="8" creationId="{4B3427DC-B955-3E60-EC28-C20FE2E51F96}"/>
          </ac:picMkLst>
        </pc:picChg>
      </pc:sldChg>
      <pc:sldChg chg="modNotesTx">
        <pc:chgData name="Rachel Boxer" userId="6da37c9f42e40059" providerId="LiveId" clId="{0E13CC8D-59C2-4409-A640-E738E4606E44}" dt="2026-07-16T13:43:41.834" v="93" actId="20577"/>
        <pc:sldMkLst>
          <pc:docMk/>
          <pc:sldMk cId="669513893" sldId="461"/>
        </pc:sldMkLst>
      </pc:sldChg>
      <pc:sldChg chg="modNotesTx">
        <pc:chgData name="Rachel Boxer" userId="6da37c9f42e40059" providerId="LiveId" clId="{0E13CC8D-59C2-4409-A640-E738E4606E44}" dt="2026-07-16T13:42:55.550" v="89" actId="20577"/>
        <pc:sldMkLst>
          <pc:docMk/>
          <pc:sldMk cId="3744781550" sldId="462"/>
        </pc:sldMkLst>
      </pc:sldChg>
      <pc:sldChg chg="addSp modSp add mod ord modAnim modNotesTx">
        <pc:chgData name="Rachel Boxer" userId="6da37c9f42e40059" providerId="LiveId" clId="{0E13CC8D-59C2-4409-A640-E738E4606E44}" dt="2026-07-17T11:49:20.323" v="629" actId="20577"/>
        <pc:sldMkLst>
          <pc:docMk/>
          <pc:sldMk cId="2582418080" sldId="463"/>
        </pc:sldMkLst>
        <pc:spChg chg="add mod">
          <ac:chgData name="Rachel Boxer" userId="6da37c9f42e40059" providerId="LiveId" clId="{0E13CC8D-59C2-4409-A640-E738E4606E44}" dt="2026-07-17T11:47:12.524" v="516" actId="12789"/>
          <ac:spMkLst>
            <pc:docMk/>
            <pc:sldMk cId="2582418080" sldId="463"/>
            <ac:spMk id="2" creationId="{B68C6224-B04B-0B17-5A1E-0579D6915A27}"/>
          </ac:spMkLst>
        </pc:spChg>
        <pc:picChg chg="mod modCrop">
          <ac:chgData name="Rachel Boxer" userId="6da37c9f42e40059" providerId="LiveId" clId="{0E13CC8D-59C2-4409-A640-E738E4606E44}" dt="2026-07-17T11:47:01.503" v="513" actId="1076"/>
          <ac:picMkLst>
            <pc:docMk/>
            <pc:sldMk cId="2582418080" sldId="463"/>
            <ac:picMk id="5" creationId="{1757234D-5169-D18C-63D0-617CBA98D73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16/07/2026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‘Words to make you wonder’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companion resource to ‘stories as treasure to be found’, collective worship resources created to support Secondary schools in the Diocese of Guildford. ‘Words to make you wonder’ are taken from different parts of the Bible and used in response to world events or big questions in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These resources feature a sculpture in a communal garden space near Canterbury Cathedral. It’s called ‘Be Welcoming’ – and so this is the title of this collective worship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Huge thanks go to secondary school student Miriam Audsley for her help with this resource, as part of her Y10 work experience. </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endParaRPr lang="en-GB" b="0" i="1" dirty="0"/>
          </a:p>
          <a:p>
            <a:r>
              <a:rPr lang="en-GB" b="1" i="1" dirty="0"/>
              <a:t>Today’s words come from Hebrews 13:2 and Matthew 25:40. </a:t>
            </a:r>
            <a:r>
              <a:rPr lang="en-GB" b="0" i="1" dirty="0"/>
              <a:t>Jesus challenges people that when we care for those most overlooked, we care for him. Hebrews echoes this message of showing hospitality to people that are strangers to us, saying that we don’t actually know who they really are and that we may have cared for angels without realising. </a:t>
            </a:r>
            <a:endParaRPr lang="en-GB" i="1" dirty="0"/>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1E10-7C91-D7D8-F7E3-33A166C32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58DA8-0F15-500F-28B5-2CDAD759B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25D38E-57CF-9C82-2DE1-979B5B861286}"/>
              </a:ext>
            </a:extLst>
          </p:cNvPr>
          <p:cNvSpPr>
            <a:spLocks noGrp="1"/>
          </p:cNvSpPr>
          <p:nvPr>
            <p:ph type="body" idx="1"/>
          </p:nvPr>
        </p:nvSpPr>
        <p:spPr/>
        <p:txBody>
          <a:bodyPr/>
          <a:lstStyle/>
          <a:p>
            <a:r>
              <a:rPr lang="en-GB" b="1" dirty="0"/>
              <a:t>Engaging: What can you see?</a:t>
            </a:r>
          </a:p>
          <a:p>
            <a:r>
              <a:rPr lang="en-GB" i="0" dirty="0"/>
              <a:t>This is a bronze sculpture, located in popular communal gardens, not far from Canterbury Cathedral.</a:t>
            </a:r>
          </a:p>
          <a:p>
            <a:endParaRPr lang="en-GB" i="0" dirty="0"/>
          </a:p>
          <a:p>
            <a:r>
              <a:rPr lang="en-GB" i="1" dirty="0"/>
              <a:t>Talk together – questions to select from:</a:t>
            </a:r>
          </a:p>
          <a:p>
            <a:pPr marL="171450" indent="-171450">
              <a:buFont typeface="Arial" panose="020B0604020202020204" pitchFamily="34" charset="0"/>
              <a:buChar char="•"/>
            </a:pPr>
            <a:r>
              <a:rPr lang="en-GB" i="1" dirty="0"/>
              <a:t>Which words come to mind when you look at this photo?</a:t>
            </a:r>
          </a:p>
          <a:p>
            <a:pPr marL="171450" indent="-171450">
              <a:buFont typeface="Arial" panose="020B0604020202020204" pitchFamily="34" charset="0"/>
              <a:buChar char="•"/>
            </a:pPr>
            <a:r>
              <a:rPr lang="en-GB" i="1" dirty="0"/>
              <a:t>Imagine this was a real person and not a sculpture – what would you do if you saw them? Would you notice them in the first place? </a:t>
            </a:r>
          </a:p>
          <a:p>
            <a:pPr marL="171450" indent="-171450">
              <a:buFont typeface="Arial" panose="020B0604020202020204" pitchFamily="34" charset="0"/>
              <a:buChar char="•"/>
            </a:pPr>
            <a:r>
              <a:rPr lang="en-GB" i="1" dirty="0"/>
              <a:t>What do you think the artist is trying to tell us through this piece? What is their message?</a:t>
            </a:r>
          </a:p>
          <a:p>
            <a:pPr marL="171450" indent="-171450">
              <a:buFont typeface="Arial" panose="020B0604020202020204" pitchFamily="34" charset="0"/>
              <a:buChar char="•"/>
            </a:pPr>
            <a:r>
              <a:rPr lang="en-GB" i="1" dirty="0"/>
              <a:t>Are there any questions you would ask the artist about their work?</a:t>
            </a:r>
          </a:p>
          <a:p>
            <a:pPr marL="171450" indent="-171450">
              <a:buFont typeface="Arial" panose="020B0604020202020204" pitchFamily="34" charset="0"/>
              <a:buChar char="•"/>
            </a:pPr>
            <a:r>
              <a:rPr lang="en-GB" i="1" dirty="0"/>
              <a:t>Why do you think the figure is facing away?</a:t>
            </a:r>
          </a:p>
          <a:p>
            <a:pPr marL="171450" indent="-171450">
              <a:buFont typeface="Arial" panose="020B0604020202020204" pitchFamily="34" charset="0"/>
              <a:buChar char="•"/>
            </a:pPr>
            <a:r>
              <a:rPr lang="en-GB" i="1" dirty="0"/>
              <a:t>What does it make you think about?</a:t>
            </a:r>
          </a:p>
          <a:p>
            <a:pPr marL="171450" indent="-171450">
              <a:buFont typeface="Arial" panose="020B0604020202020204" pitchFamily="34" charset="0"/>
              <a:buChar char="•"/>
            </a:pPr>
            <a:r>
              <a:rPr lang="en-GB" i="1" dirty="0"/>
              <a:t>The sculpture is called ‘Be Welcoming’: why do you think the artist gave it this title? </a:t>
            </a:r>
          </a:p>
          <a:p>
            <a:pPr marL="171450" indent="-171450">
              <a:buFontTx/>
              <a:buChar char="-"/>
            </a:pPr>
            <a:endParaRPr lang="en-GB" i="1" dirty="0"/>
          </a:p>
          <a:p>
            <a:pPr marL="171450" indent="-171450">
              <a:buFontTx/>
              <a:buChar char="-"/>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a:extLst>
              <a:ext uri="{FF2B5EF4-FFF2-40B4-BE49-F238E27FC236}">
                <a16:creationId xmlns:a16="http://schemas.microsoft.com/office/drawing/2014/main" id="{B83D1536-3D85-CBC7-0C50-0256CC0D7CF3}"/>
              </a:ext>
            </a:extLst>
          </p:cNvPr>
          <p:cNvSpPr>
            <a:spLocks noGrp="1"/>
          </p:cNvSpPr>
          <p:nvPr>
            <p:ph type="sldNum" sz="quarter" idx="5"/>
          </p:nvPr>
        </p:nvSpPr>
        <p:spPr/>
        <p:txBody>
          <a:bodyPr/>
          <a:lstStyle/>
          <a:p>
            <a:fld id="{9838EB90-A8AB-42CD-B29E-D7D05FF6AA49}" type="slidenum">
              <a:rPr lang="en-GB" smtClean="0"/>
              <a:t>2</a:t>
            </a:fld>
            <a:endParaRPr lang="en-GB"/>
          </a:p>
        </p:txBody>
      </p:sp>
    </p:spTree>
    <p:extLst>
      <p:ext uri="{BB962C8B-B14F-4D97-AF65-F5344CB8AC3E}">
        <p14:creationId xmlns:p14="http://schemas.microsoft.com/office/powerpoint/2010/main" val="2606072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Engaging: Be welcoming</a:t>
            </a:r>
          </a:p>
          <a:p>
            <a:r>
              <a:rPr lang="en-GB" b="0" dirty="0"/>
              <a:t>When you sit on the bench next to the figure, this is the view you get…..</a:t>
            </a:r>
          </a:p>
          <a:p>
            <a:endParaRPr lang="en-GB" i="1" dirty="0"/>
          </a:p>
          <a:p>
            <a:r>
              <a:rPr lang="en-GB" i="1" dirty="0"/>
              <a:t>Talk together – questions to select from:</a:t>
            </a:r>
          </a:p>
          <a:p>
            <a:pPr marL="171450" indent="-171450">
              <a:buFont typeface="Arial" panose="020B0604020202020204" pitchFamily="34" charset="0"/>
              <a:buChar char="•"/>
            </a:pPr>
            <a:r>
              <a:rPr lang="en-GB" i="1" dirty="0"/>
              <a:t>Does this other side of the sculpture shock you? Why? </a:t>
            </a:r>
          </a:p>
          <a:p>
            <a:pPr marL="171450" indent="-171450">
              <a:buFont typeface="Arial" panose="020B0604020202020204" pitchFamily="34" charset="0"/>
              <a:buChar char="•"/>
            </a:pPr>
            <a:r>
              <a:rPr lang="en-GB" i="1" dirty="0"/>
              <a:t>What does it make you think of? </a:t>
            </a:r>
          </a:p>
          <a:p>
            <a:pPr marL="171450" indent="-171450">
              <a:buFont typeface="Arial" panose="020B0604020202020204" pitchFamily="34" charset="0"/>
              <a:buChar char="•"/>
            </a:pPr>
            <a:r>
              <a:rPr lang="en-GB" i="1" dirty="0"/>
              <a:t>How has it changed your perspective of the sculpture?</a:t>
            </a:r>
          </a:p>
          <a:p>
            <a:pPr marL="171450" indent="-171450">
              <a:buFont typeface="Arial" panose="020B0604020202020204" pitchFamily="34" charset="0"/>
              <a:buChar char="•"/>
            </a:pPr>
            <a:r>
              <a:rPr lang="en-GB" i="1" dirty="0"/>
              <a:t>Do you think the artist’s message is different now that you can see both sides? </a:t>
            </a:r>
          </a:p>
          <a:p>
            <a:pPr marL="171450" indent="-171450">
              <a:buFont typeface="Arial" panose="020B0604020202020204" pitchFamily="34" charset="0"/>
              <a:buChar char="•"/>
            </a:pPr>
            <a:r>
              <a:rPr lang="en-GB" i="1" dirty="0"/>
              <a:t>If you were simply to walk past the sculpture, you wouldn’t see this side; why do you think that is? What do you think the artist is trying to say through that? </a:t>
            </a:r>
          </a:p>
          <a:p>
            <a:pPr marL="171450" indent="-171450">
              <a:buFont typeface="Arial" panose="020B0604020202020204" pitchFamily="34" charset="0"/>
              <a:buChar char="•"/>
            </a:pPr>
            <a:r>
              <a:rPr lang="en-GB" i="1" dirty="0"/>
              <a:t>If you had seen this sculpture in real life, would you have just walked past and missed this side, or would you have sat down next to it, revealing the bigger picture? </a:t>
            </a:r>
          </a:p>
          <a:p>
            <a:pPr marL="171450" indent="-171450">
              <a:buFont typeface="Arial" panose="020B0604020202020204" pitchFamily="34" charset="0"/>
              <a:buChar char="•"/>
            </a:pPr>
            <a:r>
              <a:rPr lang="en-GB" i="1" dirty="0"/>
              <a:t>How does this make you reflect? </a:t>
            </a:r>
          </a:p>
          <a:p>
            <a:endParaRPr lang="en-GB" i="1" dirty="0"/>
          </a:p>
        </p:txBody>
      </p:sp>
      <p:sp>
        <p:nvSpPr>
          <p:cNvPr id="4" name="Slide Number Placeholder 3"/>
          <p:cNvSpPr>
            <a:spLocks noGrp="1"/>
          </p:cNvSpPr>
          <p:nvPr>
            <p:ph type="sldNum" sz="quarter" idx="5"/>
          </p:nvPr>
        </p:nvSpPr>
        <p:spPr/>
        <p:txBody>
          <a:bodyPr/>
          <a:lstStyle/>
          <a:p>
            <a:fld id="{9838EB90-A8AB-42CD-B29E-D7D05FF6AA49}" type="slidenum">
              <a:rPr lang="en-GB" smtClean="0"/>
              <a:t>3</a:t>
            </a:fld>
            <a:endParaRPr lang="en-GB"/>
          </a:p>
        </p:txBody>
      </p:sp>
    </p:spTree>
    <p:extLst>
      <p:ext uri="{BB962C8B-B14F-4D97-AF65-F5344CB8AC3E}">
        <p14:creationId xmlns:p14="http://schemas.microsoft.com/office/powerpoint/2010/main" val="762689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             There are opportunities here (in the bulleted questions) to think and/or talk – use appropriately to your context</a:t>
            </a:r>
          </a:p>
          <a:p>
            <a:endParaRPr lang="en-GB" b="0" kern="1200" dirty="0">
              <a:solidFill>
                <a:schemeClr val="tx1"/>
              </a:solidFill>
              <a:latin typeface="+mn-lt"/>
            </a:endParaRPr>
          </a:p>
          <a:p>
            <a:r>
              <a:rPr lang="en-GB" altLang="en-US" sz="1400" b="0" i="0"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The text on the plate beside the sculpture is a verse from Hebrews 13: ‘Do not forget to show hospitality to strangers, for by so doing some people have shown hospitality to angels without knowing it.’ </a:t>
            </a: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[Hebrews 13:2]</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How do these words connect with the sculpture?</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How do Paul’s words make you think?</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What do you think is Paul’s main message in this verse? </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Why is it so easy to overlook people that we don’t know?</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How might you show hospitality to a stranger or someone outside of your circle today? </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How do you think this message is relevant/what does it mean for us today?</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Is this a message you have heard before or is it new to you? What do you think of it?</a:t>
            </a:r>
          </a:p>
          <a:p>
            <a:pPr marL="285750" indent="-285750">
              <a:buFont typeface="Arial" panose="020B0604020202020204" pitchFamily="34" charset="0"/>
              <a:buChar char="•"/>
            </a:pPr>
            <a:r>
              <a:rPr lang="en-GB" altLang="en-US" sz="1400" b="0" i="1"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Have you ever experienced a welcome like this?</a:t>
            </a:r>
          </a:p>
          <a:p>
            <a:pPr marL="285750" indent="-285750">
              <a:buFontTx/>
              <a:buChar char="-"/>
            </a:pPr>
            <a:endParaRPr lang="en-GB" altLang="en-US" sz="1400" b="0" i="0"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r>
              <a:rPr lang="en-GB" b="0" dirty="0"/>
              <a:t>Jesus also speaks of a similar message in Matthew 25:40 when talking about caring for those overlooked: </a:t>
            </a:r>
            <a:r>
              <a:rPr lang="en-GB" b="1" dirty="0"/>
              <a:t>‘….whatever you did for one of the least of these brothers and sisters of mine, you did for me.’</a:t>
            </a:r>
          </a:p>
          <a:p>
            <a:pPr marL="171450" indent="-171450">
              <a:buFont typeface="Arial" panose="020B0604020202020204" pitchFamily="34" charset="0"/>
              <a:buChar char="•"/>
            </a:pPr>
            <a:r>
              <a:rPr lang="en-GB" b="0" i="1" dirty="0"/>
              <a:t>How do these words link with Paul’s words?</a:t>
            </a:r>
          </a:p>
          <a:p>
            <a:pPr marL="171450" indent="-171450">
              <a:buFont typeface="Arial" panose="020B0604020202020204" pitchFamily="34" charset="0"/>
              <a:buChar char="•"/>
            </a:pPr>
            <a:r>
              <a:rPr lang="en-GB" b="0" i="1" dirty="0"/>
              <a:t>What does Jesus mean by ‘the least of these’? Who might he be talking about? Who might that be in your own life or our school community? </a:t>
            </a:r>
          </a:p>
          <a:p>
            <a:pPr marL="171450" indent="-171450">
              <a:buFont typeface="Arial" panose="020B0604020202020204" pitchFamily="34" charset="0"/>
              <a:buChar char="•"/>
            </a:pPr>
            <a:r>
              <a:rPr lang="en-GB" b="0" i="1" dirty="0"/>
              <a:t>What do you think Jesus means by saying that ‘you did it to me’? </a:t>
            </a:r>
          </a:p>
          <a:p>
            <a:pPr marL="171450" indent="-171450">
              <a:buFont typeface="Arial" panose="020B0604020202020204" pitchFamily="34" charset="0"/>
              <a:buChar char="•"/>
            </a:pPr>
            <a:r>
              <a:rPr lang="en-GB" b="0" i="1" dirty="0"/>
              <a:t>Do you have any questions about this verse?</a:t>
            </a:r>
          </a:p>
          <a:p>
            <a:pPr marL="171450" indent="-171450">
              <a:buFont typeface="Arial" panose="020B0604020202020204" pitchFamily="34" charset="0"/>
              <a:buChar char="•"/>
            </a:pPr>
            <a:r>
              <a:rPr lang="en-GB" b="0" i="1" dirty="0"/>
              <a:t>What do you think Jesus’s message is?</a:t>
            </a:r>
          </a:p>
          <a:p>
            <a:pPr marL="171450" indent="-171450">
              <a:buFont typeface="Arial" panose="020B0604020202020204" pitchFamily="34" charset="0"/>
              <a:buChar char="•"/>
            </a:pPr>
            <a:r>
              <a:rPr lang="en-GB" b="0" i="1" dirty="0"/>
              <a:t>How does Jesus’s message link to the sculpture?</a:t>
            </a:r>
          </a:p>
          <a:p>
            <a:pPr marL="171450" indent="-171450">
              <a:buFont typeface="Arial" panose="020B0604020202020204" pitchFamily="34" charset="0"/>
              <a:buChar char="•"/>
            </a:pPr>
            <a:r>
              <a:rPr lang="en-GB" b="0" i="1" dirty="0"/>
              <a:t>What does this verse tell us about Jesus’s heart? What does it tell us about who he is and how he cared for people?</a:t>
            </a:r>
          </a:p>
          <a:p>
            <a:pPr marL="171450" indent="-171450">
              <a:buFont typeface="Arial" panose="020B0604020202020204" pitchFamily="34" charset="0"/>
              <a:buChar char="•"/>
            </a:pPr>
            <a:r>
              <a:rPr lang="en-GB" b="0" i="1" dirty="0"/>
              <a:t>Are there any times where you might have overlooked someone when you could have extended care to them? </a:t>
            </a:r>
          </a:p>
          <a:p>
            <a:pPr marL="171450" indent="-171450">
              <a:buFont typeface="Arial" panose="020B0604020202020204" pitchFamily="34" charset="0"/>
              <a:buChar char="•"/>
            </a:pPr>
            <a:r>
              <a:rPr lang="en-GB" b="0" i="1" dirty="0"/>
              <a:t>What might this message mean to us today?</a:t>
            </a:r>
          </a:p>
        </p:txBody>
      </p:sp>
      <p:sp>
        <p:nvSpPr>
          <p:cNvPr id="4" name="Slide Number Placeholder 3"/>
          <p:cNvSpPr>
            <a:spLocks noGrp="1"/>
          </p:cNvSpPr>
          <p:nvPr>
            <p:ph type="sldNum" sz="quarter" idx="5"/>
          </p:nvPr>
        </p:nvSpPr>
        <p:spPr/>
        <p:txBody>
          <a:bodyPr/>
          <a:lstStyle/>
          <a:p>
            <a:fld id="{9838EB90-A8AB-42CD-B29E-D7D05FF6AA49}" type="slidenum">
              <a:rPr lang="en-GB" smtClean="0"/>
              <a:t>4</a:t>
            </a:fld>
            <a:endParaRPr lang="en-GB"/>
          </a:p>
        </p:txBody>
      </p:sp>
    </p:spTree>
    <p:extLst>
      <p:ext uri="{BB962C8B-B14F-4D97-AF65-F5344CB8AC3E}">
        <p14:creationId xmlns:p14="http://schemas.microsoft.com/office/powerpoint/2010/main" val="1891221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CC1FDBF-DCF2-4BAE-8A7A-003344E33E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9459" name="Notes Placeholder 2">
            <a:extLst>
              <a:ext uri="{FF2B5EF4-FFF2-40B4-BE49-F238E27FC236}">
                <a16:creationId xmlns:a16="http://schemas.microsoft.com/office/drawing/2014/main" id="{FB30E020-4882-4A99-B074-9B4AC6F0A6A6}"/>
              </a:ext>
            </a:extLst>
          </p:cNvPr>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b="0" i="0" kern="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Now let’s pause for a few moments and think…..</a:t>
            </a:r>
          </a:p>
          <a:p>
            <a:pPr algn="ctr"/>
            <a:r>
              <a:rPr lang="en-GB" sz="1200" kern="1200" dirty="0">
                <a:solidFill>
                  <a:schemeClr val="tx1"/>
                </a:solidFill>
                <a:effectLst/>
                <a:latin typeface="+mn-lt"/>
                <a:ea typeface="+mn-ea"/>
                <a:cs typeface="+mn-cs"/>
              </a:rPr>
              <a:t>….we have been challenged today to reflect on the welcome that we offer to all….</a:t>
            </a:r>
          </a:p>
          <a:p>
            <a:pPr algn="ctr"/>
            <a:r>
              <a:rPr lang="en-GB" sz="1200" kern="1200" dirty="0">
                <a:solidFill>
                  <a:schemeClr val="tx1"/>
                </a:solidFill>
                <a:effectLst/>
                <a:latin typeface="+mn-lt"/>
                <a:ea typeface="+mn-ea"/>
                <a:cs typeface="+mn-cs"/>
              </a:rPr>
              <a:t>….Jesus taught that those whom we might overlook are very close to his heart, and that by welcoming them, we are welcoming him…..</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might want to use a few moments of stillness now to reflect…..or bring your thoughts to God in prayer…..</a:t>
            </a:r>
          </a:p>
        </p:txBody>
      </p:sp>
      <p:sp>
        <p:nvSpPr>
          <p:cNvPr id="19460" name="Slide Number Placeholder 3">
            <a:extLst>
              <a:ext uri="{FF2B5EF4-FFF2-40B4-BE49-F238E27FC236}">
                <a16:creationId xmlns:a16="http://schemas.microsoft.com/office/drawing/2014/main" id="{22E4F58D-43E7-410E-93DA-F75136F897B7}"/>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CE32EB7-AEDC-49D6-8C58-ED5817ECD2EC}"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668A4-89E4-8255-C3B5-FAB30888C8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D08FB2-E539-C652-3AFC-D6BC5C35E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5F13B-DCA6-CFB9-1E3F-05A92960F0C3}"/>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1200" b="1" i="0" kern="1200" dirty="0">
                <a:solidFill>
                  <a:schemeClr val="tx1"/>
                </a:solidFill>
                <a:effectLst/>
                <a:latin typeface="+mn-lt"/>
                <a:ea typeface="+mn-ea"/>
                <a:cs typeface="+mn-cs"/>
              </a:rPr>
              <a:t>Sending: </a:t>
            </a:r>
            <a:r>
              <a:rPr lang="en-GB" sz="1200" b="0" i="0" kern="1200" dirty="0">
                <a:solidFill>
                  <a:schemeClr val="tx1"/>
                </a:solidFill>
                <a:effectLst/>
                <a:latin typeface="+mn-lt"/>
                <a:ea typeface="+mn-ea"/>
                <a:cs typeface="+mn-cs"/>
              </a:rPr>
              <a:t>You might want to say these words together as an encouragement and a challenge.</a:t>
            </a:r>
          </a:p>
          <a:p>
            <a:pPr marL="0" marR="0" lvl="0" indent="0" algn="l" defTabSz="914400" rtl="0" eaLnBrk="0" fontAlgn="base" latinLnBrk="0" hangingPunct="0">
              <a:lnSpc>
                <a:spcPct val="100000"/>
              </a:lnSpc>
              <a:spcBef>
                <a:spcPct val="0"/>
              </a:spcBef>
              <a:spcAft>
                <a:spcPct val="0"/>
              </a:spcAft>
              <a:buClrTx/>
              <a:buSzTx/>
              <a:buFontTx/>
              <a:buNone/>
              <a:tabLst/>
              <a:defRPr/>
            </a:pPr>
            <a:r>
              <a:rPr lang="en-GB" sz="1200" b="0" i="1" kern="1200" dirty="0">
                <a:solidFill>
                  <a:schemeClr val="tx1"/>
                </a:solidFill>
                <a:effectLst/>
                <a:latin typeface="+mn-lt"/>
                <a:ea typeface="+mn-ea"/>
                <a:cs typeface="+mn-cs"/>
              </a:rPr>
              <a:t>Then blow out the candle as a sign that the collective worship is finished. </a:t>
            </a:r>
            <a:endParaRPr lang="en-GB" sz="1200" b="1" i="0" kern="1200" dirty="0">
              <a:solidFill>
                <a:schemeClr val="tx1"/>
              </a:solidFill>
              <a:effectLst/>
              <a:latin typeface="+mn-lt"/>
              <a:ea typeface="+mn-ea"/>
              <a:cs typeface="+mn-cs"/>
            </a:endParaRPr>
          </a:p>
          <a:p>
            <a:endParaRPr lang="en-GB" i="1" dirty="0"/>
          </a:p>
        </p:txBody>
      </p:sp>
      <p:sp>
        <p:nvSpPr>
          <p:cNvPr id="4" name="Slide Number Placeholder 3">
            <a:extLst>
              <a:ext uri="{FF2B5EF4-FFF2-40B4-BE49-F238E27FC236}">
                <a16:creationId xmlns:a16="http://schemas.microsoft.com/office/drawing/2014/main" id="{7B41976C-4782-BCE0-5E03-E8FC9AC1BECA}"/>
              </a:ext>
            </a:extLst>
          </p:cNvPr>
          <p:cNvSpPr>
            <a:spLocks noGrp="1"/>
          </p:cNvSpPr>
          <p:nvPr>
            <p:ph type="sldNum" sz="quarter" idx="5"/>
          </p:nvPr>
        </p:nvSpPr>
        <p:spPr/>
        <p:txBody>
          <a:bodyPr/>
          <a:lstStyle/>
          <a:p>
            <a:fld id="{9838EB90-A8AB-42CD-B29E-D7D05FF6AA49}" type="slidenum">
              <a:rPr lang="en-GB" smtClean="0"/>
              <a:t>6</a:t>
            </a:fld>
            <a:endParaRPr lang="en-GB"/>
          </a:p>
        </p:txBody>
      </p:sp>
    </p:spTree>
    <p:extLst>
      <p:ext uri="{BB962C8B-B14F-4D97-AF65-F5344CB8AC3E}">
        <p14:creationId xmlns:p14="http://schemas.microsoft.com/office/powerpoint/2010/main" val="3291687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16/07/2026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16/07/2026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16/07/2026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16/07/2026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52503D-BE67-D77B-E1A9-633593D0B092}"/>
              </a:ext>
            </a:extLst>
          </p:cNvPr>
          <p:cNvSpPr txBox="1"/>
          <p:nvPr/>
        </p:nvSpPr>
        <p:spPr>
          <a:xfrm>
            <a:off x="192340" y="655880"/>
            <a:ext cx="8759320" cy="1754326"/>
          </a:xfrm>
          <a:prstGeom prst="rect">
            <a:avLst/>
          </a:prstGeom>
          <a:noFill/>
        </p:spPr>
        <p:txBody>
          <a:bodyPr wrap="square" rtlCol="0">
            <a:spAutoFit/>
          </a:bodyPr>
          <a:lstStyle/>
          <a:p>
            <a:pPr algn="ctr"/>
            <a:r>
              <a:rPr lang="en-GB" sz="5400" b="1" dirty="0">
                <a:solidFill>
                  <a:schemeClr val="bg1"/>
                </a:solidFill>
                <a:effectLst>
                  <a:glow rad="228600">
                    <a:srgbClr val="FFC000">
                      <a:alpha val="40000"/>
                    </a:srgbClr>
                  </a:glow>
                </a:effectLst>
                <a:latin typeface="Century Gothic" panose="020B0502020202020204" pitchFamily="34" charset="0"/>
              </a:rPr>
              <a:t>Words to make you wonder…</a:t>
            </a:r>
          </a:p>
        </p:txBody>
      </p:sp>
      <p:pic>
        <p:nvPicPr>
          <p:cNvPr id="2" name="Picture 1">
            <a:extLst>
              <a:ext uri="{FF2B5EF4-FFF2-40B4-BE49-F238E27FC236}">
                <a16:creationId xmlns:a16="http://schemas.microsoft.com/office/drawing/2014/main" id="{57B3144A-D852-586C-BC96-1E06781B70C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670628"/>
            <a:ext cx="9144000" cy="4230914"/>
          </a:xfrm>
          <a:prstGeom prst="rect">
            <a:avLst/>
          </a:prstGeom>
          <a:effectLst>
            <a:softEdge rad="317500"/>
          </a:effectLst>
        </p:spPr>
      </p:pic>
      <p:sp>
        <p:nvSpPr>
          <p:cNvPr id="7" name="TextBox 6">
            <a:extLst>
              <a:ext uri="{FF2B5EF4-FFF2-40B4-BE49-F238E27FC236}">
                <a16:creationId xmlns:a16="http://schemas.microsoft.com/office/drawing/2014/main" id="{7B02DA19-836A-F5AA-80B4-F033F642C9AB}"/>
              </a:ext>
            </a:extLst>
          </p:cNvPr>
          <p:cNvSpPr txBox="1"/>
          <p:nvPr/>
        </p:nvSpPr>
        <p:spPr>
          <a:xfrm>
            <a:off x="5435600" y="6444956"/>
            <a:ext cx="3616962" cy="261610"/>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Image from </a:t>
            </a:r>
            <a:r>
              <a:rPr lang="en-GB" sz="1100" i="1" dirty="0" err="1">
                <a:solidFill>
                  <a:schemeClr val="bg1"/>
                </a:solidFill>
                <a:latin typeface="Century Gothic" panose="020B0502020202020204" pitchFamily="34" charset="0"/>
              </a:rPr>
              <a:t>pixabay</a:t>
            </a:r>
            <a:endParaRPr lang="en-GB" sz="1100" i="1" dirty="0">
              <a:solidFill>
                <a:schemeClr val="bg1"/>
              </a:solidFill>
              <a:latin typeface="Century Gothic" panose="020B0502020202020204" pitchFamily="34" charset="0"/>
            </a:endParaRP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words can be found in Hebrews 13:2 &amp; Matthew 25:40</a:t>
            </a:r>
            <a:endParaRPr lang="en-GB" sz="1400" b="1" dirty="0">
              <a:solidFill>
                <a:schemeClr val="bg1"/>
              </a:solidFill>
              <a:latin typeface="Century Gothic" panose="020B0502020202020204" pitchFamily="34" charset="0"/>
            </a:endParaRPr>
          </a:p>
        </p:txBody>
      </p:sp>
      <p:pic>
        <p:nvPicPr>
          <p:cNvPr id="4" name="Picture 3">
            <a:extLst>
              <a:ext uri="{FF2B5EF4-FFF2-40B4-BE49-F238E27FC236}">
                <a16:creationId xmlns:a16="http://schemas.microsoft.com/office/drawing/2014/main" id="{119135E0-62DB-12C2-F28B-15BCFBA8FCF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1438" y="122388"/>
            <a:ext cx="777358" cy="365868"/>
          </a:xfrm>
          <a:prstGeom prst="rect">
            <a:avLst/>
          </a:prstGeom>
        </p:spPr>
      </p:pic>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3ECA7-D7D2-482F-74BE-7511267F2DF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6E440D7-2E50-30A0-4CDC-3685E97462D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5400000">
            <a:off x="1143000" y="416312"/>
            <a:ext cx="6858000" cy="6025375"/>
          </a:xfrm>
          <a:prstGeom prst="rect">
            <a:avLst/>
          </a:prstGeom>
          <a:ln>
            <a:solidFill>
              <a:schemeClr val="bg1"/>
            </a:solidFill>
          </a:ln>
        </p:spPr>
      </p:pic>
    </p:spTree>
    <p:extLst>
      <p:ext uri="{BB962C8B-B14F-4D97-AF65-F5344CB8AC3E}">
        <p14:creationId xmlns:p14="http://schemas.microsoft.com/office/powerpoint/2010/main" val="374478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15CBD0-913D-DD91-12D5-553DA51D84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43000" y="857250"/>
            <a:ext cx="6858000" cy="5143500"/>
          </a:xfrm>
          <a:prstGeom prst="rect">
            <a:avLst/>
          </a:prstGeom>
          <a:ln>
            <a:solidFill>
              <a:schemeClr val="bg1"/>
            </a:solidFill>
          </a:ln>
        </p:spPr>
      </p:pic>
    </p:spTree>
    <p:extLst>
      <p:ext uri="{BB962C8B-B14F-4D97-AF65-F5344CB8AC3E}">
        <p14:creationId xmlns:p14="http://schemas.microsoft.com/office/powerpoint/2010/main" val="669513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49EFA6E-A887-0E73-42B1-0DD539E5CC95}"/>
              </a:ext>
            </a:extLst>
          </p:cNvPr>
          <p:cNvSpPr txBox="1">
            <a:spLocks noChangeArrowheads="1"/>
          </p:cNvSpPr>
          <p:nvPr/>
        </p:nvSpPr>
        <p:spPr bwMode="auto">
          <a:xfrm>
            <a:off x="4008012" y="505123"/>
            <a:ext cx="4915170" cy="5847755"/>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0" algn="ctr" defTabSz="914400" eaLnBrk="0" fontAlgn="base" hangingPunct="0">
              <a:spcAft>
                <a:spcPct val="0"/>
              </a:spcAft>
              <a:buNone/>
              <a:defRPr/>
            </a:pPr>
            <a:r>
              <a:rPr lang="en-GB" sz="2800" b="1" kern="0" dirty="0">
                <a:solidFill>
                  <a:schemeClr val="bg1"/>
                </a:solidFill>
                <a:latin typeface="Century Gothic" panose="020B0502020202020204" pitchFamily="34" charset="0"/>
              </a:rPr>
              <a:t>‘Do not forget to show hospitality to strangers, for by so doing some people have shown hospitality to angels without knowing it.’</a:t>
            </a:r>
          </a:p>
          <a:p>
            <a:pPr algn="ctr" defTabSz="914400" eaLnBrk="0" fontAlgn="base" hangingPunct="0">
              <a:spcAft>
                <a:spcPct val="0"/>
              </a:spcAft>
              <a:buNone/>
              <a:defRPr/>
            </a:pPr>
            <a:r>
              <a:rPr lang="en-GB" sz="1800" b="1" i="1" kern="0" dirty="0">
                <a:solidFill>
                  <a:schemeClr val="bg1"/>
                </a:solidFill>
                <a:latin typeface="Century Gothic" panose="020B0502020202020204" pitchFamily="34" charset="0"/>
              </a:rPr>
              <a:t>[Hebrews 13:2]</a:t>
            </a:r>
            <a:endParaRPr lang="en-GB" sz="2800" b="1" kern="0" dirty="0">
              <a:solidFill>
                <a:schemeClr val="bg1"/>
              </a:solidFill>
              <a:latin typeface="Century Gothic" panose="020B0502020202020204" pitchFamily="34"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lvl="0" algn="ctr" defTabSz="914400" eaLnBrk="0" fontAlgn="base" hangingPunct="0">
              <a:spcAft>
                <a:spcPct val="0"/>
              </a:spcAft>
              <a:buNone/>
              <a:defRPr/>
            </a:pPr>
            <a:endParaRPr lang="en-GB" b="1" kern="0" dirty="0">
              <a:solidFill>
                <a:schemeClr val="bg1"/>
              </a:solidFill>
              <a:latin typeface="Century Gothic" panose="020B0502020202020204" pitchFamily="34" charset="0"/>
            </a:endParaRPr>
          </a:p>
          <a:p>
            <a:pPr algn="ctr" defTabSz="914400" eaLnBrk="0" fontAlgn="base" hangingPunct="0">
              <a:spcAft>
                <a:spcPct val="0"/>
              </a:spcAft>
              <a:buNone/>
              <a:defRPr/>
            </a:pPr>
            <a:r>
              <a:rPr lang="en-GB" sz="2800" b="1" kern="0" dirty="0">
                <a:solidFill>
                  <a:schemeClr val="bg1"/>
                </a:solidFill>
                <a:latin typeface="Century Gothic" panose="020B0502020202020204" pitchFamily="34" charset="0"/>
              </a:rPr>
              <a:t>‘….whatever you did for one of the least of these brothers and sisters of mine, you did for me.’ </a:t>
            </a:r>
            <a:r>
              <a:rPr lang="en-GB" sz="1800" b="1" i="1" kern="0" dirty="0">
                <a:solidFill>
                  <a:schemeClr val="bg1"/>
                </a:solidFill>
                <a:latin typeface="Century Gothic" panose="020B0502020202020204" pitchFamily="34" charset="0"/>
              </a:rPr>
              <a:t>[Matthew 25:40]</a:t>
            </a:r>
            <a:endParaRPr lang="en-GB" sz="2800" b="1" kern="0" dirty="0">
              <a:solidFill>
                <a:schemeClr val="bg1"/>
              </a:solidFill>
              <a:latin typeface="Century Gothic" panose="020B0502020202020204" pitchFamily="34" charset="0"/>
            </a:endParaRPr>
          </a:p>
        </p:txBody>
      </p:sp>
      <p:pic>
        <p:nvPicPr>
          <p:cNvPr id="3" name="Picture 2">
            <a:extLst>
              <a:ext uri="{FF2B5EF4-FFF2-40B4-BE49-F238E27FC236}">
                <a16:creationId xmlns:a16="http://schemas.microsoft.com/office/drawing/2014/main" id="{0D967748-E1A7-9D6F-5738-F42A84C9E09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5400000">
            <a:off x="354674" y="1774251"/>
            <a:ext cx="3263530" cy="3309499"/>
          </a:xfrm>
          <a:prstGeom prst="rect">
            <a:avLst/>
          </a:prstGeom>
          <a:ln>
            <a:solidFill>
              <a:schemeClr val="bg1"/>
            </a:solidFill>
          </a:ln>
        </p:spPr>
      </p:pic>
    </p:spTree>
    <p:extLst>
      <p:ext uri="{BB962C8B-B14F-4D97-AF65-F5344CB8AC3E}">
        <p14:creationId xmlns:p14="http://schemas.microsoft.com/office/powerpoint/2010/main" val="357186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Effect transition="in" filter="fade">
                                      <p:cBhvr>
                                        <p:cTn id="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1C7FE0-3BA6-74D3-C0F5-98CCE5AD6D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300" y="0"/>
            <a:ext cx="8871400" cy="68580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B28C1-BF90-DB55-8EDB-66AC80C9DA7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757234D-5169-D18C-63D0-617CBA98D73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5400000">
            <a:off x="-944218" y="1270221"/>
            <a:ext cx="6858000" cy="4317559"/>
          </a:xfrm>
          <a:prstGeom prst="rect">
            <a:avLst/>
          </a:prstGeom>
          <a:ln>
            <a:solidFill>
              <a:schemeClr val="bg1"/>
            </a:solidFill>
          </a:ln>
        </p:spPr>
      </p:pic>
      <p:sp>
        <p:nvSpPr>
          <p:cNvPr id="2" name="TextBox 1">
            <a:extLst>
              <a:ext uri="{FF2B5EF4-FFF2-40B4-BE49-F238E27FC236}">
                <a16:creationId xmlns:a16="http://schemas.microsoft.com/office/drawing/2014/main" id="{B68C6224-B04B-0B17-5A1E-0579D6915A27}"/>
              </a:ext>
            </a:extLst>
          </p:cNvPr>
          <p:cNvSpPr txBox="1">
            <a:spLocks noChangeArrowheads="1"/>
          </p:cNvSpPr>
          <p:nvPr/>
        </p:nvSpPr>
        <p:spPr bwMode="auto">
          <a:xfrm>
            <a:off x="4844230" y="1708529"/>
            <a:ext cx="3973768" cy="3440942"/>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0" algn="ctr" defTabSz="914400" eaLnBrk="0" fontAlgn="base" hangingPunct="0">
              <a:spcAft>
                <a:spcPct val="0"/>
              </a:spcAft>
              <a:buNone/>
              <a:defRPr/>
            </a:pPr>
            <a:r>
              <a:rPr lang="en-GB" sz="2800" b="1" kern="0" dirty="0">
                <a:solidFill>
                  <a:schemeClr val="bg1"/>
                </a:solidFill>
                <a:latin typeface="Century Gothic" panose="020B0502020202020204" pitchFamily="34" charset="0"/>
              </a:rPr>
              <a:t>‘Do not forget to show hospitality to strangers, for by so doing some people have shown hospitality to angels without knowing it.’</a:t>
            </a:r>
          </a:p>
          <a:p>
            <a:pPr algn="ctr" defTabSz="914400" eaLnBrk="0" fontAlgn="base" hangingPunct="0">
              <a:spcAft>
                <a:spcPct val="0"/>
              </a:spcAft>
              <a:buNone/>
              <a:defRPr/>
            </a:pPr>
            <a:r>
              <a:rPr lang="en-GB" sz="1800" b="1" i="1" kern="0" dirty="0">
                <a:solidFill>
                  <a:schemeClr val="bg1"/>
                </a:solidFill>
                <a:latin typeface="Century Gothic" panose="020B0502020202020204" pitchFamily="34" charset="0"/>
              </a:rPr>
              <a:t>[Hebrews 13:2]</a:t>
            </a:r>
            <a:endParaRPr lang="en-GB" sz="2800" b="1" kern="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582418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3.5|5.7|7.1|6.4"/>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6600</TotalTime>
  <Words>1214</Words>
  <Application>Microsoft Office PowerPoint</Application>
  <PresentationFormat>On-screen Show (4:3)</PresentationFormat>
  <Paragraphs>81</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32</cp:revision>
  <dcterms:created xsi:type="dcterms:W3CDTF">2026-04-10T16:07:53Z</dcterms:created>
  <dcterms:modified xsi:type="dcterms:W3CDTF">2026-07-17T11:50:28Z</dcterms:modified>
</cp:coreProperties>
</file>