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462" r:id="rId3"/>
    <p:sldId id="461" r:id="rId4"/>
    <p:sldId id="435" r:id="rId5"/>
    <p:sldId id="306" r:id="rId6"/>
    <p:sldId id="329"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0391" autoAdjust="0"/>
  </p:normalViewPr>
  <p:slideViewPr>
    <p:cSldViewPr snapToGrid="0">
      <p:cViewPr varScale="1">
        <p:scale>
          <a:sx n="61" d="100"/>
          <a:sy n="61" d="100"/>
        </p:scale>
        <p:origin x="180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custSel modSld">
      <pc:chgData name="Rachel Boxer" userId="6da37c9f42e40059" providerId="LiveId" clId="{0E13CC8D-59C2-4409-A640-E738E4606E44}" dt="2026-07-10T10:00:00.651" v="383" actId="20577"/>
      <pc:docMkLst>
        <pc:docMk/>
      </pc:docMkLst>
      <pc:sldChg chg="modNotesTx">
        <pc:chgData name="Rachel Boxer" userId="6da37c9f42e40059" providerId="LiveId" clId="{0E13CC8D-59C2-4409-A640-E738E4606E44}" dt="2026-07-10T09:58:13.038" v="316" actId="20577"/>
        <pc:sldMkLst>
          <pc:docMk/>
          <pc:sldMk cId="4116452968" sldId="256"/>
        </pc:sldMkLst>
      </pc:sldChg>
      <pc:sldChg chg="modNotesTx">
        <pc:chgData name="Rachel Boxer" userId="6da37c9f42e40059" providerId="LiveId" clId="{0E13CC8D-59C2-4409-A640-E738E4606E44}" dt="2026-07-10T10:00:00.651" v="383" actId="20577"/>
        <pc:sldMkLst>
          <pc:docMk/>
          <pc:sldMk cId="2754995015" sldId="329"/>
        </pc:sldMkLst>
      </pc:sldChg>
      <pc:sldChg chg="modSp mod">
        <pc:chgData name="Rachel Boxer" userId="6da37c9f42e40059" providerId="LiveId" clId="{0E13CC8D-59C2-4409-A640-E738E4606E44}" dt="2026-07-10T09:58:35.002" v="319" actId="20577"/>
        <pc:sldMkLst>
          <pc:docMk/>
          <pc:sldMk cId="3571864019" sldId="435"/>
        </pc:sldMkLst>
        <pc:spChg chg="mod">
          <ac:chgData name="Rachel Boxer" userId="6da37c9f42e40059" providerId="LiveId" clId="{0E13CC8D-59C2-4409-A640-E738E4606E44}" dt="2026-07-10T09:58:35.002" v="319" actId="20577"/>
          <ac:spMkLst>
            <pc:docMk/>
            <pc:sldMk cId="3571864019" sldId="435"/>
            <ac:spMk id="2" creationId="{5AF77F1D-C64F-896D-ED15-FB0E6AD9B19E}"/>
          </ac:spMkLst>
        </pc:spChg>
      </pc:sldChg>
      <pc:sldChg chg="modNotesTx">
        <pc:chgData name="Rachel Boxer" userId="6da37c9f42e40059" providerId="LiveId" clId="{0E13CC8D-59C2-4409-A640-E738E4606E44}" dt="2026-07-10T09:55:57.193" v="128" actId="20577"/>
        <pc:sldMkLst>
          <pc:docMk/>
          <pc:sldMk cId="3744781550" sldId="4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10/07/2026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‘Words to make you wonder’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companion resource to ‘Stories as treasure to be found’, collective worship resources created to support Secondary schools in the Diocese of Guildford. ‘Words to make you wonder’ are taken from different parts of the Bible and used in response to world events or big questions in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These resources focus on the Banksy statue that appeared overnight in Central London in April 2026 and consider some of the many questions that this provocative sculpture might raise. It has been called ‘Blind Patriotism’, but for this session, we have not used this title. Banksy is a bit of an enigma, and not much is known about him other than what he shows through his street art, providing lots of opportunity for discussion and debate. There are 2 slides you could use: one exploring the meaning of the statue; a second exploring it in its location, giving plenty of material to choose from!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Huge thanks go to A-level student Ben Musters for his help with this resource, as part of his Y12 work experience. </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endParaRPr lang="en-GB" b="0" i="1" dirty="0"/>
          </a:p>
          <a:p>
            <a:r>
              <a:rPr lang="en-GB" b="1" i="1" dirty="0"/>
              <a:t>Today’s words come from Matthew 7:3 &amp; Proverbs 16:18 </a:t>
            </a:r>
            <a:r>
              <a:rPr lang="en-GB" b="0" i="1" dirty="0"/>
              <a:t>Jesus uses a very extreme ‘parable’ about specks and planks to address the arrogance and hypocrisy he sees around him, building on wise advice found in the Wisdom book of Proverbs.</a:t>
            </a:r>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1E10-7C91-D7D8-F7E3-33A166C32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58DA8-0F15-500F-28B5-2CDAD759B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5D38E-57CF-9C82-2DE1-979B5B861286}"/>
              </a:ext>
            </a:extLst>
          </p:cNvPr>
          <p:cNvSpPr>
            <a:spLocks noGrp="1"/>
          </p:cNvSpPr>
          <p:nvPr>
            <p:ph type="body" idx="1"/>
          </p:nvPr>
        </p:nvSpPr>
        <p:spPr/>
        <p:txBody>
          <a:bodyPr/>
          <a:lstStyle/>
          <a:p>
            <a:r>
              <a:rPr lang="en-GB" b="1" dirty="0"/>
              <a:t>Engaging: Banksy’s Statue on Waterloo Place</a:t>
            </a:r>
          </a:p>
          <a:p>
            <a:r>
              <a:rPr lang="en-GB" dirty="0"/>
              <a:t>Some of you may have picked up that another Banksy art installation appeared overnight on 29</a:t>
            </a:r>
            <a:r>
              <a:rPr lang="en-GB" baseline="30000" dirty="0"/>
              <a:t>th</a:t>
            </a:r>
            <a:r>
              <a:rPr lang="en-GB" dirty="0"/>
              <a:t> April this year, in Waterloo Place, St. James’s (Westminster). </a:t>
            </a:r>
          </a:p>
          <a:p>
            <a:endParaRPr lang="en-GB" i="1" dirty="0"/>
          </a:p>
          <a:p>
            <a:r>
              <a:rPr lang="en-GB" i="1" dirty="0"/>
              <a:t>Talk together – questions to select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is Banksy trying to say? If you were to give this piece a title, what would you choose?</a:t>
            </a:r>
          </a:p>
          <a:p>
            <a:pPr marL="171450" indent="-171450">
              <a:buFont typeface="Arial" panose="020B0604020202020204" pitchFamily="34" charset="0"/>
              <a:buChar char="•"/>
            </a:pPr>
            <a:r>
              <a:rPr lang="en-GB" i="1" dirty="0"/>
              <a:t>Who might this figure represent?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sometimes makes people ‘blind’ in this sense </a:t>
            </a:r>
            <a:r>
              <a:rPr lang="en-GB" altLang="en-US" sz="12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e.g. influencers, celebrities, nationalism?</a:t>
            </a:r>
            <a:endParaRPr lang="en-GB"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sort of consequences might come from him stepping off the plinth?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sort of a leader do you think this man is? Can you think of any leaders who might be like this?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questions would you want to ask Banksy about his 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might it make us think about ourselves as human beings?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a:extLst>
              <a:ext uri="{FF2B5EF4-FFF2-40B4-BE49-F238E27FC236}">
                <a16:creationId xmlns:a16="http://schemas.microsoft.com/office/drawing/2014/main" id="{B83D1536-3D85-CBC7-0C50-0256CC0D7CF3}"/>
              </a:ext>
            </a:extLst>
          </p:cNvPr>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2606072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Banksy’s Statue in the context of Waterloo Place</a:t>
            </a:r>
          </a:p>
          <a:p>
            <a:r>
              <a:rPr lang="en-GB" dirty="0"/>
              <a:t>Banksy’s statue sits alongside some </a:t>
            </a:r>
            <a:r>
              <a:rPr lang="en-GB" b="0" dirty="0"/>
              <a:t>very famous people from history….</a:t>
            </a:r>
            <a:r>
              <a:rPr lang="en-GB" sz="1200" b="0" i="0" kern="1200" dirty="0">
                <a:solidFill>
                  <a:schemeClr val="tx1"/>
                </a:solidFill>
                <a:effectLst/>
                <a:latin typeface="+mn-lt"/>
                <a:ea typeface="+mn-ea"/>
                <a:cs typeface="+mn-cs"/>
              </a:rPr>
              <a:t> near statues of Edward VII, Florence Nightingale and the Crimean War Memorial.</a:t>
            </a:r>
            <a:endParaRPr lang="en-GB" b="1" dirty="0"/>
          </a:p>
          <a:p>
            <a:endParaRPr lang="en-GB" i="1" dirty="0"/>
          </a:p>
          <a:p>
            <a:r>
              <a:rPr lang="en-GB" i="1" dirty="0"/>
              <a:t>Talk together – questions to select from:</a:t>
            </a:r>
          </a:p>
          <a:p>
            <a:pPr marL="171450" indent="-171450">
              <a:buFont typeface="Arial" panose="020B0604020202020204" pitchFamily="34" charset="0"/>
              <a:buChar char="•"/>
            </a:pPr>
            <a:r>
              <a:rPr lang="en-GB" i="1" dirty="0"/>
              <a:t>Why do you think Banksy chose this specific location? </a:t>
            </a:r>
          </a:p>
          <a:p>
            <a:pPr marL="171450" indent="-171450">
              <a:buFont typeface="Arial" panose="020B0604020202020204" pitchFamily="34" charset="0"/>
              <a:buChar char="•"/>
            </a:pPr>
            <a:r>
              <a:rPr lang="en-GB" i="1" dirty="0"/>
              <a:t>Should the statue be allowed to remain in this setting – or do you think the council will remove 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What do you think we are supposed to learn from this installation?</a:t>
            </a:r>
          </a:p>
        </p:txBody>
      </p:sp>
      <p:sp>
        <p:nvSpPr>
          <p:cNvPr id="4" name="Slide Number Placeholder 3"/>
          <p:cNvSpPr>
            <a:spLocks noGrp="1"/>
          </p:cNvSpPr>
          <p:nvPr>
            <p:ph type="sldNum" sz="quarter" idx="5"/>
          </p:nvPr>
        </p:nvSpPr>
        <p:spPr/>
        <p:txBody>
          <a:bodyPr/>
          <a:lstStyle/>
          <a:p>
            <a:fld id="{9838EB90-A8AB-42CD-B29E-D7D05FF6AA49}" type="slidenum">
              <a:rPr lang="en-GB" smtClean="0"/>
              <a:t>3</a:t>
            </a:fld>
            <a:endParaRPr lang="en-GB"/>
          </a:p>
        </p:txBody>
      </p:sp>
    </p:spTree>
    <p:extLst>
      <p:ext uri="{BB962C8B-B14F-4D97-AF65-F5344CB8AC3E}">
        <p14:creationId xmlns:p14="http://schemas.microsoft.com/office/powerpoint/2010/main" val="762689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             There are opportunities here (in the bulleted questions) to think and/or talk – use appropriately to your context</a:t>
            </a:r>
          </a:p>
          <a:p>
            <a:endParaRPr lang="en-GB" b="0" kern="1200">
              <a:solidFill>
                <a:schemeClr val="tx1"/>
              </a:solidFill>
              <a:latin typeface="+mn-lt"/>
            </a:endParaRPr>
          </a:p>
          <a:p>
            <a:r>
              <a:rPr lang="en-GB" b="0" kern="1200">
                <a:solidFill>
                  <a:schemeClr val="tx1"/>
                </a:solidFill>
                <a:latin typeface="+mn-lt"/>
              </a:rPr>
              <a:t>Banksy </a:t>
            </a:r>
            <a:r>
              <a:rPr lang="en-GB" b="0" kern="1200" dirty="0">
                <a:solidFill>
                  <a:schemeClr val="tx1"/>
                </a:solidFill>
                <a:latin typeface="+mn-lt"/>
              </a:rPr>
              <a:t>is not alone in using stark imagery to challenge people’s thinking: Jesus created this verbal image for his listeners in what is called the Sermon on the Mount: </a:t>
            </a:r>
            <a:r>
              <a:rPr lang="en-GB" b="1" kern="0" dirty="0">
                <a:solidFill>
                  <a:schemeClr val="bg1"/>
                </a:solidFill>
                <a:latin typeface="Century Gothic" panose="020B0502020202020204" pitchFamily="34" charset="0"/>
              </a:rPr>
              <a:t>‘Why do you look at the speck of sawdust in your brother’s eye and pay no attention to the plank in your own?’ - </a:t>
            </a:r>
            <a:r>
              <a:rPr lang="en-GB" sz="1400" b="1" i="1" kern="0" dirty="0">
                <a:solidFill>
                  <a:schemeClr val="bg1"/>
                </a:solidFill>
                <a:latin typeface="Century Gothic" panose="020B0502020202020204" pitchFamily="34" charset="0"/>
              </a:rPr>
              <a:t>[Matthew 7:3]</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does Jesus mean by ‘the speck’?</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does Jesus mean by ‘the plank’?</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links might you make between Banksy’s work and this verse?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Can you recognise any ‘planks’ you might have in your life?</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Why is it sometimes difficult to judge others fairly?</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might Jesus’ teaching help people today?</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Which person (the person with the speck or the person with the plank) do you think Banksy’s statue represents?</a:t>
            </a:r>
          </a:p>
          <a:p>
            <a:r>
              <a:rPr lang="en-GB" altLang="en-US" sz="14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(Highlight that Jesus is saying that we should first examine ourselves before judging/criticising others.)</a:t>
            </a:r>
          </a:p>
          <a:p>
            <a:endParaRPr lang="en-GB" altLang="en-US" sz="14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0" kern="1200" dirty="0">
                <a:solidFill>
                  <a:schemeClr val="tx1"/>
                </a:solidFill>
                <a:latin typeface="+mn-lt"/>
              </a:rPr>
              <a:t>You might also have heard </a:t>
            </a:r>
            <a:r>
              <a:rPr lang="en-GB" sz="2400" b="1" kern="1200" dirty="0">
                <a:solidFill>
                  <a:schemeClr val="tx1"/>
                </a:solidFill>
                <a:latin typeface="+mn-lt"/>
              </a:rPr>
              <a:t>these words (</a:t>
            </a:r>
            <a:r>
              <a:rPr lang="en-GB" sz="2400" b="1" kern="0" dirty="0">
                <a:solidFill>
                  <a:schemeClr val="bg1"/>
                </a:solidFill>
                <a:latin typeface="Century Gothic" panose="020B0502020202020204" pitchFamily="34" charset="0"/>
              </a:rPr>
              <a:t>Pride comes before disaster, and arrogance before a fall.</a:t>
            </a:r>
            <a:r>
              <a:rPr lang="en-GB" sz="2400" b="1" i="1" kern="0" dirty="0">
                <a:solidFill>
                  <a:schemeClr val="bg1"/>
                </a:solidFill>
                <a:latin typeface="Century Gothic" panose="020B0502020202020204" pitchFamily="34" charset="0"/>
              </a:rPr>
              <a:t> </a:t>
            </a:r>
            <a:r>
              <a:rPr lang="en-GB" sz="2800" b="1" i="1" kern="0" dirty="0">
                <a:solidFill>
                  <a:schemeClr val="bg1"/>
                </a:solidFill>
                <a:latin typeface="Century Gothic" panose="020B0502020202020204" pitchFamily="34" charset="0"/>
              </a:rPr>
              <a:t>[Proverbs 16:18])</a:t>
            </a:r>
            <a:r>
              <a:rPr lang="en-GB" sz="2400" b="0" kern="1200" dirty="0">
                <a:solidFill>
                  <a:schemeClr val="tx1"/>
                </a:solidFill>
                <a:latin typeface="+mn-lt"/>
              </a:rPr>
              <a:t>, about pride coming before a fall….. </a:t>
            </a:r>
            <a:endParaRPr lang="en-GB" sz="2800" b="1" i="1" kern="0" dirty="0">
              <a:solidFill>
                <a:schemeClr val="bg1"/>
              </a:solidFill>
              <a:latin typeface="Century Gothic" panose="020B0502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2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might these words connect with Banksy’s statue?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2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is this verse saying about the danger of pride and arrogance?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2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When have you been prideful or arrogant and it led to disaster?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2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Can pride be helpful? At what point does it become dangerous?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2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might you need to change to take the ‘plank’ out of your eye?</a:t>
            </a:r>
            <a:endParaRPr lang="en-GB" altLang="en-US" sz="24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1891221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CC1FDBF-DCF2-4BAE-8A7A-003344E33E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FB30E020-4882-4A99-B074-9B4AC6F0A6A6}"/>
              </a:ext>
            </a:extLst>
          </p:cNvPr>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Now let’s pause for a few moments and think…..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…I wonder what impact these images might have had on </a:t>
            </a:r>
            <a:r>
              <a:rPr kumimoji="0" lang="en-GB" sz="4000" b="1" i="1"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our </a:t>
            </a:r>
            <a:r>
              <a:rPr kumimoji="0" lang="en-GB" sz="4000" b="1" i="0"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attitudes today?...</a:t>
            </a:r>
          </a:p>
          <a:p>
            <a:pPr algn="ctr"/>
            <a:r>
              <a:rPr lang="en-GB" sz="1200" kern="1200" dirty="0">
                <a:solidFill>
                  <a:schemeClr val="tx1"/>
                </a:solidFill>
                <a:effectLst/>
                <a:latin typeface="+mn-lt"/>
                <a:ea typeface="+mn-ea"/>
                <a:cs typeface="+mn-cs"/>
              </a:rPr>
              <a:t>…and what our attitudes might reveal about what’s in our hearts?</a:t>
            </a:r>
          </a:p>
          <a:p>
            <a:pPr algn="ctr"/>
            <a:r>
              <a:rPr lang="en-GB" sz="1200" kern="1200" dirty="0">
                <a:solidFill>
                  <a:schemeClr val="tx1"/>
                </a:solidFill>
                <a:effectLst/>
                <a:latin typeface="+mn-lt"/>
                <a:ea typeface="+mn-ea"/>
                <a:cs typeface="+mn-cs"/>
              </a:rPr>
              <a:t>….I wonder how </a:t>
            </a:r>
            <a:r>
              <a:rPr lang="en-GB" sz="1200" i="1" u="sng" kern="1200" dirty="0">
                <a:solidFill>
                  <a:schemeClr val="tx1"/>
                </a:solidFill>
                <a:effectLst/>
                <a:latin typeface="+mn-lt"/>
                <a:ea typeface="+mn-ea"/>
                <a:cs typeface="+mn-cs"/>
              </a:rPr>
              <a:t>our</a:t>
            </a:r>
            <a:r>
              <a:rPr lang="en-GB" sz="1200" kern="1200" dirty="0">
                <a:solidFill>
                  <a:schemeClr val="tx1"/>
                </a:solidFill>
                <a:effectLst/>
                <a:latin typeface="+mn-lt"/>
                <a:ea typeface="+mn-ea"/>
                <a:cs typeface="+mn-cs"/>
              </a:rPr>
              <a:t> attitudes have an impact on our school community…..our friendships….our families…..our world….?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might want to use a few moments of stillness now to reflect…..or bring your thoughts to God in prayer…..</a:t>
            </a:r>
          </a:p>
        </p:txBody>
      </p:sp>
      <p:sp>
        <p:nvSpPr>
          <p:cNvPr id="19460" name="Slide Number Placeholder 3">
            <a:extLst>
              <a:ext uri="{FF2B5EF4-FFF2-40B4-BE49-F238E27FC236}">
                <a16:creationId xmlns:a16="http://schemas.microsoft.com/office/drawing/2014/main" id="{22E4F58D-43E7-410E-93DA-F75136F897B7}"/>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CE32EB7-AEDC-49D6-8C58-ED5817ECD2E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mn-lt"/>
                <a:ea typeface="+mn-ea"/>
                <a:cs typeface="+mn-cs"/>
              </a:rPr>
              <a:t>For many people, talking to God in prayer helps them to confess any attitudes that might be wrong, and put things right again. King David, who wrote many of the Psalms in the Bible, often did this – and these words come from one of his prayers…. </a:t>
            </a:r>
            <a:r>
              <a:rPr lang="en-GB" sz="1800" i="1" kern="1200" dirty="0">
                <a:solidFill>
                  <a:schemeClr val="tx1"/>
                </a:solidFill>
                <a:effectLst/>
                <a:latin typeface="+mn-lt"/>
                <a:ea typeface="+mn-ea"/>
                <a:cs typeface="+mn-cs"/>
              </a:rPr>
              <a:t>[Psalm 19:14, with a small adaptation for this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kern="1200" dirty="0">
                <a:solidFill>
                  <a:schemeClr val="tx1"/>
                </a:solidFill>
                <a:effectLst/>
                <a:latin typeface="+mn-lt"/>
                <a:ea typeface="+mn-ea"/>
                <a:cs typeface="+mn-cs"/>
              </a:rPr>
              <a:t>Create some stillness for students to think, reflect or pray</a:t>
            </a:r>
            <a:endParaRPr lang="en-GB"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May the words of our mouths,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18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And the</a:t>
            </a: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thoughts and attitudes in our hearts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Be pleasing to you, O God.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b="1" i="0" kern="1200" dirty="0">
                <a:solidFill>
                  <a:schemeClr val="tx1"/>
                </a:solidFill>
                <a:effectLst/>
                <a:latin typeface="+mn-lt"/>
                <a:ea typeface="+mn-ea"/>
                <a:cs typeface="+mn-cs"/>
              </a:rPr>
              <a:t>Sending: </a:t>
            </a:r>
            <a:r>
              <a:rPr lang="en-GB" sz="18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800" b="1"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4AB34225-336C-4B8A-A515-4119C3B2F6DF}" type="slidenum">
              <a:rPr lang="en-US" altLang="en-US" smtClean="0"/>
              <a:pPr>
                <a:defRPr/>
              </a:pPr>
              <a:t>6</a:t>
            </a:fld>
            <a:endParaRPr lang="en-US" altLang="en-US"/>
          </a:p>
        </p:txBody>
      </p:sp>
    </p:spTree>
    <p:extLst>
      <p:ext uri="{BB962C8B-B14F-4D97-AF65-F5344CB8AC3E}">
        <p14:creationId xmlns:p14="http://schemas.microsoft.com/office/powerpoint/2010/main" val="1206339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10/07/2026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52503D-BE67-D77B-E1A9-633593D0B092}"/>
              </a:ext>
            </a:extLst>
          </p:cNvPr>
          <p:cNvSpPr txBox="1"/>
          <p:nvPr/>
        </p:nvSpPr>
        <p:spPr>
          <a:xfrm>
            <a:off x="192340" y="655880"/>
            <a:ext cx="8759320" cy="1754326"/>
          </a:xfrm>
          <a:prstGeom prst="rect">
            <a:avLst/>
          </a:prstGeom>
          <a:noFill/>
        </p:spPr>
        <p:txBody>
          <a:bodyPr wrap="square" rtlCol="0">
            <a:spAutoFit/>
          </a:bodyPr>
          <a:lstStyle/>
          <a:p>
            <a:pPr algn="ctr"/>
            <a:r>
              <a:rPr lang="en-GB" sz="5400" b="1" dirty="0">
                <a:solidFill>
                  <a:schemeClr val="bg1"/>
                </a:solidFill>
                <a:effectLst>
                  <a:glow rad="228600">
                    <a:srgbClr val="FFC000">
                      <a:alpha val="40000"/>
                    </a:srgbClr>
                  </a:glow>
                </a:effectLst>
                <a:latin typeface="Century Gothic" panose="020B0502020202020204" pitchFamily="34" charset="0"/>
              </a:rPr>
              <a:t>Words to make you wonder…</a:t>
            </a:r>
          </a:p>
        </p:txBody>
      </p:sp>
      <p:pic>
        <p:nvPicPr>
          <p:cNvPr id="2" name="Picture 1">
            <a:extLst>
              <a:ext uri="{FF2B5EF4-FFF2-40B4-BE49-F238E27FC236}">
                <a16:creationId xmlns:a16="http://schemas.microsoft.com/office/drawing/2014/main" id="{57B3144A-D852-586C-BC96-1E06781B70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670628"/>
            <a:ext cx="9144000" cy="4230914"/>
          </a:xfrm>
          <a:prstGeom prst="rect">
            <a:avLst/>
          </a:prstGeom>
          <a:effectLst>
            <a:softEdge rad="317500"/>
          </a:effectLst>
        </p:spPr>
      </p:pic>
      <p:sp>
        <p:nvSpPr>
          <p:cNvPr id="7" name="TextBox 6">
            <a:extLst>
              <a:ext uri="{FF2B5EF4-FFF2-40B4-BE49-F238E27FC236}">
                <a16:creationId xmlns:a16="http://schemas.microsoft.com/office/drawing/2014/main" id="{7B02DA19-836A-F5AA-80B4-F033F642C9AB}"/>
              </a:ext>
            </a:extLst>
          </p:cNvPr>
          <p:cNvSpPr txBox="1"/>
          <p:nvPr/>
        </p:nvSpPr>
        <p:spPr>
          <a:xfrm>
            <a:off x="5435600" y="644495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Matthew 7:3 &amp; Proverbs 16:18</a:t>
            </a:r>
            <a:endParaRPr lang="en-GB" sz="1400" b="1" dirty="0">
              <a:solidFill>
                <a:schemeClr val="bg1"/>
              </a:solidFill>
              <a:latin typeface="Century Gothic" panose="020B0502020202020204" pitchFamily="34" charset="0"/>
            </a:endParaRPr>
          </a:p>
        </p:txBody>
      </p:sp>
      <p:pic>
        <p:nvPicPr>
          <p:cNvPr id="4" name="Picture 3">
            <a:extLst>
              <a:ext uri="{FF2B5EF4-FFF2-40B4-BE49-F238E27FC236}">
                <a16:creationId xmlns:a16="http://schemas.microsoft.com/office/drawing/2014/main" id="{119135E0-62DB-12C2-F28B-15BCFBA8FCF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1438" y="122388"/>
            <a:ext cx="777358" cy="365868"/>
          </a:xfrm>
          <a:prstGeom prst="rect">
            <a:avLst/>
          </a:prstGeom>
        </p:spPr>
      </p:pic>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3ECA7-D7D2-482F-74BE-7511267F2D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EEF0B2C-80DA-87BC-99E8-4C526DBBC8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7802" y="0"/>
            <a:ext cx="3168396" cy="6858000"/>
          </a:xfrm>
          <a:prstGeom prst="rect">
            <a:avLst/>
          </a:prstGeom>
          <a:ln>
            <a:solidFill>
              <a:schemeClr val="bg1"/>
            </a:solidFill>
          </a:ln>
        </p:spPr>
      </p:pic>
    </p:spTree>
    <p:extLst>
      <p:ext uri="{BB962C8B-B14F-4D97-AF65-F5344CB8AC3E}">
        <p14:creationId xmlns:p14="http://schemas.microsoft.com/office/powerpoint/2010/main" val="374478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4F7422-881C-FB3A-474F-2CD77179C9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6616" y="-1"/>
            <a:ext cx="3168396" cy="6858000"/>
          </a:xfrm>
          <a:prstGeom prst="rect">
            <a:avLst/>
          </a:prstGeom>
          <a:ln>
            <a:solidFill>
              <a:schemeClr val="bg1"/>
            </a:solidFill>
          </a:ln>
        </p:spPr>
      </p:pic>
      <p:pic>
        <p:nvPicPr>
          <p:cNvPr id="4" name="Picture 3">
            <a:extLst>
              <a:ext uri="{FF2B5EF4-FFF2-40B4-BE49-F238E27FC236}">
                <a16:creationId xmlns:a16="http://schemas.microsoft.com/office/drawing/2014/main" id="{3F3278CC-1422-9EA5-4A69-1A06EAE9AC1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a:off x="3099773" y="1350389"/>
            <a:ext cx="6858000" cy="4157221"/>
          </a:xfrm>
          <a:prstGeom prst="rect">
            <a:avLst/>
          </a:prstGeom>
          <a:ln>
            <a:solidFill>
              <a:schemeClr val="bg1"/>
            </a:solidFill>
          </a:ln>
        </p:spPr>
      </p:pic>
    </p:spTree>
    <p:extLst>
      <p:ext uri="{BB962C8B-B14F-4D97-AF65-F5344CB8AC3E}">
        <p14:creationId xmlns:p14="http://schemas.microsoft.com/office/powerpoint/2010/main" val="66951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9EFA6E-A887-0E73-42B1-0DD539E5CC95}"/>
              </a:ext>
            </a:extLst>
          </p:cNvPr>
          <p:cNvSpPr txBox="1">
            <a:spLocks noChangeArrowheads="1"/>
          </p:cNvSpPr>
          <p:nvPr/>
        </p:nvSpPr>
        <p:spPr bwMode="auto">
          <a:xfrm>
            <a:off x="262886" y="82204"/>
            <a:ext cx="8618228" cy="715888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defTabSz="914400" eaLnBrk="0" fontAlgn="base" hangingPunct="0">
              <a:spcAft>
                <a:spcPct val="0"/>
              </a:spcAft>
              <a:buNone/>
              <a:defRPr/>
            </a:pPr>
            <a:r>
              <a:rPr lang="en-GB" b="1" kern="0" dirty="0">
                <a:solidFill>
                  <a:schemeClr val="bg1"/>
                </a:solidFill>
                <a:latin typeface="Century Gothic" panose="020B0502020202020204" pitchFamily="34" charset="0"/>
              </a:rPr>
              <a:t>‘Why do you look at the speck of sawdust in your brother’s eye and pay no attention to the plank in your own?’</a:t>
            </a:r>
          </a:p>
          <a:p>
            <a:pPr algn="ctr" defTabSz="914400" eaLnBrk="0" fontAlgn="base" hangingPunct="0">
              <a:spcAft>
                <a:spcPct val="0"/>
              </a:spcAft>
              <a:buNone/>
              <a:defRPr/>
            </a:pPr>
            <a:r>
              <a:rPr lang="en-GB" sz="2000" b="1" i="1" kern="0" dirty="0">
                <a:solidFill>
                  <a:schemeClr val="bg1"/>
                </a:solidFill>
                <a:latin typeface="Century Gothic" panose="020B0502020202020204" pitchFamily="34" charset="0"/>
              </a:rPr>
              <a:t>[Matthew 7:3]</a:t>
            </a:r>
            <a:endParaRPr lang="en-GB" altLang="en-US" sz="3600" b="1"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algn="ctr" defTabSz="914400" eaLnBrk="0" fontAlgn="base" hangingPunct="0">
              <a:spcAft>
                <a:spcPct val="0"/>
              </a:spcAft>
              <a:buNone/>
              <a:defRPr/>
            </a:pPr>
            <a:r>
              <a:rPr lang="en-GB" b="1" kern="0" dirty="0">
                <a:solidFill>
                  <a:schemeClr val="bg1"/>
                </a:solidFill>
                <a:latin typeface="Century Gothic" panose="020B0502020202020204" pitchFamily="34" charset="0"/>
              </a:rPr>
              <a:t>Pride comes before disaster, and arrogance before a fall.</a:t>
            </a:r>
            <a:r>
              <a:rPr lang="en-GB" b="1" i="1" kern="0" dirty="0">
                <a:solidFill>
                  <a:schemeClr val="bg1"/>
                </a:solidFill>
                <a:latin typeface="Century Gothic" panose="020B0502020202020204" pitchFamily="34" charset="0"/>
              </a:rPr>
              <a:t> </a:t>
            </a:r>
            <a:r>
              <a:rPr lang="en-GB" sz="2000" b="1" i="1" kern="0" dirty="0">
                <a:solidFill>
                  <a:schemeClr val="bg1"/>
                </a:solidFill>
                <a:latin typeface="Century Gothic" panose="020B0502020202020204" pitchFamily="34" charset="0"/>
              </a:rPr>
              <a:t>[Proverbs 16:18]</a:t>
            </a:r>
            <a:endParaRPr lang="en-GB" altLang="en-US" sz="2000" b="1"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p:txBody>
      </p:sp>
      <p:pic>
        <p:nvPicPr>
          <p:cNvPr id="4" name="Picture 3">
            <a:extLst>
              <a:ext uri="{FF2B5EF4-FFF2-40B4-BE49-F238E27FC236}">
                <a16:creationId xmlns:a16="http://schemas.microsoft.com/office/drawing/2014/main" id="{E014FEAA-9F3E-DD8C-EEF1-5F1A65F476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868" y="2084327"/>
            <a:ext cx="3305692" cy="3234802"/>
          </a:xfrm>
          <a:prstGeom prst="rect">
            <a:avLst/>
          </a:prstGeom>
          <a:ln>
            <a:solidFill>
              <a:schemeClr val="bg1"/>
            </a:solidFill>
          </a:ln>
        </p:spPr>
      </p:pic>
      <p:pic>
        <p:nvPicPr>
          <p:cNvPr id="5" name="Picture 4">
            <a:extLst>
              <a:ext uri="{FF2B5EF4-FFF2-40B4-BE49-F238E27FC236}">
                <a16:creationId xmlns:a16="http://schemas.microsoft.com/office/drawing/2014/main" id="{AFF45231-35C2-374D-F587-BB7B7148374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272982" y="1731828"/>
            <a:ext cx="2261418" cy="3770697"/>
          </a:xfrm>
          <a:prstGeom prst="rect">
            <a:avLst/>
          </a:prstGeom>
          <a:ln>
            <a:solidFill>
              <a:schemeClr val="bg1"/>
            </a:solidFill>
          </a:ln>
        </p:spPr>
      </p:pic>
      <p:sp>
        <p:nvSpPr>
          <p:cNvPr id="2" name="TextBox 1">
            <a:extLst>
              <a:ext uri="{FF2B5EF4-FFF2-40B4-BE49-F238E27FC236}">
                <a16:creationId xmlns:a16="http://schemas.microsoft.com/office/drawing/2014/main" id="{5AF77F1D-C64F-896D-ED15-FB0E6AD9B19E}"/>
              </a:ext>
            </a:extLst>
          </p:cNvPr>
          <p:cNvSpPr txBox="1"/>
          <p:nvPr/>
        </p:nvSpPr>
        <p:spPr>
          <a:xfrm>
            <a:off x="705868" y="2084327"/>
            <a:ext cx="3305693" cy="230832"/>
          </a:xfrm>
          <a:prstGeom prst="rect">
            <a:avLst/>
          </a:prstGeom>
          <a:noFill/>
        </p:spPr>
        <p:txBody>
          <a:bodyPr wrap="square" rtlCol="0">
            <a:spAutoFit/>
          </a:bodyPr>
          <a:lstStyle/>
          <a:p>
            <a:r>
              <a:rPr lang="en-GB" sz="900" i="1" dirty="0">
                <a:solidFill>
                  <a:schemeClr val="bg1"/>
                </a:solidFill>
                <a:latin typeface="Century Gothic" panose="020B0502020202020204" pitchFamily="34" charset="0"/>
              </a:rPr>
              <a:t>AI image generated by MS Co-Pilot</a:t>
            </a:r>
          </a:p>
        </p:txBody>
      </p:sp>
    </p:spTree>
    <p:extLst>
      <p:ext uri="{BB962C8B-B14F-4D97-AF65-F5344CB8AC3E}">
        <p14:creationId xmlns:p14="http://schemas.microsoft.com/office/powerpoint/2010/main" val="35718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Effect transition="in" filter="fade">
                                      <p:cBhvr>
                                        <p:cTn id="7"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AE7A8B-D31E-4532-A7F4-F900F0B72AF9}"/>
              </a:ext>
            </a:extLst>
          </p:cNvPr>
          <p:cNvSpPr txBox="1">
            <a:spLocks noChangeArrowheads="1"/>
          </p:cNvSpPr>
          <p:nvPr/>
        </p:nvSpPr>
        <p:spPr bwMode="auto">
          <a:xfrm>
            <a:off x="0" y="4898929"/>
            <a:ext cx="9144000" cy="1938992"/>
          </a:xfrm>
          <a:prstGeom prst="rect">
            <a:avLst/>
          </a:prstGeom>
          <a:solidFill>
            <a:schemeClr val="tx1">
              <a:alpha val="45097"/>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sz="40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what impact             these images might have had on               </a:t>
            </a:r>
            <a:r>
              <a:rPr lang="en-GB" sz="4000" b="1" i="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our </a:t>
            </a:r>
            <a:r>
              <a:rPr lang="en-GB" sz="40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attitudes today?...</a:t>
            </a:r>
          </a:p>
        </p:txBody>
      </p:sp>
      <p:pic>
        <p:nvPicPr>
          <p:cNvPr id="3" name="Picture 2">
            <a:extLst>
              <a:ext uri="{FF2B5EF4-FFF2-40B4-BE49-F238E27FC236}">
                <a16:creationId xmlns:a16="http://schemas.microsoft.com/office/drawing/2014/main" id="{B6C1221F-D7C9-BE70-4BA8-A6DC5B1E7E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64125" y="307742"/>
            <a:ext cx="4587602" cy="4489221"/>
          </a:xfrm>
          <a:prstGeom prst="rect">
            <a:avLst/>
          </a:prstGeom>
          <a:ln>
            <a:solidFill>
              <a:schemeClr val="bg1"/>
            </a:solidFill>
          </a:ln>
        </p:spPr>
      </p:pic>
      <p:pic>
        <p:nvPicPr>
          <p:cNvPr id="6" name="Picture 5">
            <a:extLst>
              <a:ext uri="{FF2B5EF4-FFF2-40B4-BE49-F238E27FC236}">
                <a16:creationId xmlns:a16="http://schemas.microsoft.com/office/drawing/2014/main" id="{1AC0B5B8-8174-D050-0068-52C1504CE8C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1783" y="307742"/>
            <a:ext cx="2692342" cy="4489221"/>
          </a:xfrm>
          <a:prstGeom prst="rect">
            <a:avLst/>
          </a:prstGeom>
          <a:ln>
            <a:solidFill>
              <a:schemeClr val="bg1"/>
            </a:solid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a:extLst>
              <a:ext uri="{FF2B5EF4-FFF2-40B4-BE49-F238E27FC236}">
                <a16:creationId xmlns:a16="http://schemas.microsoft.com/office/drawing/2014/main" id="{395C5B9D-1F57-4EDC-ACBB-DA48CA0B9F82}"/>
              </a:ext>
            </a:extLst>
          </p:cNvPr>
          <p:cNvSpPr txBox="1">
            <a:spLocks/>
          </p:cNvSpPr>
          <p:nvPr/>
        </p:nvSpPr>
        <p:spPr>
          <a:xfrm>
            <a:off x="-13114" y="1750218"/>
            <a:ext cx="8958263" cy="2455863"/>
          </a:xfrm>
          <a:prstGeom prst="rect">
            <a:avLst/>
          </a:prstGeom>
          <a:noFill/>
          <a:ln w="38100" cmpd="dbl">
            <a:noFill/>
          </a:ln>
          <a:effectLst/>
        </p:spPr>
        <p:style>
          <a:lnRef idx="0">
            <a:schemeClr val="accent1"/>
          </a:lnRef>
          <a:fillRef idx="0">
            <a:schemeClr val="accent1"/>
          </a:fillRef>
          <a:effectRef idx="0">
            <a:schemeClr val="accent1"/>
          </a:effectRef>
          <a:fontRef idx="minor">
            <a:schemeClr val="dk1"/>
          </a:fontRef>
        </p:style>
        <p:txBody>
          <a:bodyPr/>
          <a:lstStyle/>
          <a:p>
            <a:pPr>
              <a:defRPr/>
            </a:pPr>
            <a:r>
              <a:rPr lang="en-GB" sz="6000" dirty="0"/>
              <a:t>May the words of our mouths </a:t>
            </a:r>
            <a:endParaRPr lang="en-GB" sz="7200" b="1" dirty="0">
              <a:solidFill>
                <a:schemeClr val="bg1"/>
              </a:solidFill>
              <a:latin typeface="Century Gothic" panose="020B0502020202020204" pitchFamily="34" charset="0"/>
              <a:ea typeface="ＭＳ 明朝"/>
              <a:cs typeface="Times New Roman"/>
            </a:endParaRPr>
          </a:p>
        </p:txBody>
      </p:sp>
      <p:grpSp>
        <p:nvGrpSpPr>
          <p:cNvPr id="31748" name="Group 3">
            <a:extLst>
              <a:ext uri="{FF2B5EF4-FFF2-40B4-BE49-F238E27FC236}">
                <a16:creationId xmlns:a16="http://schemas.microsoft.com/office/drawing/2014/main" id="{C8F5F66B-DDC7-46A3-952D-D0962406C465}"/>
              </a:ext>
            </a:extLst>
          </p:cNvPr>
          <p:cNvGrpSpPr>
            <a:grpSpLocks/>
          </p:cNvGrpSpPr>
          <p:nvPr/>
        </p:nvGrpSpPr>
        <p:grpSpPr bwMode="auto">
          <a:xfrm rot="8217778">
            <a:off x="7442466" y="2447642"/>
            <a:ext cx="1423456" cy="1202304"/>
            <a:chOff x="373107" y="-501"/>
            <a:chExt cx="1297064" cy="1095539"/>
          </a:xfrm>
        </p:grpSpPr>
        <p:pic>
          <p:nvPicPr>
            <p:cNvPr id="6" name="Graphic 35" descr="Arrow: Counter-clockwise curve">
              <a:extLst>
                <a:ext uri="{FF2B5EF4-FFF2-40B4-BE49-F238E27FC236}">
                  <a16:creationId xmlns:a16="http://schemas.microsoft.com/office/drawing/2014/main" id="{D402903F-DC6C-4B6E-B795-B82C0B518D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55956" y="180832"/>
              <a:ext cx="914215" cy="914206"/>
            </a:xfrm>
            <a:prstGeom prst="rect">
              <a:avLst/>
            </a:prstGeom>
          </p:spPr>
        </p:pic>
        <p:pic>
          <p:nvPicPr>
            <p:cNvPr id="7" name="Graphic 36" descr="Arrow: Straight">
              <a:extLst>
                <a:ext uri="{FF2B5EF4-FFF2-40B4-BE49-F238E27FC236}">
                  <a16:creationId xmlns:a16="http://schemas.microsoft.com/office/drawing/2014/main" id="{EB651C6E-692E-466B-B5C4-24A8F69DE3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73112" y="-506"/>
              <a:ext cx="914206" cy="914215"/>
            </a:xfrm>
            <a:prstGeom prst="rect">
              <a:avLst/>
            </a:prstGeom>
          </p:spPr>
        </p:pic>
      </p:grpSp>
      <p:sp>
        <p:nvSpPr>
          <p:cNvPr id="2" name="Rectangle 4">
            <a:extLst>
              <a:ext uri="{FF2B5EF4-FFF2-40B4-BE49-F238E27FC236}">
                <a16:creationId xmlns:a16="http://schemas.microsoft.com/office/drawing/2014/main" id="{9AE49455-5DF9-4CE7-8E39-6888DE6B2F55}"/>
              </a:ext>
            </a:extLst>
          </p:cNvPr>
          <p:cNvSpPr>
            <a:spLocks noChangeArrowheads="1"/>
          </p:cNvSpPr>
          <p:nvPr/>
        </p:nvSpPr>
        <p:spPr bwMode="auto">
          <a:xfrm>
            <a:off x="0" y="-33009"/>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2800"/>
          </a:p>
        </p:txBody>
      </p:sp>
      <p:sp>
        <p:nvSpPr>
          <p:cNvPr id="5" name="Rectangle 5">
            <a:extLst>
              <a:ext uri="{FF2B5EF4-FFF2-40B4-BE49-F238E27FC236}">
                <a16:creationId xmlns:a16="http://schemas.microsoft.com/office/drawing/2014/main" id="{9345E0F5-5AD2-4F3B-99A7-6D2331A75333}"/>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May the words of our mouths </a:t>
            </a:r>
            <a:r>
              <a:rPr kumimoji="0" lang="en-GB" altLang="en-US" sz="1100" b="0" i="1"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[touch lips]</a:t>
            </a: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 </a:t>
            </a: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The thoughts of our hearts </a:t>
            </a:r>
            <a:r>
              <a:rPr kumimoji="0" lang="en-GB" altLang="en-US" sz="1100" b="0" i="1"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[touch heart]</a:t>
            </a: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25F079C6-CF7D-4562-8B2F-3F3FD59FD630}"/>
              </a:ext>
            </a:extLst>
          </p:cNvPr>
          <p:cNvSpPr>
            <a:spLocks noChangeArrowheads="1"/>
          </p:cNvSpPr>
          <p:nvPr/>
        </p:nvSpPr>
        <p:spPr bwMode="auto">
          <a:xfrm>
            <a:off x="175466" y="361850"/>
            <a:ext cx="835394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May the words of our mouths,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40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And the</a:t>
            </a: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thoughts and attitudes in our hearts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Be pleasing to you, O God. </a:t>
            </a:r>
          </a:p>
        </p:txBody>
      </p:sp>
      <p:pic>
        <p:nvPicPr>
          <p:cNvPr id="10" name="Graphic 9" descr="Chat with solid fill">
            <a:extLst>
              <a:ext uri="{FF2B5EF4-FFF2-40B4-BE49-F238E27FC236}">
                <a16:creationId xmlns:a16="http://schemas.microsoft.com/office/drawing/2014/main" id="{ABCB0E26-660D-8B95-C49A-A32F71D8D3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851" y="2410414"/>
            <a:ext cx="4872770" cy="4872770"/>
          </a:xfrm>
          <a:prstGeom prst="rect">
            <a:avLst/>
          </a:prstGeom>
        </p:spPr>
      </p:pic>
      <p:pic>
        <p:nvPicPr>
          <p:cNvPr id="12" name="Graphic 11" descr="Thought bubble with solid fill">
            <a:extLst>
              <a:ext uri="{FF2B5EF4-FFF2-40B4-BE49-F238E27FC236}">
                <a16:creationId xmlns:a16="http://schemas.microsoft.com/office/drawing/2014/main" id="{E91FF05C-7917-3769-DE4B-58683748D4F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85786" y="2695307"/>
            <a:ext cx="4059363" cy="4059363"/>
          </a:xfrm>
          <a:prstGeom prst="rect">
            <a:avLst/>
          </a:prstGeom>
        </p:spPr>
      </p:pic>
    </p:spTree>
    <p:extLst>
      <p:ext uri="{BB962C8B-B14F-4D97-AF65-F5344CB8AC3E}">
        <p14:creationId xmlns:p14="http://schemas.microsoft.com/office/powerpoint/2010/main" val="275499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3.5|5.7|7.1|6.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5149</TotalTime>
  <Words>1297</Words>
  <Application>Microsoft Office PowerPoint</Application>
  <PresentationFormat>On-screen Show (4:3)</PresentationFormat>
  <Paragraphs>91</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Avenir Next LT Pro</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28</cp:revision>
  <dcterms:created xsi:type="dcterms:W3CDTF">2026-04-10T16:07:53Z</dcterms:created>
  <dcterms:modified xsi:type="dcterms:W3CDTF">2026-07-10T10:00:01Z</dcterms:modified>
</cp:coreProperties>
</file>