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435" r:id="rId3"/>
    <p:sldId id="436" r:id="rId4"/>
    <p:sldId id="438" r:id="rId5"/>
    <p:sldId id="437"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43694" autoAdjust="0"/>
  </p:normalViewPr>
  <p:slideViewPr>
    <p:cSldViewPr snapToGrid="0">
      <p:cViewPr varScale="1">
        <p:scale>
          <a:sx n="44" d="100"/>
          <a:sy n="44" d="100"/>
        </p:scale>
        <p:origin x="228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custSel modSld">
      <pc:chgData name="Rachel Boxer" userId="6da37c9f42e40059" providerId="LiveId" clId="{0E13CC8D-59C2-4409-A640-E738E4606E44}" dt="2026-05-07T10:52:47.321" v="190" actId="20577"/>
      <pc:docMkLst>
        <pc:docMk/>
      </pc:docMkLst>
      <pc:sldChg chg="modNotesTx">
        <pc:chgData name="Rachel Boxer" userId="6da37c9f42e40059" providerId="LiveId" clId="{0E13CC8D-59C2-4409-A640-E738E4606E44}" dt="2026-05-07T10:52:47.321" v="190" actId="20577"/>
        <pc:sldMkLst>
          <pc:docMk/>
          <pc:sldMk cId="4116452968" sldId="256"/>
        </pc:sldMkLst>
      </pc:sldChg>
      <pc:sldChg chg="modNotesTx">
        <pc:chgData name="Rachel Boxer" userId="6da37c9f42e40059" providerId="LiveId" clId="{0E13CC8D-59C2-4409-A640-E738E4606E44}" dt="2026-04-27T16:41:02.431" v="3" actId="313"/>
        <pc:sldMkLst>
          <pc:docMk/>
          <pc:sldMk cId="3980415560" sldId="43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AAA03-35FE-46B4-9CBA-086313F072F4}" type="datetimeFigureOut">
              <a:rPr lang="en-GB" smtClean="0"/>
              <a:t>07/05/2026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8EB90-A8AB-42CD-B29E-D7D05FF6AA49}" type="slidenum">
              <a:rPr lang="en-GB" smtClean="0"/>
              <a:t>‹#›</a:t>
            </a:fld>
            <a:endParaRPr lang="en-GB"/>
          </a:p>
        </p:txBody>
      </p:sp>
    </p:spTree>
    <p:extLst>
      <p:ext uri="{BB962C8B-B14F-4D97-AF65-F5344CB8AC3E}">
        <p14:creationId xmlns:p14="http://schemas.microsoft.com/office/powerpoint/2010/main" val="27741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‘Words to make you wonder’ – Summer term 2026      These resources are ©The Diocese of Guildford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companion resource to ‘Stories as treasure to be found’, collective worship resources created to support Secondary schools in the Diocese of Guildford. ‘Words to make you wonder’ are taken from different parts of the Bible and used in response to world events or big questions in life. Our materials today make unashamed use of the recent images (April 2026) released by NASA as part of the Artemis II expedition.</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Notes for the teacher: </a:t>
            </a:r>
            <a:r>
              <a:rPr lang="en-GB" i="1" dirty="0"/>
              <a:t>This resource is to be used for collective worship during tutor times or in other groupings that work for your setting. There may be enough material here to resource more than one tutor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Each resource contains some images and words to support the spiritual development of students, with a script for the leader written under the slides.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Any </a:t>
            </a:r>
            <a:r>
              <a:rPr lang="en-GB" b="1" i="1" dirty="0"/>
              <a:t>bold </a:t>
            </a:r>
            <a:r>
              <a:rPr lang="en-GB" b="0" i="1" dirty="0"/>
              <a:t>text indicates when a click will animate either text or an image for students to ponder, and italic text contains pointers for the leader.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Especially important is the slide denoted as </a:t>
            </a:r>
            <a:r>
              <a:rPr lang="en-GB" b="1" i="1" dirty="0"/>
              <a:t>‘Going deeper: responding and words for worship’, </a:t>
            </a:r>
            <a:r>
              <a:rPr lang="en-GB" b="0" i="1" dirty="0"/>
              <a:t>which ensures that the resource meets the requirement for daily collective worship in your Church school. The words are invitational, and prayer is optional. </a:t>
            </a:r>
          </a:p>
          <a:p>
            <a:endParaRPr lang="en-GB" b="0" i="1" dirty="0"/>
          </a:p>
          <a:p>
            <a:r>
              <a:rPr lang="en-GB" b="1" i="1" dirty="0"/>
              <a:t>Today’s words come from Psalm 8:3-4 </a:t>
            </a:r>
            <a:r>
              <a:rPr lang="en-GB" b="0" i="1" dirty="0"/>
              <a:t>and speak of David, the Psalm-writer, who has quite clearly experienced something of the power of the natural world to make human beings wonder….We use some photos from the recent Artemis II mission to the Moon, capturing some of the most extraordinary images of Moon and Earth from space. There are maybe some interesting philosophical conversations to be had (at another time!) about the timing of this mission when America is at war with Iran, fuel supplies are compromised and our planet needs more of our care than ever before, but it’s hard not to feel a huge sense of awe looking at the images that have returned from the mission.</a:t>
            </a:r>
            <a:endParaRPr lang="en-GB" i="1" dirty="0"/>
          </a:p>
        </p:txBody>
      </p:sp>
      <p:sp>
        <p:nvSpPr>
          <p:cNvPr id="4" name="Slide Number Placeholder 3"/>
          <p:cNvSpPr>
            <a:spLocks noGrp="1"/>
          </p:cNvSpPr>
          <p:nvPr>
            <p:ph type="sldNum" sz="quarter" idx="5"/>
          </p:nvPr>
        </p:nvSpPr>
        <p:spPr/>
        <p:txBody>
          <a:bodyPr/>
          <a:lstStyle/>
          <a:p>
            <a:fld id="{9838EB90-A8AB-42CD-B29E-D7D05FF6AA49}" type="slidenum">
              <a:rPr lang="en-GB" smtClean="0"/>
              <a:t>1</a:t>
            </a:fld>
            <a:endParaRPr lang="en-GB"/>
          </a:p>
        </p:txBody>
      </p:sp>
    </p:spTree>
    <p:extLst>
      <p:ext uri="{BB962C8B-B14F-4D97-AF65-F5344CB8AC3E}">
        <p14:creationId xmlns:p14="http://schemas.microsoft.com/office/powerpoint/2010/main" val="127293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Gathering: image of the Milky Way from Artemis II Mission, April 7</a:t>
            </a:r>
            <a:r>
              <a:rPr lang="en-GB" b="1" baseline="30000" dirty="0"/>
              <a:t>th</a:t>
            </a:r>
            <a:r>
              <a:rPr lang="en-GB" b="1" dirty="0"/>
              <a:t> 2026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1" dirty="0"/>
              <a:t>You might want to light a candle to signal the start of collective worship. Invite students to be quiet and still and look at the image.</a:t>
            </a:r>
          </a:p>
          <a:p>
            <a:endParaRPr lang="en-GB" b="1" dirty="0"/>
          </a:p>
          <a:p>
            <a:r>
              <a:rPr lang="en-GB" b="0" dirty="0"/>
              <a:t>As we begin, listen to these words, written by David the Psalmist around 3000 years ago… You can almost imagine him lying on the hillsides where he would have safely stowed the sheep in a sheepfold for the night, staring up at the night sky.</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‘When I consider your heavens, the work of your fingers, the moon and the stars, which you have set in place, what is mankind that you are mindful of them, human beings that you care for them?’               </a:t>
            </a:r>
            <a:r>
              <a:rPr kumimoji="0" lang="en-GB" sz="1050" b="1" i="1" u="none" strike="noStrike" kern="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[Psalm 8:3-4]</a:t>
            </a:r>
            <a:endParaRPr kumimoji="0" lang="en-GB" altLang="en-US" sz="1600" b="1" i="1" u="none" strike="noStrike" kern="0" cap="none" spc="0" normalizeH="0" baseline="0" noProof="0" dirty="0">
              <a:ln>
                <a:noFill/>
              </a:ln>
              <a:solidFill>
                <a:prstClr val="black"/>
              </a:solidFill>
              <a:effectLst/>
              <a:uLnTx/>
              <a:uFillTx/>
              <a:latin typeface="Century Gothic" panose="020B0502020202020204" pitchFamily="34" charset="0"/>
              <a:ea typeface="MS Mincho" panose="02020609040205080304" pitchFamily="49" charset="-128"/>
              <a:cs typeface="Times New Roman" panose="02020603050405020304" pitchFamily="18" charset="0"/>
            </a:endParaRP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This image was taken from the small spacecraft, Integrity, as part of the recent NASA mission to conduct a ‘flyby’ of the Moon.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I wonder how it makes you feel as you look at it?.....</a:t>
            </a:r>
          </a:p>
          <a:p>
            <a:pPr marL="171450" indent="-171450">
              <a:buFont typeface="Arial" panose="020B0604020202020204" pitchFamily="34" charset="0"/>
              <a:buChar char="•"/>
            </a:pPr>
            <a:r>
              <a:rPr lang="en-GB" b="0" dirty="0"/>
              <a:t>I wonder how similar your thoughts were to David’s?....</a:t>
            </a:r>
          </a:p>
          <a:p>
            <a:pPr marL="171450" indent="-171450">
              <a:buFont typeface="Arial" panose="020B0604020202020204" pitchFamily="34" charset="0"/>
              <a:buChar char="•"/>
            </a:pPr>
            <a:r>
              <a:rPr lang="en-GB" b="0" dirty="0"/>
              <a:t>Maybe you can identify with this experience of feeling overwhelmed by the enormity of the natural world?.....</a:t>
            </a:r>
          </a:p>
          <a:p>
            <a:pPr marL="171450" indent="-171450">
              <a:buFont typeface="Arial" panose="020B0604020202020204" pitchFamily="34" charset="0"/>
              <a:buChar char="•"/>
            </a:pPr>
            <a:r>
              <a:rPr lang="en-GB" b="0" dirty="0"/>
              <a:t>Or feeling a sense of the spiritual, and asking some big questions about life, the universe and everything? </a:t>
            </a:r>
            <a:r>
              <a:rPr lang="en-GB" b="0" i="1" dirty="0"/>
              <a:t>[to quote Douglas Adams, 40 years ago!]</a:t>
            </a:r>
          </a:p>
          <a:p>
            <a:endParaRPr lang="en-GB" b="0" dirty="0"/>
          </a:p>
        </p:txBody>
      </p:sp>
      <p:sp>
        <p:nvSpPr>
          <p:cNvPr id="4" name="Slide Number Placeholder 3"/>
          <p:cNvSpPr>
            <a:spLocks noGrp="1"/>
          </p:cNvSpPr>
          <p:nvPr>
            <p:ph type="sldNum" sz="quarter" idx="5"/>
          </p:nvPr>
        </p:nvSpPr>
        <p:spPr/>
        <p:txBody>
          <a:bodyPr/>
          <a:lstStyle/>
          <a:p>
            <a:fld id="{9838EB90-A8AB-42CD-B29E-D7D05FF6AA49}" type="slidenum">
              <a:rPr lang="en-GB" smtClean="0"/>
              <a:t>2</a:t>
            </a:fld>
            <a:endParaRPr lang="en-GB"/>
          </a:p>
        </p:txBody>
      </p:sp>
    </p:spTree>
    <p:extLst>
      <p:ext uri="{BB962C8B-B14F-4D97-AF65-F5344CB8AC3E}">
        <p14:creationId xmlns:p14="http://schemas.microsoft.com/office/powerpoint/2010/main" val="1891221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Engaging: images from Artemis II mission - </a:t>
            </a:r>
            <a:r>
              <a:rPr lang="en-GB" sz="1200" b="1" i="0" kern="1200" dirty="0">
                <a:solidFill>
                  <a:schemeClr val="tx1"/>
                </a:solidFill>
                <a:effectLst/>
                <a:latin typeface="+mn-lt"/>
                <a:ea typeface="+mn-ea"/>
                <a:cs typeface="+mn-cs"/>
              </a:rPr>
              <a:t>Astronaut Christina Koch looking out of the window at Earth</a:t>
            </a:r>
          </a:p>
          <a:p>
            <a:r>
              <a:rPr lang="en-GB" sz="1200" b="0" i="0" kern="1200" dirty="0">
                <a:solidFill>
                  <a:schemeClr val="tx1"/>
                </a:solidFill>
                <a:effectLst/>
                <a:latin typeface="+mn-lt"/>
                <a:ea typeface="+mn-ea"/>
                <a:cs typeface="+mn-cs"/>
              </a:rPr>
              <a:t>I wonder how you think she felt? </a:t>
            </a:r>
          </a:p>
          <a:p>
            <a:r>
              <a:rPr lang="en-GB" sz="1200" b="0" i="0" kern="1200" dirty="0">
                <a:solidFill>
                  <a:schemeClr val="tx1"/>
                </a:solidFill>
                <a:effectLst/>
                <a:latin typeface="+mn-lt"/>
                <a:ea typeface="+mn-ea"/>
                <a:cs typeface="+mn-cs"/>
              </a:rPr>
              <a:t>Or how you feel, seeing our beautiful shared home from her perspective?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One of the other astronauts said that they all had “….that same feeling: </a:t>
            </a:r>
            <a:r>
              <a:rPr lang="en-GB" sz="1200" b="1" i="0" kern="1200" dirty="0">
                <a:solidFill>
                  <a:schemeClr val="tx1"/>
                </a:solidFill>
                <a:effectLst/>
                <a:latin typeface="+mn-lt"/>
                <a:ea typeface="+mn-ea"/>
                <a:cs typeface="+mn-cs"/>
              </a:rPr>
              <a:t>small and powerless, yet powerful together.”</a:t>
            </a:r>
          </a:p>
          <a:p>
            <a:endParaRPr lang="en-GB" sz="1200" b="0" i="0"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5"/>
          </p:nvPr>
        </p:nvSpPr>
        <p:spPr/>
        <p:txBody>
          <a:bodyPr/>
          <a:lstStyle/>
          <a:p>
            <a:fld id="{9838EB90-A8AB-42CD-B29E-D7D05FF6AA49}" type="slidenum">
              <a:rPr lang="en-GB" smtClean="0"/>
              <a:t>3</a:t>
            </a:fld>
            <a:endParaRPr lang="en-GB"/>
          </a:p>
        </p:txBody>
      </p:sp>
    </p:spTree>
    <p:extLst>
      <p:ext uri="{BB962C8B-B14F-4D97-AF65-F5344CB8AC3E}">
        <p14:creationId xmlns:p14="http://schemas.microsoft.com/office/powerpoint/2010/main" val="1646255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Engaging: images from the Artemis II mission, taken from underneath</a:t>
            </a:r>
          </a:p>
          <a:p>
            <a:r>
              <a:rPr lang="en-GB" sz="1200" b="0" i="1" kern="1200" dirty="0">
                <a:solidFill>
                  <a:schemeClr val="tx1"/>
                </a:solidFill>
                <a:effectLst/>
                <a:latin typeface="+mn-lt"/>
                <a:ea typeface="+mn-ea"/>
                <a:cs typeface="+mn-cs"/>
              </a:rPr>
              <a:t>The two auroras (top right [Australis, ‘Southern Lights’] and bottom left [Borealis, Northern Lights]) and zodiacal light (bottom right) are visible as the Earth eclipses the Sun.</a:t>
            </a:r>
          </a:p>
          <a:p>
            <a:endParaRPr lang="en-GB" b="1" dirty="0"/>
          </a:p>
          <a:p>
            <a:pPr fontAlgn="base"/>
            <a:r>
              <a:rPr lang="en-GB" sz="1200" b="0" i="0" kern="1200" dirty="0">
                <a:solidFill>
                  <a:schemeClr val="tx1"/>
                </a:solidFill>
                <a:effectLst/>
                <a:latin typeface="+mn-lt"/>
                <a:ea typeface="+mn-ea"/>
                <a:cs typeface="+mn-cs"/>
              </a:rPr>
              <a:t>Astronaut Victor Glover, talking to the base team as they got closer to the Moon, said how they were "looking at you and </a:t>
            </a:r>
            <a:r>
              <a:rPr lang="en-GB" sz="1200" b="1" i="0" kern="1200" dirty="0">
                <a:solidFill>
                  <a:schemeClr val="tx1"/>
                </a:solidFill>
                <a:effectLst/>
                <a:latin typeface="+mn-lt"/>
                <a:ea typeface="+mn-ea"/>
                <a:cs typeface="+mn-cs"/>
              </a:rPr>
              <a:t>how beautiful Earth is."</a:t>
            </a:r>
          </a:p>
          <a:p>
            <a:pPr fontAlgn="base"/>
            <a:r>
              <a:rPr lang="en-GB" sz="1200" b="0" i="0" kern="1200" dirty="0">
                <a:solidFill>
                  <a:schemeClr val="tx1"/>
                </a:solidFill>
                <a:effectLst/>
                <a:latin typeface="+mn-lt"/>
                <a:ea typeface="+mn-ea"/>
                <a:cs typeface="+mn-cs"/>
              </a:rPr>
              <a:t>Jeremy Hansen, a Canadian member of the team, found that returning to Earth had deepened his faith in people. "We don't always do great things. We're not always in our integrity, but our default is to be good and to be good to one another," he said. </a:t>
            </a:r>
            <a:r>
              <a:rPr lang="en-GB" sz="1200" b="1" i="0" kern="1200" dirty="0">
                <a:solidFill>
                  <a:schemeClr val="tx1"/>
                </a:solidFill>
                <a:effectLst/>
                <a:latin typeface="+mn-lt"/>
                <a:ea typeface="+mn-ea"/>
                <a:cs typeface="+mn-cs"/>
              </a:rPr>
              <a:t>"What I've seen has brought me more joy…more hope for our future."</a:t>
            </a:r>
          </a:p>
          <a:p>
            <a:endParaRPr lang="en-GB" b="1" dirty="0"/>
          </a:p>
          <a:p>
            <a:pPr marL="0" indent="0">
              <a:buFont typeface="Arial" panose="020B0604020202020204" pitchFamily="34" charset="0"/>
              <a:buNone/>
            </a:pPr>
            <a:r>
              <a:rPr lang="en-GB" b="0" i="1" dirty="0"/>
              <a:t>Lead a short discussion helping students to share their thoughts about the images they have seen, using the following points/questions:</a:t>
            </a:r>
          </a:p>
          <a:p>
            <a:pPr marL="171450" indent="-171450">
              <a:buFont typeface="Arial" panose="020B0604020202020204" pitchFamily="34" charset="0"/>
              <a:buChar char="•"/>
            </a:pPr>
            <a:r>
              <a:rPr lang="en-GB" b="0" i="1" dirty="0"/>
              <a:t>I wonder what you think about their words?</a:t>
            </a:r>
          </a:p>
          <a:p>
            <a:pPr marL="171450" indent="-171450">
              <a:buFont typeface="Arial" panose="020B0604020202020204" pitchFamily="34" charset="0"/>
              <a:buChar char="•"/>
            </a:pPr>
            <a:r>
              <a:rPr lang="en-GB" b="0" i="1" dirty="0"/>
              <a:t>Is Earth really this beautiful?</a:t>
            </a:r>
          </a:p>
          <a:p>
            <a:pPr marL="171450" indent="-171450">
              <a:buFont typeface="Arial" panose="020B0604020202020204" pitchFamily="34" charset="0"/>
              <a:buChar char="•"/>
            </a:pPr>
            <a:r>
              <a:rPr lang="en-GB" b="0" i="1" dirty="0"/>
              <a:t>How might this impact on our need to take climate change seriously? [Maybe students might feel the irony of a space mission at a time when fuel supplies are compromised!...]</a:t>
            </a:r>
          </a:p>
          <a:p>
            <a:pPr marL="171450" indent="-171450">
              <a:buFont typeface="Arial" panose="020B0604020202020204" pitchFamily="34" charset="0"/>
              <a:buChar char="•"/>
            </a:pPr>
            <a:r>
              <a:rPr lang="en-GB" b="0" i="1" dirty="0"/>
              <a:t>Why do they think Hansen felt so optimistic? Is he right to feel this way?</a:t>
            </a:r>
          </a:p>
          <a:p>
            <a:pPr marL="171450" indent="-171450">
              <a:buFont typeface="Arial" panose="020B0604020202020204" pitchFamily="34" charset="0"/>
              <a:buChar char="•"/>
            </a:pPr>
            <a:r>
              <a:rPr lang="en-GB" b="0" i="1" dirty="0"/>
              <a:t>What difference do you think this mission might make to the team’s personal priorities?</a:t>
            </a:r>
          </a:p>
          <a:p>
            <a:pPr marL="171450" indent="-171450">
              <a:buFont typeface="Arial" panose="020B0604020202020204" pitchFamily="34" charset="0"/>
              <a:buChar char="•"/>
            </a:pPr>
            <a:r>
              <a:rPr lang="en-GB" b="0" i="1" dirty="0"/>
              <a:t>What should our response be?</a:t>
            </a:r>
          </a:p>
          <a:p>
            <a:pPr marL="171450" indent="-171450">
              <a:buFont typeface="Arial" panose="020B0604020202020204" pitchFamily="34" charset="0"/>
              <a:buChar char="•"/>
            </a:pPr>
            <a:endParaRPr lang="en-GB" b="0" i="1" dirty="0"/>
          </a:p>
        </p:txBody>
      </p:sp>
      <p:sp>
        <p:nvSpPr>
          <p:cNvPr id="4" name="Slide Number Placeholder 3"/>
          <p:cNvSpPr>
            <a:spLocks noGrp="1"/>
          </p:cNvSpPr>
          <p:nvPr>
            <p:ph type="sldNum" sz="quarter" idx="5"/>
          </p:nvPr>
        </p:nvSpPr>
        <p:spPr/>
        <p:txBody>
          <a:bodyPr/>
          <a:lstStyle/>
          <a:p>
            <a:fld id="{9838EB90-A8AB-42CD-B29E-D7D05FF6AA49}" type="slidenum">
              <a:rPr lang="en-GB" smtClean="0"/>
              <a:t>4</a:t>
            </a:fld>
            <a:endParaRPr lang="en-GB"/>
          </a:p>
        </p:txBody>
      </p:sp>
    </p:spTree>
    <p:extLst>
      <p:ext uri="{BB962C8B-B14F-4D97-AF65-F5344CB8AC3E}">
        <p14:creationId xmlns:p14="http://schemas.microsoft.com/office/powerpoint/2010/main" val="3721956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Going deeper: responding and words for worship</a:t>
            </a:r>
          </a:p>
          <a:p>
            <a:r>
              <a:rPr lang="en-GB" b="0" dirty="0"/>
              <a:t>Let’s return to the words we started with from Psalm 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‘When I consider your heavens, the work of your fingers, the moon and the stars, which you have set in place, what is mankind that you are mindful of them, human beings that you care for them?’               </a:t>
            </a:r>
            <a:r>
              <a:rPr kumimoji="0" lang="en-GB" sz="1050" b="1" i="1" u="none" strike="noStrike" kern="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[Psalm 8:3-4]</a:t>
            </a:r>
            <a:endParaRPr kumimoji="0" lang="en-GB" altLang="en-US" sz="1600" b="1" i="1" u="none" strike="noStrike" kern="0" cap="none" spc="0" normalizeH="0" baseline="0" noProof="0" dirty="0">
              <a:ln>
                <a:noFill/>
              </a:ln>
              <a:solidFill>
                <a:prstClr val="black"/>
              </a:solidFill>
              <a:effectLst/>
              <a:uLnTx/>
              <a:uFillTx/>
              <a:latin typeface="Century Gothic" panose="020B0502020202020204" pitchFamily="34" charset="0"/>
              <a:ea typeface="MS Mincho" panose="02020609040205080304" pitchFamily="49" charset="-128"/>
              <a:cs typeface="Times New Roman" panose="02020603050405020304" pitchFamily="18" charset="0"/>
            </a:endParaRPr>
          </a:p>
          <a:p>
            <a:endParaRPr lang="en-GB" b="0" dirty="0"/>
          </a:p>
          <a:p>
            <a:r>
              <a:rPr lang="en-GB" b="0" dirty="0"/>
              <a:t>I wonder if you noticed David’s final clause: ‘</a:t>
            </a:r>
            <a:r>
              <a:rPr kumimoji="0" lang="en-GB" sz="1200" b="0" i="0" u="none" strike="noStrike" kern="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what is mankind that you are mindful of them, human beings that you care for them?’</a:t>
            </a:r>
            <a:r>
              <a:rPr lang="en-GB" b="0" dirty="0"/>
              <a:t> </a:t>
            </a:r>
          </a:p>
          <a:p>
            <a:r>
              <a:rPr lang="en-GB" b="0" dirty="0"/>
              <a:t>‘Mindful’ here means that God brings human beings to mind; he remembers them.</a:t>
            </a:r>
          </a:p>
          <a:p>
            <a:r>
              <a:rPr lang="en-GB" b="0" dirty="0"/>
              <a:t>For David, it wasn’t so much the smallness that he felt in comparison with the vastness of space, it was the reminder that for him, there was a Creator behind all of this vastness – a Creator who cared for him, a human being.</a:t>
            </a:r>
          </a:p>
          <a:p>
            <a:endParaRPr lang="en-GB" b="0" dirty="0"/>
          </a:p>
          <a:p>
            <a:r>
              <a:rPr lang="en-GB" b="0" i="0" dirty="0"/>
              <a:t>I wonder what you think about this idea?</a:t>
            </a:r>
          </a:p>
          <a:p>
            <a:endParaRPr lang="en-GB"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bg1"/>
                </a:solidFill>
                <a:latin typeface="Century Gothic" panose="020B0502020202020204" pitchFamily="34" charset="0"/>
              </a:rPr>
              <a:t>I’m going to leave some space for you to reflect in the quietness of your own hearts….then</a:t>
            </a:r>
            <a:r>
              <a:rPr lang="en-GB" sz="1200" b="0" i="0" kern="1200" dirty="0">
                <a:solidFill>
                  <a:schemeClr val="tx1"/>
                </a:solidFill>
                <a:effectLst/>
                <a:latin typeface="+mn-lt"/>
                <a:ea typeface="+mn-ea"/>
                <a:cs typeface="+mn-cs"/>
              </a:rPr>
              <a:t> I’m going to turn some of David’s words into a prayer: if this is something that you are comfortable with, then find a way to make the prayer your own….</a:t>
            </a:r>
          </a:p>
          <a:p>
            <a:endParaRPr lang="en-GB" sz="1200" b="0" i="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Creator God, </a:t>
            </a:r>
          </a:p>
          <a:p>
            <a:r>
              <a:rPr lang="en-GB" sz="1200" b="1" kern="1200" dirty="0">
                <a:solidFill>
                  <a:schemeClr val="tx1"/>
                </a:solidFill>
                <a:effectLst/>
                <a:latin typeface="+mn-lt"/>
                <a:ea typeface="+mn-ea"/>
                <a:cs typeface="+mn-cs"/>
              </a:rPr>
              <a:t>When we look at the heavens and the earth, the ‘work of your fingers’, we are humbled.</a:t>
            </a:r>
          </a:p>
          <a:p>
            <a:r>
              <a:rPr lang="en-GB" sz="1200" b="1" kern="1200" dirty="0">
                <a:solidFill>
                  <a:schemeClr val="tx1"/>
                </a:solidFill>
                <a:effectLst/>
                <a:latin typeface="+mn-lt"/>
                <a:ea typeface="+mn-ea"/>
                <a:cs typeface="+mn-cs"/>
              </a:rPr>
              <a:t>We are grateful that even though we are just small human beings, you remember us and care for us.</a:t>
            </a:r>
          </a:p>
          <a:p>
            <a:r>
              <a:rPr lang="en-GB" sz="1200" b="1" i="0" kern="1200" dirty="0">
                <a:solidFill>
                  <a:schemeClr val="tx1"/>
                </a:solidFill>
                <a:effectLst/>
                <a:latin typeface="+mn-lt"/>
                <a:ea typeface="+mn-ea"/>
                <a:cs typeface="+mn-cs"/>
              </a:rPr>
              <a:t>Amen</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Sending: </a:t>
            </a:r>
            <a:r>
              <a:rPr lang="en-GB" sz="1200" b="0" i="1" kern="1200" dirty="0">
                <a:solidFill>
                  <a:schemeClr val="tx1"/>
                </a:solidFill>
                <a:effectLst/>
                <a:latin typeface="+mn-lt"/>
                <a:ea typeface="+mn-ea"/>
                <a:cs typeface="+mn-cs"/>
              </a:rPr>
              <a:t>you might wish to leave students with a final challenge based on this slide, then blow out the candle as a sign that the collective worship is finished. </a:t>
            </a:r>
            <a:endParaRPr lang="en-GB" sz="1200" b="1" i="0" kern="1200" dirty="0">
              <a:solidFill>
                <a:schemeClr val="tx1"/>
              </a:solidFill>
              <a:effectLst/>
              <a:latin typeface="+mn-lt"/>
              <a:ea typeface="+mn-ea"/>
              <a:cs typeface="+mn-cs"/>
            </a:endParaRPr>
          </a:p>
          <a:p>
            <a:endParaRPr lang="en-GB" i="0" dirty="0"/>
          </a:p>
        </p:txBody>
      </p:sp>
      <p:sp>
        <p:nvSpPr>
          <p:cNvPr id="4" name="Slide Number Placeholder 3"/>
          <p:cNvSpPr>
            <a:spLocks noGrp="1"/>
          </p:cNvSpPr>
          <p:nvPr>
            <p:ph type="sldNum" sz="quarter" idx="5"/>
          </p:nvPr>
        </p:nvSpPr>
        <p:spPr/>
        <p:txBody>
          <a:bodyPr/>
          <a:lstStyle/>
          <a:p>
            <a:fld id="{9838EB90-A8AB-42CD-B29E-D7D05FF6AA49}" type="slidenum">
              <a:rPr lang="en-GB" smtClean="0"/>
              <a:t>5</a:t>
            </a:fld>
            <a:endParaRPr lang="en-GB"/>
          </a:p>
        </p:txBody>
      </p:sp>
    </p:spTree>
    <p:extLst>
      <p:ext uri="{BB962C8B-B14F-4D97-AF65-F5344CB8AC3E}">
        <p14:creationId xmlns:p14="http://schemas.microsoft.com/office/powerpoint/2010/main" val="2733293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5596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42173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3167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1311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8EE52B1-DDDB-48E3-9BB6-A56663961E24}" type="datetimeFigureOut">
              <a:rPr lang="en-GB" smtClean="0"/>
              <a:t>07/05/2026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88626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8EE52B1-DDDB-48E3-9BB6-A56663961E24}" type="datetimeFigureOut">
              <a:rPr lang="en-GB" smtClean="0"/>
              <a:t>07/05/2026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5210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EE52B1-DDDB-48E3-9BB6-A56663961E24}" type="datetimeFigureOut">
              <a:rPr lang="en-GB" smtClean="0"/>
              <a:t>07/05/2026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73457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EE52B1-DDDB-48E3-9BB6-A56663961E24}" type="datetimeFigureOut">
              <a:rPr lang="en-GB" smtClean="0"/>
              <a:t>07/05/2026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1225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E52B1-DDDB-48E3-9BB6-A56663961E24}" type="datetimeFigureOut">
              <a:rPr lang="en-GB" smtClean="0"/>
              <a:t>07/05/2026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12138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07/05/2026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64784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07/05/2026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03418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EE52B1-DDDB-48E3-9BB6-A56663961E24}" type="datetimeFigureOut">
              <a:rPr lang="en-GB" smtClean="0"/>
              <a:t>07/05/2026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5C4B15-31DF-483A-8617-94F02152CD58}" type="slidenum">
              <a:rPr lang="en-GB" smtClean="0"/>
              <a:t>‹#›</a:t>
            </a:fld>
            <a:endParaRPr lang="en-GB"/>
          </a:p>
        </p:txBody>
      </p:sp>
    </p:spTree>
    <p:extLst>
      <p:ext uri="{BB962C8B-B14F-4D97-AF65-F5344CB8AC3E}">
        <p14:creationId xmlns:p14="http://schemas.microsoft.com/office/powerpoint/2010/main" val="248076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52503D-BE67-D77B-E1A9-633593D0B092}"/>
              </a:ext>
            </a:extLst>
          </p:cNvPr>
          <p:cNvSpPr txBox="1"/>
          <p:nvPr/>
        </p:nvSpPr>
        <p:spPr>
          <a:xfrm>
            <a:off x="192340" y="655880"/>
            <a:ext cx="8759320" cy="1754326"/>
          </a:xfrm>
          <a:prstGeom prst="rect">
            <a:avLst/>
          </a:prstGeom>
          <a:noFill/>
        </p:spPr>
        <p:txBody>
          <a:bodyPr wrap="square" rtlCol="0">
            <a:spAutoFit/>
          </a:bodyPr>
          <a:lstStyle/>
          <a:p>
            <a:pPr algn="ctr"/>
            <a:r>
              <a:rPr lang="en-GB" sz="5400" b="1" dirty="0">
                <a:solidFill>
                  <a:schemeClr val="bg1"/>
                </a:solidFill>
                <a:effectLst>
                  <a:glow rad="228600">
                    <a:srgbClr val="FFC000">
                      <a:alpha val="40000"/>
                    </a:srgbClr>
                  </a:glow>
                </a:effectLst>
                <a:latin typeface="Century Gothic" panose="020B0502020202020204" pitchFamily="34" charset="0"/>
              </a:rPr>
              <a:t>Words to make you wonder…</a:t>
            </a:r>
          </a:p>
        </p:txBody>
      </p:sp>
      <p:pic>
        <p:nvPicPr>
          <p:cNvPr id="2" name="Picture 1">
            <a:extLst>
              <a:ext uri="{FF2B5EF4-FFF2-40B4-BE49-F238E27FC236}">
                <a16:creationId xmlns:a16="http://schemas.microsoft.com/office/drawing/2014/main" id="{57B3144A-D852-586C-BC96-1E06781B70C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2670628"/>
            <a:ext cx="9144000" cy="4230914"/>
          </a:xfrm>
          <a:prstGeom prst="rect">
            <a:avLst/>
          </a:prstGeom>
          <a:effectLst>
            <a:softEdge rad="317500"/>
          </a:effectLst>
        </p:spPr>
      </p:pic>
      <p:sp>
        <p:nvSpPr>
          <p:cNvPr id="7" name="TextBox 6">
            <a:extLst>
              <a:ext uri="{FF2B5EF4-FFF2-40B4-BE49-F238E27FC236}">
                <a16:creationId xmlns:a16="http://schemas.microsoft.com/office/drawing/2014/main" id="{7B02DA19-836A-F5AA-80B4-F033F642C9AB}"/>
              </a:ext>
            </a:extLst>
          </p:cNvPr>
          <p:cNvSpPr txBox="1"/>
          <p:nvPr/>
        </p:nvSpPr>
        <p:spPr>
          <a:xfrm>
            <a:off x="5435600" y="6444956"/>
            <a:ext cx="3616962" cy="261610"/>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Image from </a:t>
            </a:r>
            <a:r>
              <a:rPr lang="en-GB" sz="1100" i="1" dirty="0" err="1">
                <a:solidFill>
                  <a:schemeClr val="bg1"/>
                </a:solidFill>
                <a:latin typeface="Century Gothic" panose="020B0502020202020204" pitchFamily="34" charset="0"/>
              </a:rPr>
              <a:t>pixabay</a:t>
            </a:r>
            <a:endParaRPr lang="en-GB" sz="1100" i="1" dirty="0">
              <a:solidFill>
                <a:schemeClr val="bg1"/>
              </a:solidFill>
              <a:latin typeface="Century Gothic" panose="020B0502020202020204" pitchFamily="34" charset="0"/>
            </a:endParaRPr>
          </a:p>
        </p:txBody>
      </p:sp>
      <p:sp>
        <p:nvSpPr>
          <p:cNvPr id="3" name="TextBox 2">
            <a:extLst>
              <a:ext uri="{FF2B5EF4-FFF2-40B4-BE49-F238E27FC236}">
                <a16:creationId xmlns:a16="http://schemas.microsoft.com/office/drawing/2014/main" id="{B2566E47-9455-6F0A-74D2-76643B9D1D9D}"/>
              </a:ext>
            </a:extLst>
          </p:cNvPr>
          <p:cNvSpPr txBox="1"/>
          <p:nvPr/>
        </p:nvSpPr>
        <p:spPr>
          <a:xfrm>
            <a:off x="2899317" y="151434"/>
            <a:ext cx="6153245" cy="307777"/>
          </a:xfrm>
          <a:prstGeom prst="rect">
            <a:avLst/>
          </a:prstGeom>
          <a:noFill/>
        </p:spPr>
        <p:txBody>
          <a:bodyPr wrap="square">
            <a:spAutoFit/>
          </a:bodyPr>
          <a:lstStyle/>
          <a:p>
            <a:pPr algn="r"/>
            <a:r>
              <a:rPr lang="en-GB" sz="1400" b="1" i="1" dirty="0">
                <a:solidFill>
                  <a:schemeClr val="bg1"/>
                </a:solidFill>
                <a:latin typeface="Century Gothic" panose="020B0502020202020204" pitchFamily="34" charset="0"/>
              </a:rPr>
              <a:t>Today’s words can be found in Psalm 8:3-4</a:t>
            </a:r>
            <a:endParaRPr lang="en-GB" sz="1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11645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822CDD-BA5F-2C3B-E2BF-F3F1F527AA2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0"/>
            <a:ext cx="9144001" cy="6858000"/>
          </a:xfrm>
          <a:prstGeom prst="rect">
            <a:avLst/>
          </a:prstGeom>
        </p:spPr>
      </p:pic>
      <p:sp>
        <p:nvSpPr>
          <p:cNvPr id="4" name="TextBox 3">
            <a:extLst>
              <a:ext uri="{FF2B5EF4-FFF2-40B4-BE49-F238E27FC236}">
                <a16:creationId xmlns:a16="http://schemas.microsoft.com/office/drawing/2014/main" id="{51DC8E71-6721-8910-A28B-2C5A1A53BA4D}"/>
              </a:ext>
            </a:extLst>
          </p:cNvPr>
          <p:cNvSpPr txBox="1">
            <a:spLocks noChangeArrowheads="1"/>
          </p:cNvSpPr>
          <p:nvPr/>
        </p:nvSpPr>
        <p:spPr bwMode="auto">
          <a:xfrm>
            <a:off x="3467150" y="6596390"/>
            <a:ext cx="569136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GB" altLang="en-US" sz="1100" i="1" dirty="0">
                <a:solidFill>
                  <a:srgbClr val="FFFFFF"/>
                </a:solidFill>
                <a:latin typeface="Century Gothic" panose="020B0502020202020204" pitchFamily="34" charset="0"/>
              </a:rPr>
              <a:t>I</a:t>
            </a:r>
            <a:r>
              <a:rPr kumimoji="0" lang="en-GB" altLang="en-US" sz="1100" b="0" i="1" u="none" strike="noStrike" kern="1200" cap="none" spc="0" normalizeH="0" baseline="0" noProof="0" dirty="0">
                <a:ln>
                  <a:noFill/>
                </a:ln>
                <a:solidFill>
                  <a:srgbClr val="FFFFFF"/>
                </a:solidFill>
                <a:effectLst/>
                <a:uLnTx/>
                <a:uFillTx/>
                <a:latin typeface="Century Gothic" panose="020B0502020202020204" pitchFamily="34" charset="0"/>
                <a:ea typeface="MS PGothic" panose="020B0600070205080204" pitchFamily="34" charset="-128"/>
                <a:cs typeface="+mn-cs"/>
              </a:rPr>
              <a:t>mage ©NASA</a:t>
            </a:r>
          </a:p>
        </p:txBody>
      </p:sp>
      <p:sp>
        <p:nvSpPr>
          <p:cNvPr id="7" name="TextBox 6">
            <a:extLst>
              <a:ext uri="{FF2B5EF4-FFF2-40B4-BE49-F238E27FC236}">
                <a16:creationId xmlns:a16="http://schemas.microsoft.com/office/drawing/2014/main" id="{E49EFA6E-A887-0E73-42B1-0DD539E5CC95}"/>
              </a:ext>
            </a:extLst>
          </p:cNvPr>
          <p:cNvSpPr txBox="1">
            <a:spLocks noChangeArrowheads="1"/>
          </p:cNvSpPr>
          <p:nvPr/>
        </p:nvSpPr>
        <p:spPr bwMode="auto">
          <a:xfrm>
            <a:off x="262886" y="235175"/>
            <a:ext cx="8618228" cy="1261884"/>
          </a:xfrm>
          <a:prstGeom prst="rect">
            <a:avLst/>
          </a:prstGeom>
          <a:solidFill>
            <a:sysClr val="window" lastClr="FFFFFF">
              <a:alpha val="63000"/>
            </a:sys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en-GB" sz="2000" b="1" i="0" u="none" strike="noStrike" kern="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‘When I consider your heavens, the work of your fingers, the moon and the stars, which you have set in place, what is mankind that you are mindful of them, human beings that you care for them?’               </a:t>
            </a:r>
            <a:r>
              <a:rPr kumimoji="0" lang="en-GB" sz="1600" b="1" i="1" u="none" strike="noStrike" kern="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[Psalm 8:3-4]</a:t>
            </a:r>
            <a:endParaRPr kumimoji="0" lang="en-GB" altLang="en-US" sz="2800" b="1" i="1" u="none" strike="noStrike" kern="0" cap="none" spc="0" normalizeH="0" baseline="0" noProof="0" dirty="0">
              <a:ln>
                <a:noFill/>
              </a:ln>
              <a:solidFill>
                <a:prstClr val="black"/>
              </a:solidFill>
              <a:effectLst/>
              <a:uLnTx/>
              <a:uFillTx/>
              <a:latin typeface="Century Gothic" panose="020B050202020202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57186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ABDCAE-CE5B-70E1-6842-80B0B49891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extBox 5">
            <a:extLst>
              <a:ext uri="{FF2B5EF4-FFF2-40B4-BE49-F238E27FC236}">
                <a16:creationId xmlns:a16="http://schemas.microsoft.com/office/drawing/2014/main" id="{158533B9-892D-248A-AD79-A4F91C074A55}"/>
              </a:ext>
            </a:extLst>
          </p:cNvPr>
          <p:cNvSpPr txBox="1"/>
          <p:nvPr/>
        </p:nvSpPr>
        <p:spPr>
          <a:xfrm>
            <a:off x="4920343" y="151042"/>
            <a:ext cx="4063789" cy="769441"/>
          </a:xfrm>
          <a:prstGeom prst="rect">
            <a:avLst/>
          </a:prstGeom>
          <a:noFill/>
        </p:spPr>
        <p:txBody>
          <a:bodyPr wrap="square" rtlCol="0">
            <a:spAutoFit/>
          </a:bodyPr>
          <a:lstStyle/>
          <a:p>
            <a:pPr algn="ctr"/>
            <a:r>
              <a:rPr lang="en-GB" sz="2200" b="1" dirty="0">
                <a:solidFill>
                  <a:schemeClr val="bg1"/>
                </a:solidFill>
                <a:latin typeface="Century Gothic" panose="020B0502020202020204" pitchFamily="34" charset="0"/>
              </a:rPr>
              <a:t>“…small and powerless, yet powerful together.”</a:t>
            </a:r>
          </a:p>
        </p:txBody>
      </p:sp>
    </p:spTree>
    <p:extLst>
      <p:ext uri="{BB962C8B-B14F-4D97-AF65-F5344CB8AC3E}">
        <p14:creationId xmlns:p14="http://schemas.microsoft.com/office/powerpoint/2010/main" val="269714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828E4B-C24E-6413-0BFC-7D50325304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
        <p:nvSpPr>
          <p:cNvPr id="4" name="TextBox 3">
            <a:extLst>
              <a:ext uri="{FF2B5EF4-FFF2-40B4-BE49-F238E27FC236}">
                <a16:creationId xmlns:a16="http://schemas.microsoft.com/office/drawing/2014/main" id="{110A6191-459B-50D1-B534-AFB75D7CDDBC}"/>
              </a:ext>
            </a:extLst>
          </p:cNvPr>
          <p:cNvSpPr txBox="1"/>
          <p:nvPr/>
        </p:nvSpPr>
        <p:spPr>
          <a:xfrm>
            <a:off x="0" y="165556"/>
            <a:ext cx="4063789" cy="430887"/>
          </a:xfrm>
          <a:prstGeom prst="rect">
            <a:avLst/>
          </a:prstGeom>
          <a:noFill/>
        </p:spPr>
        <p:txBody>
          <a:bodyPr wrap="square" rtlCol="0">
            <a:spAutoFit/>
          </a:bodyPr>
          <a:lstStyle/>
          <a:p>
            <a:pPr algn="ctr"/>
            <a:r>
              <a:rPr lang="en-GB" sz="2200" b="1" dirty="0">
                <a:solidFill>
                  <a:schemeClr val="bg1"/>
                </a:solidFill>
                <a:latin typeface="Century Gothic" panose="020B0502020202020204" pitchFamily="34" charset="0"/>
              </a:rPr>
              <a:t>“…how beautiful Earth is.”</a:t>
            </a:r>
          </a:p>
        </p:txBody>
      </p:sp>
      <p:sp>
        <p:nvSpPr>
          <p:cNvPr id="5" name="TextBox 4">
            <a:extLst>
              <a:ext uri="{FF2B5EF4-FFF2-40B4-BE49-F238E27FC236}">
                <a16:creationId xmlns:a16="http://schemas.microsoft.com/office/drawing/2014/main" id="{B7546FB3-BCFF-A1E1-E5C9-D237ED6F0785}"/>
              </a:ext>
            </a:extLst>
          </p:cNvPr>
          <p:cNvSpPr txBox="1"/>
          <p:nvPr/>
        </p:nvSpPr>
        <p:spPr>
          <a:xfrm>
            <a:off x="2365829" y="5923003"/>
            <a:ext cx="6574972" cy="769441"/>
          </a:xfrm>
          <a:prstGeom prst="rect">
            <a:avLst/>
          </a:prstGeom>
          <a:noFill/>
        </p:spPr>
        <p:txBody>
          <a:bodyPr wrap="square" rtlCol="0">
            <a:spAutoFit/>
          </a:bodyPr>
          <a:lstStyle/>
          <a:p>
            <a:pPr algn="r"/>
            <a:r>
              <a:rPr lang="en-GB" sz="2200" b="1" dirty="0">
                <a:solidFill>
                  <a:schemeClr val="bg1"/>
                </a:solidFill>
                <a:latin typeface="Century Gothic" panose="020B0502020202020204" pitchFamily="34" charset="0"/>
              </a:rPr>
              <a:t>“…What I've seen has brought me more joy…more hope for our future."</a:t>
            </a:r>
          </a:p>
        </p:txBody>
      </p:sp>
    </p:spTree>
    <p:extLst>
      <p:ext uri="{BB962C8B-B14F-4D97-AF65-F5344CB8AC3E}">
        <p14:creationId xmlns:p14="http://schemas.microsoft.com/office/powerpoint/2010/main" val="989535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5BD2AB-A0C9-859E-9CB0-55DE2D27AD6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8650514" cy="6858000"/>
          </a:xfrm>
          <a:prstGeom prst="rect">
            <a:avLst/>
          </a:prstGeom>
        </p:spPr>
      </p:pic>
      <p:sp>
        <p:nvSpPr>
          <p:cNvPr id="2" name="TextBox 1">
            <a:extLst>
              <a:ext uri="{FF2B5EF4-FFF2-40B4-BE49-F238E27FC236}">
                <a16:creationId xmlns:a16="http://schemas.microsoft.com/office/drawing/2014/main" id="{C2D3910E-38FD-D132-6E08-0AA6CC5935B3}"/>
              </a:ext>
            </a:extLst>
          </p:cNvPr>
          <p:cNvSpPr txBox="1">
            <a:spLocks noChangeArrowheads="1"/>
          </p:cNvSpPr>
          <p:nvPr/>
        </p:nvSpPr>
        <p:spPr bwMode="auto">
          <a:xfrm>
            <a:off x="841828" y="3167060"/>
            <a:ext cx="4193000" cy="3379387"/>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en-GB" sz="2400" b="1" i="0" u="none" strike="noStrike" kern="0" cap="none" spc="0" normalizeH="0" baseline="0" noProof="0" dirty="0">
                <a:ln>
                  <a:noFill/>
                </a:ln>
                <a:solidFill>
                  <a:schemeClr val="bg1"/>
                </a:solidFill>
                <a:effectLst/>
                <a:uLnTx/>
                <a:uFillTx/>
                <a:latin typeface="Century Gothic" panose="020B0502020202020204" pitchFamily="34" charset="0"/>
                <a:ea typeface="MS PGothic" panose="020B0600070205080204" pitchFamily="34" charset="-128"/>
                <a:cs typeface="+mn-cs"/>
              </a:rPr>
              <a:t>‘When I consider your heavens, the work of your fingers, the moon and the stars, which you have set in place, what is mankind that you are mindful of them, human beings that you care for them?’ </a:t>
            </a:r>
          </a:p>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en-GB" sz="1800" b="1" i="1" u="none" strike="noStrike" kern="0" cap="none" spc="0" normalizeH="0" baseline="0" noProof="0" dirty="0">
                <a:ln>
                  <a:noFill/>
                </a:ln>
                <a:solidFill>
                  <a:schemeClr val="bg1"/>
                </a:solidFill>
                <a:effectLst/>
                <a:uLnTx/>
                <a:uFillTx/>
                <a:latin typeface="Century Gothic" panose="020B0502020202020204" pitchFamily="34" charset="0"/>
              </a:rPr>
              <a:t>[Psalm 8:3-4]</a:t>
            </a:r>
            <a:endParaRPr kumimoji="0" lang="en-GB" altLang="en-US" b="1" i="1" u="none" strike="noStrike" kern="0" cap="none" spc="0" normalizeH="0" baseline="0" noProof="0" dirty="0">
              <a:ln>
                <a:noFill/>
              </a:ln>
              <a:solidFill>
                <a:schemeClr val="bg1"/>
              </a:solidFill>
              <a:effectLst/>
              <a:uLnTx/>
              <a:uFillTx/>
              <a:latin typeface="Century Gothic" panose="020B0502020202020204" pitchFamily="34" charset="0"/>
              <a:ea typeface="MS Mincho" panose="02020609040205080304" pitchFamily="49" charset="-128"/>
              <a:cs typeface="Times New Roman" panose="02020603050405020304" pitchFamily="18" charset="0"/>
            </a:endParaRPr>
          </a:p>
        </p:txBody>
      </p:sp>
      <p:sp>
        <p:nvSpPr>
          <p:cNvPr id="5" name="TextBox 4">
            <a:extLst>
              <a:ext uri="{FF2B5EF4-FFF2-40B4-BE49-F238E27FC236}">
                <a16:creationId xmlns:a16="http://schemas.microsoft.com/office/drawing/2014/main" id="{86CDDBE1-2EC7-15A0-CDD2-F361F470F958}"/>
              </a:ext>
            </a:extLst>
          </p:cNvPr>
          <p:cNvSpPr txBox="1">
            <a:spLocks noChangeArrowheads="1"/>
          </p:cNvSpPr>
          <p:nvPr/>
        </p:nvSpPr>
        <p:spPr bwMode="auto">
          <a:xfrm>
            <a:off x="725712" y="3037793"/>
            <a:ext cx="4673601" cy="3637919"/>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0" algn="ctr" defTabSz="914400" eaLnBrk="0" fontAlgn="base" hangingPunct="0">
              <a:spcAft>
                <a:spcPct val="0"/>
              </a:spcAft>
              <a:buNone/>
              <a:defRPr/>
            </a:pPr>
            <a:r>
              <a:rPr lang="en-GB" sz="2400" b="1" kern="0" dirty="0">
                <a:solidFill>
                  <a:schemeClr val="bg1"/>
                </a:solidFill>
                <a:latin typeface="Century Gothic" panose="020B0502020202020204" pitchFamily="34" charset="0"/>
              </a:rPr>
              <a:t>Creator God, </a:t>
            </a:r>
          </a:p>
          <a:p>
            <a:pPr lvl="0" algn="ctr" defTabSz="914400" eaLnBrk="0" fontAlgn="base" hangingPunct="0">
              <a:spcAft>
                <a:spcPct val="0"/>
              </a:spcAft>
              <a:buNone/>
              <a:defRPr/>
            </a:pPr>
            <a:r>
              <a:rPr lang="en-GB" sz="2400" b="1" kern="0" dirty="0">
                <a:solidFill>
                  <a:schemeClr val="bg1"/>
                </a:solidFill>
                <a:latin typeface="Century Gothic" panose="020B0502020202020204" pitchFamily="34" charset="0"/>
              </a:rPr>
              <a:t>When we look at the heavens and the earth, the ‘work of your fingers’, we are humbled.</a:t>
            </a:r>
          </a:p>
          <a:p>
            <a:pPr lvl="0" algn="ctr" defTabSz="914400" eaLnBrk="0" fontAlgn="base" hangingPunct="0">
              <a:spcAft>
                <a:spcPct val="0"/>
              </a:spcAft>
              <a:buNone/>
              <a:defRPr/>
            </a:pPr>
            <a:r>
              <a:rPr lang="en-GB" sz="2400" b="1" kern="0" dirty="0">
                <a:solidFill>
                  <a:schemeClr val="bg1"/>
                </a:solidFill>
                <a:latin typeface="Century Gothic" panose="020B0502020202020204" pitchFamily="34" charset="0"/>
              </a:rPr>
              <a:t>We are grateful that even though we are just small human beings, you remember us and care for us.</a:t>
            </a:r>
          </a:p>
          <a:p>
            <a:pPr lvl="0" algn="ctr" defTabSz="914400" eaLnBrk="0" fontAlgn="base" hangingPunct="0">
              <a:spcAft>
                <a:spcPct val="0"/>
              </a:spcAft>
              <a:buNone/>
              <a:defRPr/>
            </a:pPr>
            <a:r>
              <a:rPr lang="en-GB" sz="2400" b="1" kern="0" dirty="0">
                <a:solidFill>
                  <a:schemeClr val="bg1"/>
                </a:solidFill>
                <a:latin typeface="Century Gothic" panose="020B0502020202020204" pitchFamily="34" charset="0"/>
              </a:rPr>
              <a:t>Amen</a:t>
            </a:r>
          </a:p>
        </p:txBody>
      </p:sp>
    </p:spTree>
    <p:extLst>
      <p:ext uri="{BB962C8B-B14F-4D97-AF65-F5344CB8AC3E}">
        <p14:creationId xmlns:p14="http://schemas.microsoft.com/office/powerpoint/2010/main" val="398041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iterate type="lt">
                                    <p:tmPct val="0"/>
                                  </p:iterate>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4574</TotalTime>
  <Words>1432</Words>
  <Application>Microsoft Office PowerPoint</Application>
  <PresentationFormat>On-screen Show (4:3)</PresentationFormat>
  <Paragraphs>76</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Century Gothic</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Rachel Boxer</cp:lastModifiedBy>
  <cp:revision>18</cp:revision>
  <dcterms:created xsi:type="dcterms:W3CDTF">2026-04-10T16:07:53Z</dcterms:created>
  <dcterms:modified xsi:type="dcterms:W3CDTF">2026-05-07T10:52:49Z</dcterms:modified>
</cp:coreProperties>
</file>