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527" r:id="rId2"/>
    <p:sldId id="511" r:id="rId3"/>
    <p:sldId id="562" r:id="rId4"/>
    <p:sldId id="561" r:id="rId5"/>
    <p:sldId id="549" r:id="rId6"/>
    <p:sldId id="559" r:id="rId7"/>
    <p:sldId id="560" r:id="rId8"/>
    <p:sldId id="538" r:id="rId9"/>
    <p:sldId id="539" r:id="rId10"/>
    <p:sldId id="431" r:id="rId11"/>
    <p:sldId id="443" r:id="rId12"/>
    <p:sldId id="510" r:id="rId13"/>
    <p:sldId id="558" r:id="rId14"/>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71EB27-198C-49EB-ABC3-B1BD73CBB791}" v="200" dt="2025-09-04T13:03:27.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233" autoAdjust="0"/>
  </p:normalViewPr>
  <p:slideViewPr>
    <p:cSldViewPr>
      <p:cViewPr varScale="1">
        <p:scale>
          <a:sx n="56" d="100"/>
          <a:sy n="56" d="100"/>
        </p:scale>
        <p:origin x="214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1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B071EB27-198C-49EB-ABC3-B1BD73CBB791}"/>
    <pc:docChg chg="undo custSel addSld modSld sldOrd">
      <pc:chgData name="Rachel Boxer" userId="6da37c9f42e40059" providerId="LiveId" clId="{B071EB27-198C-49EB-ABC3-B1BD73CBB791}" dt="2025-09-04T13:03:53.123" v="2026" actId="6549"/>
      <pc:docMkLst>
        <pc:docMk/>
      </pc:docMkLst>
      <pc:sldChg chg="modNotesTx">
        <pc:chgData name="Rachel Boxer" userId="6da37c9f42e40059" providerId="LiveId" clId="{B071EB27-198C-49EB-ABC3-B1BD73CBB791}" dt="2025-08-22T22:40:49.181" v="1746" actId="20577"/>
        <pc:sldMkLst>
          <pc:docMk/>
          <pc:sldMk cId="2051850831" sldId="511"/>
        </pc:sldMkLst>
      </pc:sldChg>
      <pc:sldChg chg="addSp delSp modSp mod ord modAnim modNotesTx">
        <pc:chgData name="Rachel Boxer" userId="6da37c9f42e40059" providerId="LiveId" clId="{B071EB27-198C-49EB-ABC3-B1BD73CBB791}" dt="2025-09-04T13:03:16.380" v="2014" actId="20577"/>
        <pc:sldMkLst>
          <pc:docMk/>
          <pc:sldMk cId="1803948553" sldId="549"/>
        </pc:sldMkLst>
        <pc:spChg chg="mod ord">
          <ac:chgData name="Rachel Boxer" userId="6da37c9f42e40059" providerId="LiveId" clId="{B071EB27-198C-49EB-ABC3-B1BD73CBB791}" dt="2025-08-13T15:18:24.960" v="355" actId="1076"/>
          <ac:spMkLst>
            <pc:docMk/>
            <pc:sldMk cId="1803948553" sldId="549"/>
            <ac:spMk id="14" creationId="{1693BA24-D6D7-77B5-8734-0A8F937A9001}"/>
          </ac:spMkLst>
        </pc:spChg>
        <pc:spChg chg="add mod">
          <ac:chgData name="Rachel Boxer" userId="6da37c9f42e40059" providerId="LiveId" clId="{B071EB27-198C-49EB-ABC3-B1BD73CBB791}" dt="2025-08-13T15:15:36.721" v="78" actId="14100"/>
          <ac:spMkLst>
            <pc:docMk/>
            <pc:sldMk cId="1803948553" sldId="549"/>
            <ac:spMk id="16" creationId="{4FF6947E-5631-89E6-5513-A4C18E6A28BF}"/>
          </ac:spMkLst>
        </pc:spChg>
        <pc:spChg chg="add mod">
          <ac:chgData name="Rachel Boxer" userId="6da37c9f42e40059" providerId="LiveId" clId="{B071EB27-198C-49EB-ABC3-B1BD73CBB791}" dt="2025-08-13T15:15:50.536" v="108" actId="14100"/>
          <ac:spMkLst>
            <pc:docMk/>
            <pc:sldMk cId="1803948553" sldId="549"/>
            <ac:spMk id="17" creationId="{0965B5CE-FAAE-5F1D-F1F3-6C3D65B7E399}"/>
          </ac:spMkLst>
        </pc:spChg>
        <pc:spChg chg="add mod">
          <ac:chgData name="Rachel Boxer" userId="6da37c9f42e40059" providerId="LiveId" clId="{B071EB27-198C-49EB-ABC3-B1BD73CBB791}" dt="2025-08-13T15:21:31.987" v="576" actId="1076"/>
          <ac:spMkLst>
            <pc:docMk/>
            <pc:sldMk cId="1803948553" sldId="549"/>
            <ac:spMk id="18" creationId="{407A48FE-C080-C64C-6964-8A119685236A}"/>
          </ac:spMkLst>
        </pc:spChg>
        <pc:picChg chg="add mod topLvl modCrop">
          <ac:chgData name="Rachel Boxer" userId="6da37c9f42e40059" providerId="LiveId" clId="{B071EB27-198C-49EB-ABC3-B1BD73CBB791}" dt="2025-08-13T15:13:00.787" v="36" actId="165"/>
          <ac:picMkLst>
            <pc:docMk/>
            <pc:sldMk cId="1803948553" sldId="549"/>
            <ac:picMk id="10" creationId="{7AB40ED8-818C-E8A9-A177-59BEB5AFD265}"/>
          </ac:picMkLst>
        </pc:picChg>
        <pc:picChg chg="add mod topLvl modCrop">
          <ac:chgData name="Rachel Boxer" userId="6da37c9f42e40059" providerId="LiveId" clId="{B071EB27-198C-49EB-ABC3-B1BD73CBB791}" dt="2025-08-13T15:13:00.787" v="36" actId="165"/>
          <ac:picMkLst>
            <pc:docMk/>
            <pc:sldMk cId="1803948553" sldId="549"/>
            <ac:picMk id="12" creationId="{C27DAA1C-0D2E-3DA1-69CE-E2747AE01E08}"/>
          </ac:picMkLst>
        </pc:picChg>
      </pc:sldChg>
      <pc:sldChg chg="modNotesTx">
        <pc:chgData name="Rachel Boxer" userId="6da37c9f42e40059" providerId="LiveId" clId="{B071EB27-198C-49EB-ABC3-B1BD73CBB791}" dt="2025-08-26T15:12:29.841" v="1747" actId="20577"/>
        <pc:sldMkLst>
          <pc:docMk/>
          <pc:sldMk cId="697919064" sldId="558"/>
        </pc:sldMkLst>
      </pc:sldChg>
      <pc:sldChg chg="addSp modSp modAnim modNotesTx">
        <pc:chgData name="Rachel Boxer" userId="6da37c9f42e40059" providerId="LiveId" clId="{B071EB27-198C-49EB-ABC3-B1BD73CBB791}" dt="2025-09-04T13:03:53.123" v="2026" actId="6549"/>
        <pc:sldMkLst>
          <pc:docMk/>
          <pc:sldMk cId="311382369" sldId="559"/>
        </pc:sldMkLst>
        <pc:picChg chg="add mod">
          <ac:chgData name="Rachel Boxer" userId="6da37c9f42e40059" providerId="LiveId" clId="{B071EB27-198C-49EB-ABC3-B1BD73CBB791}" dt="2025-08-13T15:22:16.763" v="586"/>
          <ac:picMkLst>
            <pc:docMk/>
            <pc:sldMk cId="311382369" sldId="559"/>
            <ac:picMk id="2" creationId="{F6EC627D-2D2B-F5E1-A9E6-C9C1989F240C}"/>
          </ac:picMkLst>
        </pc:picChg>
        <pc:picChg chg="add mod">
          <ac:chgData name="Rachel Boxer" userId="6da37c9f42e40059" providerId="LiveId" clId="{B071EB27-198C-49EB-ABC3-B1BD73CBB791}" dt="2025-08-13T15:22:16.763" v="586"/>
          <ac:picMkLst>
            <pc:docMk/>
            <pc:sldMk cId="311382369" sldId="559"/>
            <ac:picMk id="3" creationId="{04CE4FDD-DA13-9C78-B28E-8301D73CB7A2}"/>
          </ac:picMkLst>
        </pc:picChg>
      </pc:sldChg>
      <pc:sldChg chg="new modNotesTx">
        <pc:chgData name="Rachel Boxer" userId="6da37c9f42e40059" providerId="LiveId" clId="{B071EB27-198C-49EB-ABC3-B1BD73CBB791}" dt="2025-08-13T15:33:15.530" v="1462" actId="20577"/>
        <pc:sldMkLst>
          <pc:docMk/>
          <pc:sldMk cId="2014951404" sldId="5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04/09/2025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ignbsl.com/sign/wonder" TargetMode="External"/><Relationship Id="rId3" Type="http://schemas.openxmlformats.org/officeDocument/2006/relationships/hyperlink" Target="https://www.signdictionary.co.uk/view/creative?q=creative#title" TargetMode="External"/><Relationship Id="rId7" Type="http://schemas.openxmlformats.org/officeDocument/2006/relationships/hyperlink" Target="https://www.signbsl.com/sign/talk"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ghtbsl.co.uk/signs/think" TargetMode="External"/><Relationship Id="rId5" Type="http://schemas.openxmlformats.org/officeDocument/2006/relationships/hyperlink" Target="https://www.signbsl.com/sign/gather" TargetMode="External"/><Relationship Id="rId4" Type="http://schemas.openxmlformats.org/officeDocument/2006/relationships/hyperlink" Target="https://www.signbsl.com/sign/gathering" TargetMode="External"/><Relationship Id="rId9" Type="http://schemas.openxmlformats.org/officeDocument/2006/relationships/hyperlink" Target="https://www.signbsl.com/sign/grow"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ignbsl.com/sign/togethe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ignbsl.com/sign/jus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lib.library.vanderbilt.edu/act-imagelink.pl?RC=4839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Slide 1: </a:t>
            </a:r>
            <a:r>
              <a:rPr lang="en-GB" sz="1200" b="1" kern="1200" dirty="0">
                <a:solidFill>
                  <a:schemeClr val="tx1"/>
                </a:solidFill>
                <a:effectLst/>
                <a:latin typeface="+mn-lt"/>
                <a:ea typeface="+mn-ea"/>
                <a:cs typeface="+mn-cs"/>
              </a:rPr>
              <a:t>Gathering</a:t>
            </a:r>
          </a:p>
          <a:p>
            <a:r>
              <a:rPr lang="en-GB" sz="1200" b="1" kern="1200" dirty="0">
                <a:solidFill>
                  <a:schemeClr val="tx1"/>
                </a:solidFill>
                <a:effectLst/>
                <a:latin typeface="+mn-lt"/>
                <a:ea typeface="+mn-ea"/>
                <a:cs typeface="+mn-cs"/>
              </a:rPr>
              <a:t>Use the new greeting, with BSL actions if desired.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We are a creative community. As we gather together today….</a:t>
            </a:r>
          </a:p>
          <a:p>
            <a:r>
              <a:rPr lang="en-GB" sz="1200" b="1" kern="1200" dirty="0">
                <a:solidFill>
                  <a:schemeClr val="tx1"/>
                </a:solidFill>
                <a:effectLst/>
                <a:latin typeface="+mn-lt"/>
                <a:ea typeface="+mn-ea"/>
                <a:cs typeface="+mn-cs"/>
              </a:rPr>
              <a:t>ALL: May our thinking, talking and wondering help us to grow.</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Here are BSL actions for some of the words: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Leader’s words: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Creative: </a:t>
            </a:r>
            <a:r>
              <a:rPr lang="en-GB" sz="1200" i="1" u="sng" kern="1200" dirty="0">
                <a:solidFill>
                  <a:schemeClr val="tx1"/>
                </a:solidFill>
                <a:effectLst/>
                <a:latin typeface="+mn-lt"/>
                <a:ea typeface="+mn-ea"/>
                <a:cs typeface="+mn-cs"/>
                <a:hlinkClick r:id="rId3"/>
              </a:rPr>
              <a:t>https://www.signdictionary.co.uk/view/creative?q=creative#title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Community: (we use the word ‘gathering’ as it’s a simpler sign!) </a:t>
            </a:r>
            <a:r>
              <a:rPr lang="en-GB" sz="1200" i="1" u="sng" kern="1200" dirty="0">
                <a:solidFill>
                  <a:schemeClr val="tx1"/>
                </a:solidFill>
                <a:effectLst/>
                <a:latin typeface="+mn-lt"/>
                <a:ea typeface="+mn-ea"/>
                <a:cs typeface="+mn-cs"/>
                <a:hlinkClick r:id="rId4"/>
              </a:rPr>
              <a:t>https://www.signbsl.com/sign/gathering</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Gather together: </a:t>
            </a:r>
            <a:r>
              <a:rPr lang="en-GB" sz="1200" i="1" u="sng" kern="1200" dirty="0">
                <a:solidFill>
                  <a:schemeClr val="tx1"/>
                </a:solidFill>
                <a:effectLst/>
                <a:latin typeface="+mn-lt"/>
                <a:ea typeface="+mn-ea"/>
                <a:cs typeface="+mn-cs"/>
                <a:hlinkClick r:id="rId5"/>
              </a:rPr>
              <a:t>https://www.signbsl.com/sign/gather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Pupils’ response: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Think: </a:t>
            </a:r>
            <a:r>
              <a:rPr lang="en-GB" sz="1200" i="1" u="sng" kern="1200" dirty="0">
                <a:solidFill>
                  <a:schemeClr val="tx1"/>
                </a:solidFill>
                <a:effectLst/>
                <a:latin typeface="+mn-lt"/>
                <a:ea typeface="+mn-ea"/>
                <a:cs typeface="+mn-cs"/>
                <a:hlinkClick r:id="rId6"/>
              </a:rPr>
              <a:t>https://www.brightbsl.co.uk/signs/think</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Talk: </a:t>
            </a:r>
            <a:r>
              <a:rPr lang="en-GB" sz="1200" i="1" u="sng" kern="1200" dirty="0">
                <a:solidFill>
                  <a:schemeClr val="tx1"/>
                </a:solidFill>
                <a:effectLst/>
                <a:latin typeface="+mn-lt"/>
                <a:ea typeface="+mn-ea"/>
                <a:cs typeface="+mn-cs"/>
                <a:hlinkClick r:id="rId7"/>
              </a:rPr>
              <a:t>https://www.signbsl.com/sign/talk</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Wonder: </a:t>
            </a:r>
            <a:r>
              <a:rPr lang="en-GB" sz="1200" i="1" u="sng" kern="1200" dirty="0">
                <a:solidFill>
                  <a:schemeClr val="tx1"/>
                </a:solidFill>
                <a:effectLst/>
                <a:latin typeface="+mn-lt"/>
                <a:ea typeface="+mn-ea"/>
                <a:cs typeface="+mn-cs"/>
                <a:hlinkClick r:id="rId8"/>
              </a:rPr>
              <a:t>https://www.signbsl.com/sign/wonder</a:t>
            </a:r>
            <a:r>
              <a:rPr lang="en-GB" sz="1200" i="1" kern="1200" dirty="0">
                <a:solidFill>
                  <a:schemeClr val="tx1"/>
                </a:solidFill>
                <a:effectLst/>
                <a:latin typeface="+mn-lt"/>
                <a:ea typeface="+mn-ea"/>
                <a:cs typeface="+mn-cs"/>
              </a:rPr>
              <a:t> (1st video)</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Grow: </a:t>
            </a:r>
            <a:r>
              <a:rPr lang="en-GB" sz="1200" i="1" u="sng" kern="1200" dirty="0">
                <a:solidFill>
                  <a:schemeClr val="tx1"/>
                </a:solidFill>
                <a:effectLst/>
                <a:latin typeface="+mn-lt"/>
                <a:ea typeface="+mn-ea"/>
                <a:cs typeface="+mn-cs"/>
                <a:hlinkClick r:id="rId9"/>
              </a:rPr>
              <a:t>https://www.signbsl.com/sign/grow</a:t>
            </a:r>
            <a:r>
              <a:rPr lang="en-GB" sz="1200" i="1" kern="1200" dirty="0">
                <a:solidFill>
                  <a:schemeClr val="tx1"/>
                </a:solidFill>
                <a:effectLst/>
                <a:latin typeface="+mn-lt"/>
                <a:ea typeface="+mn-ea"/>
                <a:cs typeface="+mn-cs"/>
              </a:rPr>
              <a:t> (2nd video)</a:t>
            </a:r>
            <a:endParaRPr lang="en-GB" sz="1200" kern="1200" dirty="0">
              <a:solidFill>
                <a:schemeClr val="tx1"/>
              </a:solidFill>
              <a:effectLst/>
              <a:latin typeface="+mn-lt"/>
              <a:ea typeface="+mn-ea"/>
              <a:cs typeface="+mn-cs"/>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11 (NB note different word from last week!)</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go into the day ahead…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Together, we create a </a:t>
            </a:r>
            <a:r>
              <a:rPr lang="en-GB" sz="1200" b="1" i="1" u="sng" kern="1200" dirty="0">
                <a:solidFill>
                  <a:schemeClr val="tx1"/>
                </a:solidFill>
                <a:effectLst/>
                <a:latin typeface="+mn-lt"/>
                <a:ea typeface="+mn-ea"/>
                <a:cs typeface="+mn-cs"/>
              </a:rPr>
              <a:t>just</a:t>
            </a:r>
            <a:r>
              <a:rPr lang="en-GB" sz="1200" b="1" i="1" kern="1200" dirty="0">
                <a:solidFill>
                  <a:schemeClr val="tx1"/>
                </a:solidFill>
                <a:effectLst/>
                <a:latin typeface="+mn-lt"/>
                <a:ea typeface="+mn-ea"/>
                <a:cs typeface="+mn-cs"/>
              </a:rPr>
              <a:t> community!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BSL Together: </a:t>
            </a:r>
            <a:r>
              <a:rPr lang="en-GB" sz="1200" i="1" u="sng" kern="1200" dirty="0">
                <a:solidFill>
                  <a:schemeClr val="tx1"/>
                </a:solidFill>
                <a:effectLst/>
                <a:latin typeface="+mn-lt"/>
                <a:ea typeface="+mn-ea"/>
                <a:cs typeface="+mn-cs"/>
                <a:hlinkClick r:id="rId3"/>
              </a:rPr>
              <a:t>https://www.signbsl.com/sign/together</a:t>
            </a:r>
            <a:r>
              <a:rPr lang="en-GB" sz="1200" i="1" kern="1200" dirty="0">
                <a:solidFill>
                  <a:schemeClr val="tx1"/>
                </a:solidFill>
                <a:effectLst/>
                <a:latin typeface="+mn-lt"/>
                <a:ea typeface="+mn-ea"/>
                <a:cs typeface="+mn-cs"/>
              </a:rPr>
              <a:t> (1st video); Just: </a:t>
            </a:r>
            <a:r>
              <a:rPr lang="en-GB" sz="1200" i="1" u="sng" kern="1200" dirty="0">
                <a:solidFill>
                  <a:schemeClr val="tx1"/>
                </a:solidFill>
                <a:effectLst/>
                <a:latin typeface="+mn-lt"/>
                <a:ea typeface="+mn-ea"/>
                <a:cs typeface="+mn-cs"/>
                <a:hlinkClick r:id="rId4"/>
              </a:rPr>
              <a:t>https://www.signbsl.com/sign/just</a:t>
            </a:r>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You already have signs for ‘community’</a:t>
            </a: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12: Reflective areas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Think: </a:t>
            </a:r>
            <a:r>
              <a:rPr lang="en-GB" sz="1200" b="0" kern="1200" dirty="0">
                <a:solidFill>
                  <a:schemeClr val="tx1"/>
                </a:solidFill>
                <a:effectLst/>
                <a:latin typeface="+mn-lt"/>
                <a:ea typeface="+mn-ea"/>
                <a:cs typeface="+mn-cs"/>
              </a:rPr>
              <a:t>Where do you see injustice in our world?</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Talk:</a:t>
            </a:r>
            <a:r>
              <a:rPr lang="en-GB"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What can we do to help? How might we change the world in how we treat others?</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Do:</a:t>
            </a:r>
            <a:r>
              <a:rPr lang="en-GB" sz="1200" kern="1200" dirty="0">
                <a:solidFill>
                  <a:schemeClr val="tx1"/>
                </a:solidFill>
                <a:effectLst/>
                <a:latin typeface="+mn-lt"/>
                <a:ea typeface="+mn-ea"/>
                <a:cs typeface="+mn-cs"/>
              </a:rPr>
              <a:t> ‘Light’ a candle. You might want to pray before you leave it on the tray.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12</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17: Showing Palm Sunday from different cultural perspectives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Link to original artwork: </a:t>
            </a:r>
            <a:r>
              <a:rPr lang="en-GB" dirty="0">
                <a:effectLst/>
                <a:hlinkClick r:id="rId3"/>
              </a:rPr>
              <a:t>https://diglib.library.vanderbilt.edu/act-imagelink.pl?RC=48399</a:t>
            </a:r>
            <a:r>
              <a:rPr lang="en-GB" sz="1200" kern="1200" dirty="0">
                <a:solidFill>
                  <a:schemeClr val="tx1"/>
                </a:solidFill>
                <a:effectLst/>
                <a:latin typeface="+mn-lt"/>
                <a:ea typeface="+mn-ea"/>
                <a:cs typeface="+mn-cs"/>
              </a:rPr>
              <a:t>, which includes some key information.</a:t>
            </a:r>
          </a:p>
          <a:p>
            <a:r>
              <a:rPr lang="en-GB" sz="1200" kern="1200" dirty="0">
                <a:solidFill>
                  <a:schemeClr val="tx1"/>
                </a:solidFill>
                <a:effectLst/>
                <a:latin typeface="+mn-lt"/>
                <a:ea typeface="+mn-ea"/>
                <a:cs typeface="+mn-cs"/>
              </a:rPr>
              <a:t>Looking at these two creative interpretations of this part of the story may be something that links with your RE curriculum, reflecting the fact that Christianity is a global religion, encouraging pupils to appreciate the diversity that exists across cultures, traditions and geographical areas. It’s important for pupils’ wider understanding that they are given opportunities to think about how Christians show Jesus as being ‘like them’, and that this important story for Christians is imagined in different ways across the world. It also creates an inclusive classroom environment, giving all pupils opportunity to see themselves in the art that they view.</a:t>
            </a:r>
          </a:p>
          <a:p>
            <a:r>
              <a:rPr lang="en-GB" sz="1200" kern="1200" dirty="0">
                <a:solidFill>
                  <a:schemeClr val="tx1"/>
                </a:solidFill>
                <a:effectLst/>
                <a:latin typeface="+mn-lt"/>
                <a:ea typeface="+mn-ea"/>
                <a:cs typeface="+mn-cs"/>
              </a:rPr>
              <a:t>You may wish to consider these questions:</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is the same? What is different?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Which culture / tradition does the 2</a:t>
            </a:r>
            <a:r>
              <a:rPr lang="en-GB" sz="1200" i="1" kern="1200" baseline="30000" dirty="0">
                <a:solidFill>
                  <a:schemeClr val="tx1"/>
                </a:solidFill>
                <a:effectLst/>
                <a:latin typeface="+mn-lt"/>
                <a:ea typeface="+mn-ea"/>
                <a:cs typeface="+mn-cs"/>
              </a:rPr>
              <a:t>nd</a:t>
            </a:r>
            <a:r>
              <a:rPr lang="en-GB" sz="1200" i="1" kern="1200" dirty="0">
                <a:solidFill>
                  <a:schemeClr val="tx1"/>
                </a:solidFill>
                <a:effectLst/>
                <a:latin typeface="+mn-lt"/>
                <a:ea typeface="+mn-ea"/>
                <a:cs typeface="+mn-cs"/>
              </a:rPr>
              <a:t> piece come from?</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Why do we think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What questions might we want to / need to ask?</a:t>
            </a:r>
          </a:p>
          <a:p>
            <a:pPr marL="171450" lvl="0" indent="-171450">
              <a:buFont typeface="Arial" panose="020B0604020202020204" pitchFamily="34" charset="0"/>
              <a:buChar char="•"/>
            </a:pPr>
            <a:r>
              <a:rPr lang="en-GB" sz="1200" i="1" kern="1200">
                <a:solidFill>
                  <a:schemeClr val="tx1"/>
                </a:solidFill>
                <a:effectLst/>
                <a:latin typeface="+mn-lt"/>
                <a:ea typeface="+mn-ea"/>
                <a:cs typeface="+mn-cs"/>
              </a:rPr>
              <a:t>If you were to create some art to express this story, what might it look like?</a:t>
            </a:r>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923365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1" kern="1200" dirty="0">
                <a:solidFill>
                  <a:schemeClr val="tx1"/>
                </a:solidFill>
                <a:effectLst/>
                <a:latin typeface="+mn-lt"/>
                <a:ea typeface="+mn-ea"/>
                <a:cs typeface="+mn-cs"/>
              </a:rPr>
              <a:t>Slide 2: Threads Through the Cross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GB" sz="1200" b="0" kern="1200" dirty="0">
                <a:solidFill>
                  <a:schemeClr val="tx1"/>
                </a:solidFill>
                <a:effectLst/>
                <a:latin typeface="+mn-lt"/>
                <a:ea typeface="+mn-ea"/>
                <a:cs typeface="+mn-cs"/>
              </a:rPr>
              <a:t>Today, we will be looking at more of Jacqui’s panels: we are nearing the most important parts of Jesus’ life, as he arrives in Jerusalem.</a:t>
            </a: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503949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Emojis</a:t>
            </a:r>
          </a:p>
          <a:p>
            <a:r>
              <a:rPr lang="en-GB" b="0" dirty="0"/>
              <a:t>We are very used to these little pictures which help express how we might be feeling when we send messages to people. Which ones do you recognise?!</a:t>
            </a:r>
          </a:p>
          <a:p>
            <a:r>
              <a:rPr lang="en-GB" b="0" i="1" dirty="0"/>
              <a:t>[Top-bottom, L-R: happy; sad; confused; angry; worried]</a:t>
            </a: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260822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Words from Ecclesiastes</a:t>
            </a:r>
          </a:p>
          <a:p>
            <a:pPr algn="l"/>
            <a:r>
              <a:rPr lang="en-GB" b="0" dirty="0"/>
              <a:t>These words come from one of the books of wisdom in the Bible called ‘Ecclesiastes’ and are some of the most well-known from this book, written by King David’s son, Solomon. The whole of this chapter (chapter 3) is full of different emotion words, but here’s a short excerpt for us to read together: </a:t>
            </a:r>
          </a:p>
          <a:p>
            <a:pPr algn="l"/>
            <a:r>
              <a:rPr lang="en-GB" sz="1200" b="1" dirty="0">
                <a:solidFill>
                  <a:schemeClr val="bg1"/>
                </a:solidFill>
                <a:latin typeface="Century Gothic" panose="020B0502020202020204" pitchFamily="34" charset="0"/>
              </a:rPr>
              <a:t>There is a right time for everything.</a:t>
            </a:r>
          </a:p>
          <a:p>
            <a:pPr algn="l"/>
            <a:r>
              <a:rPr lang="en-GB" sz="1200" b="1" dirty="0">
                <a:solidFill>
                  <a:schemeClr val="bg1"/>
                </a:solidFill>
                <a:latin typeface="Century Gothic" panose="020B0502020202020204" pitchFamily="34" charset="0"/>
              </a:rPr>
              <a:t>Everything on earth has its special season.</a:t>
            </a:r>
          </a:p>
          <a:p>
            <a:pPr algn="l"/>
            <a:r>
              <a:rPr lang="en-GB" sz="1200" b="1" dirty="0">
                <a:solidFill>
                  <a:schemeClr val="bg1"/>
                </a:solidFill>
                <a:latin typeface="Century Gothic" panose="020B0502020202020204" pitchFamily="34" charset="0"/>
              </a:rPr>
              <a:t>There is a time to cry and a time to laugh.</a:t>
            </a:r>
          </a:p>
          <a:p>
            <a:pPr algn="l"/>
            <a:r>
              <a:rPr lang="en-GB" sz="1200" b="1" dirty="0">
                <a:solidFill>
                  <a:schemeClr val="bg1"/>
                </a:solidFill>
                <a:latin typeface="Century Gothic" panose="020B0502020202020204" pitchFamily="34" charset="0"/>
              </a:rPr>
              <a:t>There is a time to be sad and a time to dance. </a:t>
            </a:r>
            <a:endParaRPr lang="en-GB" b="0" dirty="0"/>
          </a:p>
          <a:p>
            <a:pPr algn="l"/>
            <a:r>
              <a:rPr lang="en-GB" b="0" i="1" dirty="0"/>
              <a:t>[Talk for a few moments to a partner about what you think they mean.]</a:t>
            </a:r>
          </a:p>
          <a:p>
            <a:pPr algn="l"/>
            <a:r>
              <a:rPr lang="en-GB" b="0" i="0" dirty="0"/>
              <a:t>We will return to these words shortly, but first let’s look at today’s panels…..They show events from the same day, which in the Christian calendar is known as Palm Sunday.</a:t>
            </a:r>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314961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94177-4DB2-3CBC-6424-77B3E3327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1F8F0-0DAC-1CE9-FE92-82CD901067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B9BA76-0E77-BBEE-C43B-D59790A66C54}"/>
              </a:ext>
            </a:extLst>
          </p:cNvPr>
          <p:cNvSpPr>
            <a:spLocks noGrp="1"/>
          </p:cNvSpPr>
          <p:nvPr>
            <p:ph type="body" idx="1"/>
          </p:nvPr>
        </p:nvSpPr>
        <p:spPr/>
        <p:txBody>
          <a:bodyPr/>
          <a:lstStyle/>
          <a:p>
            <a:r>
              <a:rPr lang="en-GB" b="1" dirty="0"/>
              <a:t>Slide 5: Palm Sunday – two contrasting panels, showing events on the same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Spend a while just gazing at the first panel. Relax, and focus on calm breathing….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happening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…..Who can you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are the people feeling?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word(s) would you use to describe this panel?</a:t>
            </a:r>
          </a:p>
          <a:p>
            <a:r>
              <a:rPr lang="en-GB" sz="1200" b="0" i="0" dirty="0"/>
              <a:t>….Are there any words to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t>Pick out the words </a:t>
            </a:r>
            <a:r>
              <a:rPr lang="en-GB" sz="1100" b="1" dirty="0">
                <a:solidFill>
                  <a:schemeClr val="tx1"/>
                </a:solidFill>
                <a:latin typeface="Century Gothic" panose="020B0502020202020204" pitchFamily="34" charset="0"/>
              </a:rPr>
              <a:t>‘Blessed is he who comes in the name of the Lord.’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latin typeface="Century Gothic" panose="020B0502020202020204" pitchFamily="34" charset="0"/>
            </a:endParaRPr>
          </a:p>
          <a:p>
            <a:r>
              <a:rPr lang="en-GB" sz="1100" b="0" i="0" dirty="0"/>
              <a:t>Now let’s look at the other panel from the same important day in the life of Jesus.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…..What is happening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…..How are the people feeling, Jesus especially?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…..Why aren’t the people looking at Jesus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…..Which word(s) would you use to describe this panel?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t>.....Are there any words to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dirty="0"/>
              <a:t>Pick out the words </a:t>
            </a:r>
            <a:r>
              <a:rPr lang="en-GB" sz="1100" b="1" dirty="0">
                <a:solidFill>
                  <a:schemeClr val="tx1"/>
                </a:solidFill>
                <a:latin typeface="Century Gothic" panose="020B0502020202020204" pitchFamily="34" charset="0"/>
              </a:rPr>
              <a:t>‘My house is a house of prayer, but you are making it a den of thieves.’</a:t>
            </a:r>
            <a:r>
              <a:rPr lang="en-GB" sz="1100"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…..What do you think made Jesus angry?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t>He was angry about the fact that people who wanted to come into the Temple to pray were being kept away by others who only wanted to make money from them. Jacqui called these panels </a:t>
            </a:r>
            <a:r>
              <a:rPr lang="en-GB" sz="1100" b="1" dirty="0">
                <a:solidFill>
                  <a:schemeClr val="tx1"/>
                </a:solidFill>
                <a:latin typeface="Century Gothic" panose="020B0502020202020204" pitchFamily="34" charset="0"/>
              </a:rPr>
              <a:t>Hosanna! Jesus is Lord </a:t>
            </a:r>
            <a:r>
              <a:rPr lang="en-GB" sz="1100" b="0" dirty="0">
                <a:solidFill>
                  <a:schemeClr val="tx1"/>
                </a:solidFill>
                <a:latin typeface="Century Gothic" panose="020B0502020202020204" pitchFamily="34" charset="0"/>
              </a:rPr>
              <a:t>and </a:t>
            </a:r>
            <a:r>
              <a:rPr lang="en-GB" sz="1100" b="1" dirty="0">
                <a:solidFill>
                  <a:schemeClr val="tx1"/>
                </a:solidFill>
                <a:latin typeface="Century Gothic" panose="020B0502020202020204" pitchFamily="34" charset="0"/>
              </a:rPr>
              <a:t>My house is a house of prayer. </a:t>
            </a:r>
          </a:p>
          <a:p>
            <a:endParaRPr lang="en-GB" sz="1100" b="0" i="0" dirty="0"/>
          </a:p>
          <a:p>
            <a:endParaRPr lang="en-GB" sz="1100" b="0" i="0" dirty="0"/>
          </a:p>
          <a:p>
            <a:endParaRPr lang="en-GB" sz="1100" b="0" i="0" dirty="0"/>
          </a:p>
          <a:p>
            <a:endParaRPr lang="en-GB" b="0" i="0" dirty="0"/>
          </a:p>
        </p:txBody>
      </p:sp>
      <p:sp>
        <p:nvSpPr>
          <p:cNvPr id="4" name="Slide Number Placeholder 3">
            <a:extLst>
              <a:ext uri="{FF2B5EF4-FFF2-40B4-BE49-F238E27FC236}">
                <a16:creationId xmlns:a16="http://schemas.microsoft.com/office/drawing/2014/main" id="{6EFF65AF-7FE1-2865-2771-2AA99C2F7F67}"/>
              </a:ext>
            </a:extLst>
          </p:cNvPr>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139289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r>
              <a:rPr lang="en-GB" sz="1200" b="1" dirty="0">
                <a:solidFill>
                  <a:schemeClr val="tx1"/>
                </a:solidFill>
                <a:latin typeface="Century Gothic" panose="020B0502020202020204" pitchFamily="34" charset="0"/>
              </a:rPr>
              <a:t>Hosanna! Jesus is Lord </a:t>
            </a:r>
            <a:r>
              <a:rPr lang="en-GB" sz="1200" b="0" dirty="0">
                <a:solidFill>
                  <a:schemeClr val="tx1"/>
                </a:solidFill>
                <a:latin typeface="Century Gothic" panose="020B0502020202020204" pitchFamily="34" charset="0"/>
              </a:rPr>
              <a:t>and </a:t>
            </a:r>
            <a:r>
              <a:rPr lang="en-GB" sz="1200" b="1" dirty="0">
                <a:solidFill>
                  <a:schemeClr val="tx1"/>
                </a:solidFill>
                <a:latin typeface="Century Gothic" panose="020B0502020202020204" pitchFamily="34" charset="0"/>
              </a:rPr>
              <a:t>My house is a house of prayer</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entury Gothic" panose="020B0502020202020204" pitchFamily="34" charset="0"/>
              </a:rPr>
              <a:t>I wonder what you think connects these panels with the words we read at the very beginning?</a:t>
            </a:r>
          </a:p>
          <a:p>
            <a:r>
              <a:rPr lang="en-GB" b="0" i="1" dirty="0"/>
              <a:t>[allow a few moments for discussion before continuing – if you click, the words will disappear]</a:t>
            </a:r>
          </a:p>
          <a:p>
            <a:endParaRPr lang="en-GB" b="0" i="1" dirty="0"/>
          </a:p>
          <a:p>
            <a:r>
              <a:rPr lang="en-GB" b="0" dirty="0"/>
              <a:t>Jesus rode into Jerusalem on a humble donkey to signal that here was a new type of King and a new type of Kingdom – we will also see this in the panels that we will look at next week. The Bible tells us that when Jesus arrived at the edges of Jerusalem, he wept about all that he saw – how lost people seemed, how they wanted a military leader to overthrow the Romans (which wasn’t the sort of King that Jesus would be!), but perhaps also knowing that everything was about to change: he was going to Jerusalem to die.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When he arrived at the Temple, what he saw changed his sadness to anger. The instructions that God had given to King Solomon were to build the temple in a way that would allow for all people to enter, with a special courtyard for the poor, and yet he saw people were charging money to the poor for coming into the part of the temple that was created for them. </a:t>
            </a:r>
            <a:r>
              <a:rPr lang="en-GB" sz="1200" b="0" dirty="0"/>
              <a:t>He was chasing out of the Temple all those who thought they could do what they wanted in this special place, taking money from the poor and putting it into the hands of the rich. </a:t>
            </a:r>
            <a:r>
              <a:rPr lang="en-GB" b="0" dirty="0"/>
              <a:t>And so, Jesus cleared space to make room for the people who needed help, or to be in God’s special place.</a:t>
            </a:r>
            <a:r>
              <a:rPr lang="en-GB" sz="1200" b="0" dirty="0">
                <a:solidFill>
                  <a:schemeClr val="tx1"/>
                </a:solidFill>
                <a:latin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entury Gothic" panose="020B0502020202020204" pitchFamily="34" charset="0"/>
              </a:rPr>
              <a:t>In these two panels, we see a real contrast in emotions and mood – which is perhaps not what we are used to seeing when we look at Jesus. Jesus showed that there is room for both when they come from a good place in our hearts. Sometimes, we are angry when things don’t go our way, which is selfish anger – and probably not very good for us! But there is a right kind of angry: some things we see in our world are just not right and maybe, like Jesus did, we should feel angry enough about them to do something about it. </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219831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Injustice</a:t>
            </a:r>
          </a:p>
          <a:p>
            <a:r>
              <a:rPr lang="en-GB" b="0" dirty="0"/>
              <a:t>I wonder what sorts of things we might feel are unfair in our world? </a:t>
            </a:r>
            <a:r>
              <a:rPr lang="en-GB" b="0" i="1" dirty="0"/>
              <a:t>[use the images to get you started]</a:t>
            </a:r>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98153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Responding and words for worship</a:t>
            </a:r>
          </a:p>
          <a:p>
            <a:r>
              <a:rPr lang="en-GB" b="0" dirty="0"/>
              <a:t>We’ve thought about Jesus’ contrasting emotions as he rode into Jerusalem – and the emotions that we might feel when we look on injustice in our world. So now, as we draw our thinking to a close, let’s be quiet and still together……</a:t>
            </a:r>
          </a:p>
          <a:p>
            <a:pPr algn="ctr" fontAlgn="auto">
              <a:spcAft>
                <a:spcPts val="0"/>
              </a:spcAft>
              <a:buNone/>
              <a:defRPr/>
            </a:pPr>
            <a:r>
              <a:rPr lang="en-GB" sz="1200" b="1" dirty="0">
                <a:solidFill>
                  <a:prstClr val="black"/>
                </a:solidFill>
                <a:latin typeface="Century Gothic" panose="020B0502020202020204" pitchFamily="34" charset="0"/>
              </a:rPr>
              <a:t>….I wonder what we might learn from the example of Jesus in this story?....</a:t>
            </a:r>
          </a:p>
          <a:p>
            <a:pPr algn="ctr" fontAlgn="auto">
              <a:spcAft>
                <a:spcPts val="0"/>
              </a:spcAft>
              <a:buNone/>
              <a:defRPr/>
            </a:pPr>
            <a:r>
              <a:rPr lang="en-GB" sz="1200" b="1" dirty="0">
                <a:solidFill>
                  <a:prstClr val="black"/>
                </a:solidFill>
                <a:latin typeface="Century Gothic" panose="020B0502020202020204" pitchFamily="34" charset="0"/>
              </a:rPr>
              <a:t>….I wonder what things it’s right for us to be angry or sad  about?....</a:t>
            </a:r>
          </a:p>
          <a:p>
            <a:pPr algn="ctr" fontAlgn="auto">
              <a:spcAft>
                <a:spcPts val="0"/>
              </a:spcAft>
              <a:buNone/>
              <a:defRPr/>
            </a:pPr>
            <a:r>
              <a:rPr lang="en-GB" sz="1200" b="1" dirty="0">
                <a:solidFill>
                  <a:prstClr val="black"/>
                </a:solidFill>
                <a:latin typeface="Century Gothic" panose="020B0502020202020204" pitchFamily="34" charset="0"/>
              </a:rPr>
              <a:t>….I wonder if these feelings might lead us to </a:t>
            </a:r>
            <a:r>
              <a:rPr lang="en-GB" sz="1200" b="1" i="1" u="sng" dirty="0">
                <a:solidFill>
                  <a:prstClr val="black"/>
                </a:solidFill>
                <a:latin typeface="Century Gothic" panose="020B0502020202020204" pitchFamily="34" charset="0"/>
              </a:rPr>
              <a:t>do</a:t>
            </a:r>
            <a:r>
              <a:rPr lang="en-GB" sz="1200" b="1" dirty="0">
                <a:solidFill>
                  <a:prstClr val="black"/>
                </a:solidFill>
                <a:latin typeface="Century Gothic" panose="020B0502020202020204" pitchFamily="34" charset="0"/>
              </a:rPr>
              <a:t> something?....</a:t>
            </a:r>
          </a:p>
          <a:p>
            <a:pPr algn="ctr"/>
            <a:r>
              <a:rPr lang="en-GB" b="0" i="1" dirty="0"/>
              <a:t>[You might already be taking action in different ways, as part of your school community – or wider parish community – so do contextualise this section]</a:t>
            </a:r>
          </a:p>
          <a:p>
            <a:endParaRPr lang="en-GB" b="0" dirty="0"/>
          </a:p>
          <a:p>
            <a:r>
              <a:rPr lang="en-GB" b="0" dirty="0"/>
              <a:t>We can all make a difference, even if it’s in a small way in the way that we care for our friends, our neighbours and our community – or in the charities we support that help to make a difference in the places we can’t reach.</a:t>
            </a:r>
          </a:p>
          <a:p>
            <a:r>
              <a:rPr lang="en-GB" b="0" dirty="0"/>
              <a:t>In our classrooms this week, there will be a chance for you to light a candle for particular things that you feel are unjust, and maybe to pray – and I am going to do that here as we pray now.</a:t>
            </a:r>
          </a:p>
          <a:p>
            <a:r>
              <a:rPr lang="en-GB" sz="1100" b="0" i="1" dirty="0"/>
              <a:t>[Light your candle]</a:t>
            </a:r>
          </a:p>
          <a:p>
            <a:endParaRPr lang="en-GB" b="0" dirty="0"/>
          </a:p>
          <a:p>
            <a:r>
              <a:rPr lang="en-GB" sz="1200" b="1" kern="1200" dirty="0">
                <a:solidFill>
                  <a:schemeClr val="tx1"/>
                </a:solidFill>
                <a:effectLst/>
                <a:latin typeface="+mn-lt"/>
                <a:ea typeface="+mn-ea"/>
                <a:cs typeface="+mn-cs"/>
              </a:rPr>
              <a:t>Opportunity for reflection / prayer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look at the candle flame, you might want to bring into your heart or thoughts something that feels unjust to you. If praying is something that you feel comfortable doing, then join in with Amen at the end. If you don’t want to pray, then use the quiet to be still with your own thoughts. The words come from a very famous prayer written by St Frances of Assisi, who lived out these words in the way that he lived and cared for others…..and asks God to help us as we try to do the same…..</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961067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Prayer of St Frances of Assisi [excerpt]</a:t>
            </a:r>
          </a:p>
          <a:p>
            <a:r>
              <a:rPr lang="en-GB" b="0" i="1" dirty="0"/>
              <a:t>You might want to read these words out loud to children before you pray them…..[*this word changed from ‘pardon’ for clarity of meaning]</a:t>
            </a:r>
          </a:p>
          <a:p>
            <a:pPr algn="ctr"/>
            <a:endParaRPr lang="en-GB" sz="1200" b="1" dirty="0">
              <a:solidFill>
                <a:schemeClr val="bg1"/>
              </a:solidFill>
              <a:latin typeface="Century Gothic" panose="020B0502020202020204" pitchFamily="34" charset="0"/>
            </a:endParaRPr>
          </a:p>
          <a:p>
            <a:pPr algn="ctr"/>
            <a:r>
              <a:rPr lang="en-GB" sz="1200" b="1" dirty="0">
                <a:solidFill>
                  <a:schemeClr val="bg1"/>
                </a:solidFill>
                <a:latin typeface="Century Gothic" panose="020B0502020202020204" pitchFamily="34" charset="0"/>
              </a:rPr>
              <a:t>Lord, make me an instrument of your peace:</a:t>
            </a:r>
          </a:p>
          <a:p>
            <a:pPr algn="ctr"/>
            <a:r>
              <a:rPr lang="en-GB" sz="1200" b="1" dirty="0">
                <a:solidFill>
                  <a:schemeClr val="bg1"/>
                </a:solidFill>
                <a:latin typeface="Century Gothic" panose="020B0502020202020204" pitchFamily="34" charset="0"/>
              </a:rPr>
              <a:t>where there is hatred, let me sow love;</a:t>
            </a:r>
          </a:p>
          <a:p>
            <a:pPr algn="ctr"/>
            <a:r>
              <a:rPr lang="en-GB" sz="1200" b="1" dirty="0">
                <a:solidFill>
                  <a:schemeClr val="bg1"/>
                </a:solidFill>
                <a:latin typeface="Century Gothic" panose="020B0502020202020204" pitchFamily="34" charset="0"/>
              </a:rPr>
              <a:t>where there is injury, </a:t>
            </a:r>
            <a:r>
              <a:rPr lang="en-GB" sz="1200" b="1" i="1" dirty="0">
                <a:solidFill>
                  <a:schemeClr val="bg1"/>
                </a:solidFill>
                <a:latin typeface="Century Gothic" panose="020B0502020202020204" pitchFamily="34" charset="0"/>
              </a:rPr>
              <a:t>forgiveness*</a:t>
            </a:r>
            <a:r>
              <a:rPr lang="en-GB" sz="1200" b="1" dirty="0">
                <a:solidFill>
                  <a:schemeClr val="bg1"/>
                </a:solidFill>
                <a:latin typeface="Century Gothic" panose="020B0502020202020204" pitchFamily="34" charset="0"/>
              </a:rPr>
              <a:t>;</a:t>
            </a:r>
          </a:p>
          <a:p>
            <a:pPr algn="ctr"/>
            <a:r>
              <a:rPr lang="en-GB" sz="1200" b="1" dirty="0">
                <a:solidFill>
                  <a:schemeClr val="bg1"/>
                </a:solidFill>
                <a:latin typeface="Century Gothic" panose="020B0502020202020204" pitchFamily="34" charset="0"/>
              </a:rPr>
              <a:t>where there is doubt, faith;</a:t>
            </a:r>
          </a:p>
          <a:p>
            <a:pPr algn="ctr"/>
            <a:r>
              <a:rPr lang="en-GB" sz="1200" b="1" dirty="0">
                <a:solidFill>
                  <a:schemeClr val="bg1"/>
                </a:solidFill>
                <a:latin typeface="Century Gothic" panose="020B0502020202020204" pitchFamily="34" charset="0"/>
              </a:rPr>
              <a:t>where there is despair, hope;</a:t>
            </a:r>
          </a:p>
          <a:p>
            <a:pPr algn="ctr"/>
            <a:r>
              <a:rPr lang="en-GB" sz="1200" b="1" dirty="0">
                <a:solidFill>
                  <a:schemeClr val="bg1"/>
                </a:solidFill>
                <a:latin typeface="Century Gothic" panose="020B0502020202020204" pitchFamily="34" charset="0"/>
              </a:rPr>
              <a:t>where there is darkness, light;</a:t>
            </a:r>
          </a:p>
          <a:p>
            <a:pPr algn="ctr"/>
            <a:r>
              <a:rPr lang="en-GB" sz="1200" b="1" dirty="0">
                <a:solidFill>
                  <a:schemeClr val="bg1"/>
                </a:solidFill>
                <a:latin typeface="Century Gothic" panose="020B0502020202020204" pitchFamily="34" charset="0"/>
              </a:rPr>
              <a:t>where there is sadness, joy.</a:t>
            </a: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36137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in a heart shape&#10;&#10;AI-generated content may be incorrect.">
            <a:extLst>
              <a:ext uri="{FF2B5EF4-FFF2-40B4-BE49-F238E27FC236}">
                <a16:creationId xmlns:a16="http://schemas.microsoft.com/office/drawing/2014/main" id="{4809D634-4789-114D-1E1C-5A782D2E85B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23728" y="23299"/>
            <a:ext cx="4896544" cy="4510764"/>
          </a:xfrm>
          <a:prstGeom prst="rect">
            <a:avLst/>
          </a:prstGeom>
        </p:spPr>
      </p:pic>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0639" y="4361036"/>
            <a:ext cx="8802724" cy="2308324"/>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We are a creative community. As we gather together today…</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May our thinking, talking and wondering help us to grow.</a:t>
            </a:r>
          </a:p>
        </p:txBody>
      </p:sp>
      <p:sp>
        <p:nvSpPr>
          <p:cNvPr id="2" name="TextBox 1">
            <a:extLst>
              <a:ext uri="{FF2B5EF4-FFF2-40B4-BE49-F238E27FC236}">
                <a16:creationId xmlns:a16="http://schemas.microsoft.com/office/drawing/2014/main" id="{5A13A7D9-3F18-3E6E-DFF0-8FE81040B8EA}"/>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5159749"/>
            <a:ext cx="8679468" cy="1437603"/>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28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lvl="0">
              <a:defRPr/>
            </a:pPr>
            <a:r>
              <a:rPr lang="en-GB" sz="28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2800" b="1" i="1" dirty="0">
                <a:solidFill>
                  <a:schemeClr val="bg1"/>
                </a:solidFill>
                <a:latin typeface="Century Gothic" panose="020B0502020202020204" pitchFamily="34" charset="0"/>
                <a:ea typeface="MS Mincho" panose="02020609040205080304" pitchFamily="49" charset="-128"/>
              </a:rPr>
              <a:t>Together, we create a </a:t>
            </a:r>
            <a:r>
              <a:rPr lang="en-GB" sz="3200" b="1" i="1" u="sng" dirty="0">
                <a:solidFill>
                  <a:schemeClr val="bg1"/>
                </a:solidFill>
                <a:latin typeface="Century Gothic" panose="020B0502020202020204" pitchFamily="34" charset="0"/>
                <a:ea typeface="MS Mincho" panose="02020609040205080304" pitchFamily="49" charset="-128"/>
              </a:rPr>
              <a:t>just</a:t>
            </a:r>
            <a:r>
              <a:rPr lang="en-GB" sz="2800" b="1" i="1" dirty="0">
                <a:solidFill>
                  <a:schemeClr val="bg1"/>
                </a:solidFill>
                <a:latin typeface="Century Gothic" panose="020B0502020202020204" pitchFamily="34" charset="0"/>
                <a:ea typeface="MS Mincho" panose="02020609040205080304" pitchFamily="49" charset="-128"/>
              </a:rPr>
              <a:t> community!</a:t>
            </a:r>
            <a:endParaRPr lang="en-GB" sz="1800"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Picture 2" descr="A yellow and green scale&#10;&#10;AI-generated content may be incorrect.">
            <a:extLst>
              <a:ext uri="{FF2B5EF4-FFF2-40B4-BE49-F238E27FC236}">
                <a16:creationId xmlns:a16="http://schemas.microsoft.com/office/drawing/2014/main" id="{E1766AE7-982A-BD83-5950-0ECEE77544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57669" y="267576"/>
            <a:ext cx="5228662" cy="4889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candle&#10;&#10;AI-generated content may be incorrect.">
            <a:extLst>
              <a:ext uri="{FF2B5EF4-FFF2-40B4-BE49-F238E27FC236}">
                <a16:creationId xmlns:a16="http://schemas.microsoft.com/office/drawing/2014/main" id="{1EB71C4F-735E-97D0-5E39-814BF12AF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7508" y="418356"/>
            <a:ext cx="4308984" cy="6021288"/>
          </a:xfrm>
          <a:prstGeom prst="rect">
            <a:avLst/>
          </a:prstGeom>
        </p:spPr>
      </p:pic>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CC22D51-8582-5EA1-31F3-D614A9975544}"/>
              </a:ext>
            </a:extLst>
          </p:cNvPr>
          <p:cNvSpPr txBox="1"/>
          <p:nvPr/>
        </p:nvSpPr>
        <p:spPr>
          <a:xfrm>
            <a:off x="4662274" y="6299304"/>
            <a:ext cx="4284277" cy="523220"/>
          </a:xfrm>
          <a:prstGeom prst="rect">
            <a:avLst/>
          </a:prstGeom>
          <a:noFill/>
        </p:spPr>
        <p:txBody>
          <a:bodyPr wrap="square" rtlCol="0">
            <a:spAutoFit/>
          </a:bodyPr>
          <a:lstStyle/>
          <a:p>
            <a:pPr algn="ctr"/>
            <a:r>
              <a:rPr lang="en-GB" sz="1400" dirty="0">
                <a:solidFill>
                  <a:schemeClr val="bg1"/>
                </a:solidFill>
                <a:latin typeface="Century Gothic" panose="020B0502020202020204" pitchFamily="34" charset="0"/>
              </a:rPr>
              <a:t>Palm Sunday by Peter Koenig from </a:t>
            </a:r>
            <a:r>
              <a:rPr lang="en-GB" sz="1400" b="1" dirty="0">
                <a:solidFill>
                  <a:schemeClr val="bg1"/>
                </a:solidFill>
                <a:latin typeface="Century Gothic" panose="020B0502020202020204" pitchFamily="34" charset="0"/>
              </a:rPr>
              <a:t>Art in the Christian Tradition</a:t>
            </a:r>
            <a:endParaRPr lang="en-GB" sz="1400" dirty="0">
              <a:solidFill>
                <a:schemeClr val="bg1"/>
              </a:solidFill>
              <a:latin typeface="Century Gothic" panose="020B0502020202020204" pitchFamily="34" charset="0"/>
            </a:endParaRPr>
          </a:p>
        </p:txBody>
      </p:sp>
      <p:pic>
        <p:nvPicPr>
          <p:cNvPr id="4" name="Picture 3" descr="A painting of a person on a horse surrounded by people&#10;&#10;AI-generated content may be incorrect.">
            <a:extLst>
              <a:ext uri="{FF2B5EF4-FFF2-40B4-BE49-F238E27FC236}">
                <a16:creationId xmlns:a16="http://schemas.microsoft.com/office/drawing/2014/main" id="{AE4C0D12-F30A-57E7-10B3-CC693E7F18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5976" y="261996"/>
            <a:ext cx="4556325" cy="6046623"/>
          </a:xfrm>
          <a:prstGeom prst="rect">
            <a:avLst/>
          </a:prstGeom>
          <a:ln>
            <a:solidFill>
              <a:schemeClr val="bg1"/>
            </a:solidFill>
          </a:ln>
        </p:spPr>
      </p:pic>
      <p:pic>
        <p:nvPicPr>
          <p:cNvPr id="5" name="Picture 4" descr="A religious art piece of fabric&#10;&#10;AI-generated content may be incorrect.">
            <a:extLst>
              <a:ext uri="{FF2B5EF4-FFF2-40B4-BE49-F238E27FC236}">
                <a16:creationId xmlns:a16="http://schemas.microsoft.com/office/drawing/2014/main" id="{18B5EF96-393E-439C-AD82-A915A6D3BA3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6293" y="51243"/>
            <a:ext cx="2952328" cy="6806757"/>
          </a:xfrm>
          <a:prstGeom prst="rect">
            <a:avLst/>
          </a:prstGeom>
        </p:spPr>
      </p:pic>
    </p:spTree>
    <p:extLst>
      <p:ext uri="{BB962C8B-B14F-4D97-AF65-F5344CB8AC3E}">
        <p14:creationId xmlns:p14="http://schemas.microsoft.com/office/powerpoint/2010/main" val="69791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D65D33E-DEB8-006B-4310-5EC0414A413B}"/>
              </a:ext>
            </a:extLst>
          </p:cNvPr>
          <p:cNvSpPr txBox="1"/>
          <p:nvPr/>
        </p:nvSpPr>
        <p:spPr>
          <a:xfrm>
            <a:off x="5004048" y="2136339"/>
            <a:ext cx="3612295" cy="2585323"/>
          </a:xfrm>
          <a:prstGeom prst="rect">
            <a:avLst/>
          </a:prstGeom>
          <a:solidFill>
            <a:schemeClr val="tx1">
              <a:alpha val="53000"/>
            </a:schemeClr>
          </a:solidFill>
        </p:spPr>
        <p:txBody>
          <a:bodyPr wrap="square" rtlCol="0">
            <a:spAutoFit/>
          </a:bodyPr>
          <a:lstStyle/>
          <a:p>
            <a:pPr algn="ctr"/>
            <a:r>
              <a:rPr lang="en-GB" sz="5400" b="1" dirty="0">
                <a:solidFill>
                  <a:schemeClr val="bg1"/>
                </a:solidFill>
                <a:latin typeface="Century Gothic" panose="020B0502020202020204" pitchFamily="34" charset="0"/>
              </a:rPr>
              <a:t>Threads Through the Cross</a:t>
            </a:r>
          </a:p>
        </p:txBody>
      </p:sp>
      <p:pic>
        <p:nvPicPr>
          <p:cNvPr id="4" name="Picture 3" descr="A person smiling at camera&#10;&#10;AI-generated content may be incorrect.">
            <a:extLst>
              <a:ext uri="{FF2B5EF4-FFF2-40B4-BE49-F238E27FC236}">
                <a16:creationId xmlns:a16="http://schemas.microsoft.com/office/drawing/2014/main" id="{E1CFBE42-9671-502B-9792-92AAC34317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170471"/>
            <a:ext cx="4320480" cy="6517059"/>
          </a:xfrm>
          <a:prstGeom prst="rect">
            <a:avLst/>
          </a:prstGeom>
          <a:ln>
            <a:solidFill>
              <a:schemeClr val="bg1"/>
            </a:solidFill>
          </a:ln>
        </p:spPr>
      </p:pic>
    </p:spTree>
    <p:extLst>
      <p:ext uri="{BB962C8B-B14F-4D97-AF65-F5344CB8AC3E}">
        <p14:creationId xmlns:p14="http://schemas.microsoft.com/office/powerpoint/2010/main" val="205185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CF3F4-1D23-FE4A-374E-D7E506590B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408122"/>
            <a:ext cx="5444851" cy="4079384"/>
          </a:xfrm>
          <a:prstGeom prst="rect">
            <a:avLst/>
          </a:prstGeom>
        </p:spPr>
      </p:pic>
      <p:pic>
        <p:nvPicPr>
          <p:cNvPr id="5" name="Picture 4" descr="A yellow smiley face with black eyes&#10;&#10;AI-generated content may be incorrect.">
            <a:extLst>
              <a:ext uri="{FF2B5EF4-FFF2-40B4-BE49-F238E27FC236}">
                <a16:creationId xmlns:a16="http://schemas.microsoft.com/office/drawing/2014/main" id="{E1BE6846-DEFF-8855-21EC-A000BEC263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536" y="467554"/>
            <a:ext cx="2708920" cy="2708920"/>
          </a:xfrm>
          <a:prstGeom prst="rect">
            <a:avLst/>
          </a:prstGeom>
        </p:spPr>
      </p:pic>
      <p:pic>
        <p:nvPicPr>
          <p:cNvPr id="7" name="Picture 6" descr="A red ball with a face&#10;&#10;AI-generated content may be incorrect.">
            <a:extLst>
              <a:ext uri="{FF2B5EF4-FFF2-40B4-BE49-F238E27FC236}">
                <a16:creationId xmlns:a16="http://schemas.microsoft.com/office/drawing/2014/main" id="{FD17E9FA-398C-E4A5-6EBB-9CE73AA1118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03528" y="3861048"/>
            <a:ext cx="2708920" cy="2676671"/>
          </a:xfrm>
          <a:prstGeom prst="ellipse">
            <a:avLst/>
          </a:prstGeom>
        </p:spPr>
      </p:pic>
      <p:pic>
        <p:nvPicPr>
          <p:cNvPr id="9" name="Picture 8" descr="A purple face with white eyes and a sad face&#10;&#10;AI-generated content may be incorrect.">
            <a:extLst>
              <a:ext uri="{FF2B5EF4-FFF2-40B4-BE49-F238E27FC236}">
                <a16:creationId xmlns:a16="http://schemas.microsoft.com/office/drawing/2014/main" id="{4C70E2D1-16DB-BF78-CCB3-B5A477D31F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00192" y="4077072"/>
            <a:ext cx="2708920" cy="2605219"/>
          </a:xfrm>
          <a:prstGeom prst="rect">
            <a:avLst/>
          </a:prstGeom>
        </p:spPr>
      </p:pic>
      <p:pic>
        <p:nvPicPr>
          <p:cNvPr id="11" name="Picture 10" descr="A yellow face with a question mark&#10;&#10;AI-generated content may be incorrect.">
            <a:extLst>
              <a:ext uri="{FF2B5EF4-FFF2-40B4-BE49-F238E27FC236}">
                <a16:creationId xmlns:a16="http://schemas.microsoft.com/office/drawing/2014/main" id="{762AF812-AFD0-43B7-999F-DCB6DCA414A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4067" y="2231921"/>
            <a:ext cx="2971541" cy="2878681"/>
          </a:xfrm>
          <a:prstGeom prst="rect">
            <a:avLst/>
          </a:prstGeom>
        </p:spPr>
      </p:pic>
    </p:spTree>
    <p:extLst>
      <p:ext uri="{BB962C8B-B14F-4D97-AF65-F5344CB8AC3E}">
        <p14:creationId xmlns:p14="http://schemas.microsoft.com/office/powerpoint/2010/main" val="171827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ree with no leaves&#10;&#10;AI-generated content may be incorrect.">
            <a:extLst>
              <a:ext uri="{FF2B5EF4-FFF2-40B4-BE49-F238E27FC236}">
                <a16:creationId xmlns:a16="http://schemas.microsoft.com/office/drawing/2014/main" id="{E9CA7C72-03AF-DFE5-D391-619690536A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2906"/>
            <a:ext cx="9144000" cy="6072188"/>
          </a:xfrm>
          <a:prstGeom prst="rect">
            <a:avLst/>
          </a:prstGeom>
        </p:spPr>
      </p:pic>
      <p:sp>
        <p:nvSpPr>
          <p:cNvPr id="4" name="TextBox 3">
            <a:extLst>
              <a:ext uri="{FF2B5EF4-FFF2-40B4-BE49-F238E27FC236}">
                <a16:creationId xmlns:a16="http://schemas.microsoft.com/office/drawing/2014/main" id="{9C887594-122E-058A-E75B-C87206372895}"/>
              </a:ext>
            </a:extLst>
          </p:cNvPr>
          <p:cNvSpPr txBox="1"/>
          <p:nvPr/>
        </p:nvSpPr>
        <p:spPr>
          <a:xfrm>
            <a:off x="251520" y="620688"/>
            <a:ext cx="8640960" cy="2185214"/>
          </a:xfrm>
          <a:prstGeom prst="rect">
            <a:avLst/>
          </a:prstGeom>
          <a:solidFill>
            <a:schemeClr val="tx1">
              <a:alpha val="47000"/>
            </a:schemeClr>
          </a:solidFill>
        </p:spPr>
        <p:txBody>
          <a:bodyPr wrap="square" rtlCol="0">
            <a:spAutoFit/>
          </a:bodyPr>
          <a:lstStyle/>
          <a:p>
            <a:pPr algn="ctr"/>
            <a:r>
              <a:rPr lang="en-GB" sz="2800" b="1" dirty="0">
                <a:solidFill>
                  <a:schemeClr val="bg1"/>
                </a:solidFill>
                <a:latin typeface="Century Gothic" panose="020B0502020202020204" pitchFamily="34" charset="0"/>
              </a:rPr>
              <a:t>There is a right time for everything.</a:t>
            </a:r>
          </a:p>
          <a:p>
            <a:pPr algn="ctr"/>
            <a:r>
              <a:rPr lang="en-GB" sz="2800" b="1" dirty="0">
                <a:solidFill>
                  <a:schemeClr val="bg1"/>
                </a:solidFill>
                <a:latin typeface="Century Gothic" panose="020B0502020202020204" pitchFamily="34" charset="0"/>
              </a:rPr>
              <a:t>Everything on earth has its special season.</a:t>
            </a:r>
          </a:p>
          <a:p>
            <a:pPr algn="ctr"/>
            <a:r>
              <a:rPr lang="en-GB" sz="2800" b="1" dirty="0">
                <a:solidFill>
                  <a:schemeClr val="bg1"/>
                </a:solidFill>
                <a:latin typeface="Century Gothic" panose="020B0502020202020204" pitchFamily="34" charset="0"/>
              </a:rPr>
              <a:t>There is a time to cry and a time to laugh.</a:t>
            </a:r>
          </a:p>
          <a:p>
            <a:pPr algn="ctr"/>
            <a:r>
              <a:rPr lang="en-GB" sz="2800" b="1" dirty="0">
                <a:solidFill>
                  <a:schemeClr val="bg1"/>
                </a:solidFill>
                <a:latin typeface="Century Gothic" panose="020B0502020202020204" pitchFamily="34" charset="0"/>
              </a:rPr>
              <a:t>There is a time to be sad and a time to dance. </a:t>
            </a:r>
            <a:r>
              <a:rPr lang="en-GB" sz="2000" b="1" i="1" dirty="0">
                <a:solidFill>
                  <a:schemeClr val="bg1"/>
                </a:solidFill>
                <a:latin typeface="Century Gothic" panose="020B0502020202020204" pitchFamily="34" charset="0"/>
              </a:rPr>
              <a:t>(Ecclesiastes 3:1,4)</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9810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B113-8456-7408-F3CC-B0789EA86349}"/>
            </a:ext>
          </a:extLst>
        </p:cNvPr>
        <p:cNvGrpSpPr/>
        <p:nvPr/>
      </p:nvGrpSpPr>
      <p:grpSpPr>
        <a:xfrm>
          <a:off x="0" y="0"/>
          <a:ext cx="0" cy="0"/>
          <a:chOff x="0" y="0"/>
          <a:chExt cx="0" cy="0"/>
        </a:xfrm>
      </p:grpSpPr>
      <p:pic>
        <p:nvPicPr>
          <p:cNvPr id="10" name="Picture 9" descr="A religious art piece of fabric&#10;&#10;AI-generated content may be incorrect.">
            <a:extLst>
              <a:ext uri="{FF2B5EF4-FFF2-40B4-BE49-F238E27FC236}">
                <a16:creationId xmlns:a16="http://schemas.microsoft.com/office/drawing/2014/main" id="{7AB40ED8-818C-E8A9-A177-59BEB5AFD26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1524" y="82009"/>
            <a:ext cx="2952328" cy="6806757"/>
          </a:xfrm>
          <a:prstGeom prst="rect">
            <a:avLst/>
          </a:prstGeom>
        </p:spPr>
      </p:pic>
      <p:sp>
        <p:nvSpPr>
          <p:cNvPr id="14" name="Rectangle: Rounded Corners 13">
            <a:extLst>
              <a:ext uri="{FF2B5EF4-FFF2-40B4-BE49-F238E27FC236}">
                <a16:creationId xmlns:a16="http://schemas.microsoft.com/office/drawing/2014/main" id="{1693BA24-D6D7-77B5-8734-0A8F937A9001}"/>
              </a:ext>
            </a:extLst>
          </p:cNvPr>
          <p:cNvSpPr/>
          <p:nvPr/>
        </p:nvSpPr>
        <p:spPr>
          <a:xfrm>
            <a:off x="179512" y="5733256"/>
            <a:ext cx="2378841" cy="873607"/>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Blessed is he who comes in the name of the Lord.</a:t>
            </a:r>
          </a:p>
        </p:txBody>
      </p:sp>
      <p:pic>
        <p:nvPicPr>
          <p:cNvPr id="12" name="Picture 11" descr="A painting of two people&#10;&#10;AI-generated content may be incorrect.">
            <a:extLst>
              <a:ext uri="{FF2B5EF4-FFF2-40B4-BE49-F238E27FC236}">
                <a16:creationId xmlns:a16="http://schemas.microsoft.com/office/drawing/2014/main" id="{C27DAA1C-0D2E-3DA1-69CE-E2747AE01E0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80148" y="0"/>
            <a:ext cx="2952328" cy="6888766"/>
          </a:xfrm>
          <a:prstGeom prst="rect">
            <a:avLst/>
          </a:prstGeom>
        </p:spPr>
      </p:pic>
      <p:sp>
        <p:nvSpPr>
          <p:cNvPr id="16" name="Rectangle: Rounded Corners 15">
            <a:extLst>
              <a:ext uri="{FF2B5EF4-FFF2-40B4-BE49-F238E27FC236}">
                <a16:creationId xmlns:a16="http://schemas.microsoft.com/office/drawing/2014/main" id="{4FF6947E-5631-89E6-5513-A4C18E6A28BF}"/>
              </a:ext>
            </a:extLst>
          </p:cNvPr>
          <p:cNvSpPr/>
          <p:nvPr/>
        </p:nvSpPr>
        <p:spPr>
          <a:xfrm>
            <a:off x="179512"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Hosanna! Jesus is Lord</a:t>
            </a:r>
          </a:p>
        </p:txBody>
      </p:sp>
      <p:sp>
        <p:nvSpPr>
          <p:cNvPr id="17" name="Rectangle: Rounded Corners 16">
            <a:extLst>
              <a:ext uri="{FF2B5EF4-FFF2-40B4-BE49-F238E27FC236}">
                <a16:creationId xmlns:a16="http://schemas.microsoft.com/office/drawing/2014/main" id="{0965B5CE-FAAE-5F1D-F1F3-6C3D65B7E399}"/>
              </a:ext>
            </a:extLst>
          </p:cNvPr>
          <p:cNvSpPr/>
          <p:nvPr/>
        </p:nvSpPr>
        <p:spPr>
          <a:xfrm>
            <a:off x="6516216"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house is a house of prayer</a:t>
            </a:r>
          </a:p>
        </p:txBody>
      </p:sp>
      <p:sp>
        <p:nvSpPr>
          <p:cNvPr id="18" name="Rectangle: Rounded Corners 17">
            <a:extLst>
              <a:ext uri="{FF2B5EF4-FFF2-40B4-BE49-F238E27FC236}">
                <a16:creationId xmlns:a16="http://schemas.microsoft.com/office/drawing/2014/main" id="{407A48FE-C080-C64C-6964-8A119685236A}"/>
              </a:ext>
            </a:extLst>
          </p:cNvPr>
          <p:cNvSpPr/>
          <p:nvPr/>
        </p:nvSpPr>
        <p:spPr>
          <a:xfrm>
            <a:off x="6623305" y="5157192"/>
            <a:ext cx="2378841" cy="115212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My house is a house of prayer, but you are making it a den of thieves.</a:t>
            </a:r>
          </a:p>
        </p:txBody>
      </p:sp>
    </p:spTree>
    <p:extLst>
      <p:ext uri="{BB962C8B-B14F-4D97-AF65-F5344CB8AC3E}">
        <p14:creationId xmlns:p14="http://schemas.microsoft.com/office/powerpoint/2010/main" val="180394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ligious art piece of fabric&#10;&#10;AI-generated content may be incorrect.">
            <a:extLst>
              <a:ext uri="{FF2B5EF4-FFF2-40B4-BE49-F238E27FC236}">
                <a16:creationId xmlns:a16="http://schemas.microsoft.com/office/drawing/2014/main" id="{F6EC627D-2D2B-F5E1-A9E6-C9C1989F240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611524" y="82009"/>
            <a:ext cx="2952328" cy="6806757"/>
          </a:xfrm>
          <a:prstGeom prst="rect">
            <a:avLst/>
          </a:prstGeom>
        </p:spPr>
      </p:pic>
      <p:pic>
        <p:nvPicPr>
          <p:cNvPr id="3" name="Picture 2" descr="A painting of two people&#10;&#10;AI-generated content may be incorrect.">
            <a:extLst>
              <a:ext uri="{FF2B5EF4-FFF2-40B4-BE49-F238E27FC236}">
                <a16:creationId xmlns:a16="http://schemas.microsoft.com/office/drawing/2014/main" id="{04CE4FDD-DA13-9C78-B28E-8301D73CB7A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80148" y="0"/>
            <a:ext cx="2952328" cy="6888766"/>
          </a:xfrm>
          <a:prstGeom prst="rect">
            <a:avLst/>
          </a:prstGeom>
        </p:spPr>
      </p:pic>
      <p:sp>
        <p:nvSpPr>
          <p:cNvPr id="4" name="Rectangle: Rounded Corners 3">
            <a:extLst>
              <a:ext uri="{FF2B5EF4-FFF2-40B4-BE49-F238E27FC236}">
                <a16:creationId xmlns:a16="http://schemas.microsoft.com/office/drawing/2014/main" id="{BB885257-83D0-B712-716D-CD76A8ECD988}"/>
              </a:ext>
            </a:extLst>
          </p:cNvPr>
          <p:cNvSpPr/>
          <p:nvPr/>
        </p:nvSpPr>
        <p:spPr>
          <a:xfrm>
            <a:off x="179512"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Hosanna! Jesus is Lord</a:t>
            </a:r>
          </a:p>
        </p:txBody>
      </p:sp>
      <p:sp>
        <p:nvSpPr>
          <p:cNvPr id="5" name="Rectangle: Rounded Corners 4">
            <a:extLst>
              <a:ext uri="{FF2B5EF4-FFF2-40B4-BE49-F238E27FC236}">
                <a16:creationId xmlns:a16="http://schemas.microsoft.com/office/drawing/2014/main" id="{6D3DAC7D-7660-59D3-453D-C536C341603C}"/>
              </a:ext>
            </a:extLst>
          </p:cNvPr>
          <p:cNvSpPr/>
          <p:nvPr/>
        </p:nvSpPr>
        <p:spPr>
          <a:xfrm>
            <a:off x="6516216" y="188640"/>
            <a:ext cx="2448272" cy="7200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house is a house of prayer</a:t>
            </a:r>
          </a:p>
        </p:txBody>
      </p:sp>
      <p:sp>
        <p:nvSpPr>
          <p:cNvPr id="6" name="TextBox 5">
            <a:extLst>
              <a:ext uri="{FF2B5EF4-FFF2-40B4-BE49-F238E27FC236}">
                <a16:creationId xmlns:a16="http://schemas.microsoft.com/office/drawing/2014/main" id="{E003AC5C-67B2-E008-C9FC-7F28DAAA6D11}"/>
              </a:ext>
            </a:extLst>
          </p:cNvPr>
          <p:cNvSpPr txBox="1"/>
          <p:nvPr/>
        </p:nvSpPr>
        <p:spPr>
          <a:xfrm>
            <a:off x="251520" y="4484146"/>
            <a:ext cx="8640960" cy="2185214"/>
          </a:xfrm>
          <a:prstGeom prst="rect">
            <a:avLst/>
          </a:prstGeom>
          <a:solidFill>
            <a:schemeClr val="tx1">
              <a:alpha val="47000"/>
            </a:schemeClr>
          </a:solidFill>
        </p:spPr>
        <p:txBody>
          <a:bodyPr wrap="square" rtlCol="0">
            <a:spAutoFit/>
          </a:bodyPr>
          <a:lstStyle/>
          <a:p>
            <a:pPr algn="ctr"/>
            <a:r>
              <a:rPr lang="en-GB" sz="2800" b="1" dirty="0">
                <a:solidFill>
                  <a:schemeClr val="bg1"/>
                </a:solidFill>
                <a:latin typeface="Century Gothic" panose="020B0502020202020204" pitchFamily="34" charset="0"/>
              </a:rPr>
              <a:t>There is a right time for everything.</a:t>
            </a:r>
          </a:p>
          <a:p>
            <a:pPr algn="ctr"/>
            <a:r>
              <a:rPr lang="en-GB" sz="2800" b="1" dirty="0">
                <a:solidFill>
                  <a:schemeClr val="bg1"/>
                </a:solidFill>
                <a:latin typeface="Century Gothic" panose="020B0502020202020204" pitchFamily="34" charset="0"/>
              </a:rPr>
              <a:t>Everything on earth has its special season.</a:t>
            </a:r>
          </a:p>
          <a:p>
            <a:pPr algn="ctr"/>
            <a:r>
              <a:rPr lang="en-GB" sz="2800" b="1" dirty="0">
                <a:solidFill>
                  <a:schemeClr val="bg1"/>
                </a:solidFill>
                <a:latin typeface="Century Gothic" panose="020B0502020202020204" pitchFamily="34" charset="0"/>
              </a:rPr>
              <a:t>There is a time to cry and a time to laugh.</a:t>
            </a:r>
          </a:p>
          <a:p>
            <a:pPr algn="ctr"/>
            <a:r>
              <a:rPr lang="en-GB" sz="2800" b="1" dirty="0">
                <a:solidFill>
                  <a:schemeClr val="bg1"/>
                </a:solidFill>
                <a:latin typeface="Century Gothic" panose="020B0502020202020204" pitchFamily="34" charset="0"/>
              </a:rPr>
              <a:t>There is a time to be sad and a time to dance. </a:t>
            </a:r>
            <a:r>
              <a:rPr lang="en-GB" sz="2000" b="1" i="1" dirty="0">
                <a:solidFill>
                  <a:schemeClr val="bg1"/>
                </a:solidFill>
                <a:latin typeface="Century Gothic" panose="020B0502020202020204" pitchFamily="34" charset="0"/>
              </a:rPr>
              <a:t>(Ecclesiastes 3:1,4)</a:t>
            </a:r>
            <a:endParaRPr lang="en-GB"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138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AI-generated content may be incorrect.">
            <a:extLst>
              <a:ext uri="{FF2B5EF4-FFF2-40B4-BE49-F238E27FC236}">
                <a16:creationId xmlns:a16="http://schemas.microsoft.com/office/drawing/2014/main" id="{A907E21F-CF33-0AC3-52F6-94C4DD7AFC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2656"/>
            <a:ext cx="5148064" cy="3430702"/>
          </a:xfrm>
          <a:prstGeom prst="rect">
            <a:avLst/>
          </a:prstGeom>
          <a:ln>
            <a:solidFill>
              <a:schemeClr val="bg1"/>
            </a:solidFill>
          </a:ln>
        </p:spPr>
      </p:pic>
      <p:pic>
        <p:nvPicPr>
          <p:cNvPr id="5" name="Picture 4" descr="A group of people standing in front of tents&#10;&#10;AI-generated content may be incorrect.">
            <a:extLst>
              <a:ext uri="{FF2B5EF4-FFF2-40B4-BE49-F238E27FC236}">
                <a16:creationId xmlns:a16="http://schemas.microsoft.com/office/drawing/2014/main" id="{78D17996-946F-6DCF-F9BE-4C2AC3335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1018" y="3284564"/>
            <a:ext cx="4968552" cy="3237322"/>
          </a:xfrm>
          <a:prstGeom prst="rect">
            <a:avLst/>
          </a:prstGeom>
          <a:ln>
            <a:solidFill>
              <a:schemeClr val="bg1"/>
            </a:solidFill>
          </a:ln>
        </p:spPr>
      </p:pic>
      <p:pic>
        <p:nvPicPr>
          <p:cNvPr id="7" name="Picture 6" descr="A person sleeping on a bench&#10;&#10;AI-generated content may be incorrect.">
            <a:extLst>
              <a:ext uri="{FF2B5EF4-FFF2-40B4-BE49-F238E27FC236}">
                <a16:creationId xmlns:a16="http://schemas.microsoft.com/office/drawing/2014/main" id="{C62FFA9A-0A2E-70C0-7523-AA7FC1E8E76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757178" y="332656"/>
            <a:ext cx="3063294" cy="2592288"/>
          </a:xfrm>
          <a:prstGeom prst="rect">
            <a:avLst/>
          </a:prstGeom>
          <a:ln>
            <a:solidFill>
              <a:schemeClr val="bg1"/>
            </a:solidFill>
          </a:ln>
        </p:spPr>
      </p:pic>
      <p:pic>
        <p:nvPicPr>
          <p:cNvPr id="9" name="Picture 8" descr="A close-up of a cracked ground&#10;&#10;AI-generated content may be incorrect.">
            <a:extLst>
              <a:ext uri="{FF2B5EF4-FFF2-40B4-BE49-F238E27FC236}">
                <a16:creationId xmlns:a16="http://schemas.microsoft.com/office/drawing/2014/main" id="{53ADA50A-2594-77D4-C522-4AA0A4B85BD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23528" y="4069529"/>
            <a:ext cx="3203848" cy="2452357"/>
          </a:xfrm>
          <a:prstGeom prst="rect">
            <a:avLst/>
          </a:prstGeom>
          <a:ln>
            <a:solidFill>
              <a:schemeClr val="bg1"/>
            </a:solidFill>
          </a:ln>
        </p:spPr>
      </p:pic>
      <p:sp>
        <p:nvSpPr>
          <p:cNvPr id="10" name="Rectangle: Rounded Corners 9">
            <a:extLst>
              <a:ext uri="{FF2B5EF4-FFF2-40B4-BE49-F238E27FC236}">
                <a16:creationId xmlns:a16="http://schemas.microsoft.com/office/drawing/2014/main" id="{FDBA08E9-C1FE-0864-CFA4-64CFE34E6F15}"/>
              </a:ext>
            </a:extLst>
          </p:cNvPr>
          <p:cNvSpPr/>
          <p:nvPr/>
        </p:nvSpPr>
        <p:spPr>
          <a:xfrm>
            <a:off x="3040354" y="2996952"/>
            <a:ext cx="3063293" cy="98201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5400" b="1" dirty="0">
                <a:solidFill>
                  <a:schemeClr val="tx1"/>
                </a:solidFill>
                <a:latin typeface="Century Gothic" panose="020B0502020202020204" pitchFamily="34" charset="0"/>
              </a:rPr>
              <a:t>Injustice</a:t>
            </a:r>
          </a:p>
        </p:txBody>
      </p:sp>
    </p:spTree>
    <p:extLst>
      <p:ext uri="{BB962C8B-B14F-4D97-AF65-F5344CB8AC3E}">
        <p14:creationId xmlns:p14="http://schemas.microsoft.com/office/powerpoint/2010/main" val="201495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23E264-01B8-2FF3-F5F0-17E076EA7AE0}"/>
              </a:ext>
            </a:extLst>
          </p:cNvPr>
          <p:cNvSpPr txBox="1">
            <a:spLocks noChangeArrowheads="1"/>
          </p:cNvSpPr>
          <p:nvPr/>
        </p:nvSpPr>
        <p:spPr bwMode="auto">
          <a:xfrm>
            <a:off x="3419872" y="2451231"/>
            <a:ext cx="5463420" cy="4142673"/>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we might learn from the example of Jesus in this story?....</a:t>
            </a:r>
          </a:p>
          <a:p>
            <a:pPr algn="ctr" fontAlgn="auto">
              <a:spcAft>
                <a:spcPts val="0"/>
              </a:spcAft>
              <a:buNone/>
              <a:defRPr/>
            </a:pPr>
            <a:r>
              <a:rPr lang="en-GB" sz="2800" b="1" dirty="0">
                <a:solidFill>
                  <a:prstClr val="black"/>
                </a:solidFill>
                <a:latin typeface="Century Gothic" panose="020B0502020202020204" pitchFamily="34" charset="0"/>
              </a:rPr>
              <a:t>….I wonder what things it’s right for us to be angry or sad  about?....</a:t>
            </a:r>
          </a:p>
          <a:p>
            <a:pPr algn="ctr" fontAlgn="auto">
              <a:spcAft>
                <a:spcPts val="0"/>
              </a:spcAft>
              <a:buNone/>
              <a:defRPr/>
            </a:pPr>
            <a:r>
              <a:rPr lang="en-GB" sz="2800" b="1" dirty="0">
                <a:solidFill>
                  <a:prstClr val="black"/>
                </a:solidFill>
                <a:latin typeface="Century Gothic" panose="020B0502020202020204" pitchFamily="34" charset="0"/>
              </a:rPr>
              <a:t>….I wonder if these feelings might lead us to </a:t>
            </a:r>
            <a:r>
              <a:rPr lang="en-GB" sz="2800" b="1" i="1" u="sng" dirty="0">
                <a:solidFill>
                  <a:prstClr val="black"/>
                </a:solidFill>
                <a:latin typeface="Century Gothic" panose="020B0502020202020204" pitchFamily="34" charset="0"/>
              </a:rPr>
              <a:t>do</a:t>
            </a:r>
            <a:r>
              <a:rPr lang="en-GB" sz="2800" b="1" dirty="0">
                <a:solidFill>
                  <a:prstClr val="black"/>
                </a:solidFill>
                <a:latin typeface="Century Gothic" panose="020B0502020202020204" pitchFamily="34" charset="0"/>
              </a:rPr>
              <a:t> something?....</a:t>
            </a:r>
          </a:p>
        </p:txBody>
      </p:sp>
      <p:pic>
        <p:nvPicPr>
          <p:cNvPr id="2" name="Picture 1" descr="A painting of two people&#10;&#10;AI-generated content may be incorrect.">
            <a:extLst>
              <a:ext uri="{FF2B5EF4-FFF2-40B4-BE49-F238E27FC236}">
                <a16:creationId xmlns:a16="http://schemas.microsoft.com/office/drawing/2014/main" id="{AD23B91C-B87C-A31F-0066-939237D2FB7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60708" y="0"/>
            <a:ext cx="2952328" cy="6888766"/>
          </a:xfrm>
          <a:prstGeom prst="rect">
            <a:avLst/>
          </a:prstGeom>
        </p:spPr>
      </p:pic>
      <p:sp>
        <p:nvSpPr>
          <p:cNvPr id="6" name="Rectangle: Rounded Corners 5">
            <a:extLst>
              <a:ext uri="{FF2B5EF4-FFF2-40B4-BE49-F238E27FC236}">
                <a16:creationId xmlns:a16="http://schemas.microsoft.com/office/drawing/2014/main" id="{EEF176A2-7CFD-64EB-165A-92203ED4966D}"/>
              </a:ext>
            </a:extLst>
          </p:cNvPr>
          <p:cNvSpPr/>
          <p:nvPr/>
        </p:nvSpPr>
        <p:spPr>
          <a:xfrm>
            <a:off x="2627785" y="332656"/>
            <a:ext cx="2808312" cy="1512168"/>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house is a house of prayer, but you are making it a den of thieves.</a:t>
            </a:r>
          </a:p>
        </p:txBody>
      </p:sp>
    </p:spTree>
    <p:extLst>
      <p:ext uri="{BB962C8B-B14F-4D97-AF65-F5344CB8AC3E}">
        <p14:creationId xmlns:p14="http://schemas.microsoft.com/office/powerpoint/2010/main" val="356709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reaching out to a white dove&#10;&#10;AI-generated content may be incorrect.">
            <a:extLst>
              <a:ext uri="{FF2B5EF4-FFF2-40B4-BE49-F238E27FC236}">
                <a16:creationId xmlns:a16="http://schemas.microsoft.com/office/drawing/2014/main" id="{9DDD604A-974D-CFC1-2B6E-AA506FCCA55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66"/>
            <a:ext cx="9144000" cy="6856834"/>
          </a:xfrm>
          <a:prstGeom prst="rect">
            <a:avLst/>
          </a:prstGeom>
        </p:spPr>
      </p:pic>
      <p:sp>
        <p:nvSpPr>
          <p:cNvPr id="3" name="TextBox 2">
            <a:extLst>
              <a:ext uri="{FF2B5EF4-FFF2-40B4-BE49-F238E27FC236}">
                <a16:creationId xmlns:a16="http://schemas.microsoft.com/office/drawing/2014/main" id="{FFF5F669-C380-22F5-2A0D-7D697BC74CDB}"/>
              </a:ext>
            </a:extLst>
          </p:cNvPr>
          <p:cNvSpPr txBox="1"/>
          <p:nvPr/>
        </p:nvSpPr>
        <p:spPr>
          <a:xfrm>
            <a:off x="105232" y="3573016"/>
            <a:ext cx="9073008" cy="3108543"/>
          </a:xfrm>
          <a:prstGeom prst="rect">
            <a:avLst/>
          </a:prstGeom>
          <a:noFill/>
        </p:spPr>
        <p:txBody>
          <a:bodyPr wrap="square" rtlCol="0">
            <a:spAutoFit/>
          </a:bodyPr>
          <a:lstStyle/>
          <a:p>
            <a:pPr algn="ctr"/>
            <a:r>
              <a:rPr lang="en-GB" sz="2800" b="1" dirty="0">
                <a:solidFill>
                  <a:schemeClr val="bg1"/>
                </a:solidFill>
                <a:latin typeface="Century Gothic" panose="020B0502020202020204" pitchFamily="34" charset="0"/>
              </a:rPr>
              <a:t>Lord, make me an instrument of your peace:</a:t>
            </a:r>
          </a:p>
          <a:p>
            <a:pPr algn="ctr"/>
            <a:r>
              <a:rPr lang="en-GB" sz="2800" b="1" dirty="0">
                <a:solidFill>
                  <a:schemeClr val="bg1"/>
                </a:solidFill>
                <a:latin typeface="Century Gothic" panose="020B0502020202020204" pitchFamily="34" charset="0"/>
              </a:rPr>
              <a:t>where there is hatred, let me sow love;</a:t>
            </a:r>
          </a:p>
          <a:p>
            <a:pPr algn="ctr"/>
            <a:r>
              <a:rPr lang="en-GB" sz="2800" b="1" dirty="0">
                <a:solidFill>
                  <a:schemeClr val="bg1"/>
                </a:solidFill>
                <a:latin typeface="Century Gothic" panose="020B0502020202020204" pitchFamily="34" charset="0"/>
              </a:rPr>
              <a:t>where there is injury, </a:t>
            </a:r>
            <a:r>
              <a:rPr lang="en-GB" sz="2800" b="1" i="1" dirty="0">
                <a:solidFill>
                  <a:schemeClr val="bg1"/>
                </a:solidFill>
                <a:latin typeface="Century Gothic" panose="020B0502020202020204" pitchFamily="34" charset="0"/>
              </a:rPr>
              <a:t>forgiveness*</a:t>
            </a:r>
            <a:r>
              <a:rPr lang="en-GB" sz="2800" b="1" dirty="0">
                <a:solidFill>
                  <a:schemeClr val="bg1"/>
                </a:solidFill>
                <a:latin typeface="Century Gothic" panose="020B0502020202020204" pitchFamily="34" charset="0"/>
              </a:rPr>
              <a:t>;</a:t>
            </a:r>
          </a:p>
          <a:p>
            <a:pPr algn="ctr"/>
            <a:r>
              <a:rPr lang="en-GB" sz="2800" b="1" dirty="0">
                <a:solidFill>
                  <a:schemeClr val="bg1"/>
                </a:solidFill>
                <a:latin typeface="Century Gothic" panose="020B0502020202020204" pitchFamily="34" charset="0"/>
              </a:rPr>
              <a:t>where there is doubt, faith;</a:t>
            </a:r>
          </a:p>
          <a:p>
            <a:pPr algn="ctr"/>
            <a:r>
              <a:rPr lang="en-GB" sz="2800" b="1" dirty="0">
                <a:solidFill>
                  <a:schemeClr val="bg1"/>
                </a:solidFill>
                <a:latin typeface="Century Gothic" panose="020B0502020202020204" pitchFamily="34" charset="0"/>
              </a:rPr>
              <a:t>where there is despair, hope;</a:t>
            </a:r>
          </a:p>
          <a:p>
            <a:pPr algn="ctr"/>
            <a:r>
              <a:rPr lang="en-GB" sz="2800" b="1" dirty="0">
                <a:solidFill>
                  <a:schemeClr val="bg1"/>
                </a:solidFill>
                <a:latin typeface="Century Gothic" panose="020B0502020202020204" pitchFamily="34" charset="0"/>
              </a:rPr>
              <a:t>where there is darkness, light;</a:t>
            </a:r>
          </a:p>
          <a:p>
            <a:pPr algn="ctr"/>
            <a:r>
              <a:rPr lang="en-GB" sz="2800" b="1" dirty="0">
                <a:solidFill>
                  <a:schemeClr val="bg1"/>
                </a:solidFill>
                <a:latin typeface="Century Gothic" panose="020B0502020202020204" pitchFamily="34" charset="0"/>
              </a:rPr>
              <a:t>where there is sadness, joy.</a:t>
            </a:r>
          </a:p>
        </p:txBody>
      </p:sp>
    </p:spTree>
    <p:extLst>
      <p:ext uri="{BB962C8B-B14F-4D97-AF65-F5344CB8AC3E}">
        <p14:creationId xmlns:p14="http://schemas.microsoft.com/office/powerpoint/2010/main" val="10715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3995</TotalTime>
  <Words>2256</Words>
  <Application>Microsoft Office PowerPoint</Application>
  <PresentationFormat>On-screen Show (4:3)</PresentationFormat>
  <Paragraphs>148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Cambria</vt:lpstr>
      <vt:lpstr>Century Gothic</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97</cp:revision>
  <dcterms:created xsi:type="dcterms:W3CDTF">2008-03-03T20:29:43Z</dcterms:created>
  <dcterms:modified xsi:type="dcterms:W3CDTF">2025-09-04T13:04:01Z</dcterms:modified>
</cp:coreProperties>
</file>