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432" r:id="rId3"/>
    <p:sldId id="272" r:id="rId4"/>
    <p:sldId id="514" r:id="rId5"/>
    <p:sldId id="512" r:id="rId6"/>
    <p:sldId id="513" r:id="rId7"/>
    <p:sldId id="511" r:id="rId8"/>
    <p:sldId id="434" r:id="rId9"/>
    <p:sldId id="503" r:id="rId10"/>
    <p:sldId id="510" r:id="rId11"/>
    <p:sldId id="515" r:id="rId12"/>
    <p:sldId id="435" r:id="rId13"/>
    <p:sldId id="516" r:id="rId14"/>
    <p:sldId id="509" r:id="rId15"/>
    <p:sldId id="431" r:id="rId16"/>
    <p:sldId id="517" r:id="rId17"/>
    <p:sldId id="443" r:id="rId18"/>
    <p:sldId id="50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66105" autoAdjust="0"/>
  </p:normalViewPr>
  <p:slideViewPr>
    <p:cSldViewPr snapToGrid="0" snapToObjects="1">
      <p:cViewPr varScale="1">
        <p:scale>
          <a:sx n="67" d="100"/>
          <a:sy n="67" d="100"/>
        </p:scale>
        <p:origin x="17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29/04/2024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1F20"/>
                </a:solidFill>
                <a:effectLst/>
                <a:latin typeface="Mulish"/>
              </a:rPr>
              <a:t>Slide 10: </a:t>
            </a:r>
            <a:r>
              <a:rPr lang="en-GB" b="0" i="0" dirty="0">
                <a:solidFill>
                  <a:srgbClr val="231F20"/>
                </a:solidFill>
                <a:effectLst/>
                <a:latin typeface="Mulish"/>
              </a:rPr>
              <a:t>Here are some of Margaret’s memories about getting to Rome in 1960!</a:t>
            </a:r>
          </a:p>
          <a:p>
            <a:r>
              <a:rPr lang="en-GB" b="1" i="0" dirty="0">
                <a:solidFill>
                  <a:srgbClr val="231F20"/>
                </a:solidFill>
                <a:effectLst/>
                <a:latin typeface="Mulish"/>
              </a:rPr>
              <a:t>‘First of all we were put on a coach to go to the airport; we all had to be carried on and our wheelchairs folded and loaded. Then at Heathrow the same thing was done in reverse. It took hours! Then to get us onto the plane they had to use a fork-lift with four of us at a time in our chairs on a platform being lifted up onto the plane. Then we had to be lifted into our seats and our chairs folded and put as baggage. At the other end it all took hours more; if you were the last off the plane you were sitting waiting for two hours. But back then that was part of your life; and you just had to accept it.’</a:t>
            </a:r>
          </a:p>
          <a:p>
            <a:endParaRPr lang="en-GB" b="0" dirty="0"/>
          </a:p>
        </p:txBody>
      </p:sp>
      <p:sp>
        <p:nvSpPr>
          <p:cNvPr id="4" name="Slide Number Placeholder 3"/>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200192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certainly doesn’t feel very fair to us, looking back on the challenges of even getting to the Paralympic Games back in 1960. Imagine being lifted in and out of an aeroplane on a fork-lift truck!! I wonder how you feel that Margaret and her fellow competitors felt being treated as they were? </a:t>
            </a: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focus on the Paralympic value of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equality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for a few moments now, which along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with three others,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form the modern Paralympic values. You’ll be glad to know that there are many ways in which the Paralympics have changed over the years since 1960, and that the value of equality amongst competitors is very important. The rules in each of the events try to make it fair for everyone, regardless of their disability….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1F20"/>
                </a:solidFill>
                <a:effectLst/>
                <a:latin typeface="Mulish"/>
              </a:rPr>
              <a:t>Slide 12: </a:t>
            </a:r>
            <a:r>
              <a:rPr lang="en-GB" b="0" i="0" dirty="0">
                <a:solidFill>
                  <a:srgbClr val="231F20"/>
                </a:solidFill>
                <a:effectLst/>
                <a:latin typeface="Mulish"/>
              </a:rPr>
              <a:t>When interviewed in 2012, Margaret Maughan acknowledged just how much had changed in the years since 1960: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latin typeface="Century Gothic" panose="020B0502020202020204" pitchFamily="34" charset="0"/>
              </a:rPr>
              <a:t>“I feel very proud to be at the start of all this. From just a team of 70 British people in wheelchairs at the first Games, now there are hundreds from all disabilities.”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Century Gothic" panose="020B0502020202020204" pitchFamily="34" charset="0"/>
              </a:rPr>
              <a:t>We saw at the very beginning of our time together today just how many different events there will be in Paris this summer – and how many different types of athlete there will be competing, from </a:t>
            </a:r>
            <a:r>
              <a:rPr lang="en-GB" sz="1200" b="1" i="0" dirty="0">
                <a:solidFill>
                  <a:schemeClr val="bg1"/>
                </a:solidFill>
                <a:effectLst/>
                <a:latin typeface="Century Gothic" panose="020B0502020202020204" pitchFamily="34" charset="0"/>
              </a:rPr>
              <a:t>wheelchair users </a:t>
            </a:r>
            <a:r>
              <a:rPr lang="en-GB" sz="1200" b="0" i="0" dirty="0">
                <a:solidFill>
                  <a:schemeClr val="bg1"/>
                </a:solidFill>
                <a:effectLst/>
                <a:latin typeface="Century Gothic" panose="020B0502020202020204" pitchFamily="34" charset="0"/>
              </a:rPr>
              <a:t>like Margaret was, to those whose disabilities are less visible.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latin typeface="Century Gothic" panose="020B0502020202020204" pitchFamily="34" charset="0"/>
              </a:rPr>
              <a:t>Goalball </a:t>
            </a:r>
            <a:r>
              <a:rPr lang="en-GB" sz="1200" b="0" i="0" dirty="0">
                <a:solidFill>
                  <a:schemeClr val="bg1"/>
                </a:solidFill>
                <a:effectLst/>
                <a:latin typeface="Century Gothic" panose="020B0502020202020204" pitchFamily="34" charset="0"/>
              </a:rPr>
              <a:t>is one of these events, played by visually impaired players, all of whom wear eyeshades to make it fair for everyone. Goalball was one of the original Paralympic sports, created in 1946 to help WWII veterans to recover from their injuries. </a:t>
            </a:r>
            <a:r>
              <a:rPr lang="en-GB" sz="1200" b="0" i="1" dirty="0">
                <a:solidFill>
                  <a:schemeClr val="bg1"/>
                </a:solidFill>
                <a:effectLst/>
                <a:latin typeface="Century Gothic" panose="020B0502020202020204" pitchFamily="34" charset="0"/>
              </a:rPr>
              <a:t>[If you click on the goalball photo, you can see a short video about how it’s 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Century Gothic" panose="020B0502020202020204" pitchFamily="34" charset="0"/>
              </a:rPr>
              <a:t>Later on this term, we are going to be sharing the story and some words from one of our most famous British paralympic athletes… but you’ll have to wait and see who!....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bg1"/>
              </a:solidFill>
              <a:effectLst/>
              <a:latin typeface="Century Gothic" panose="020B0502020202020204" pitchFamily="34" charset="0"/>
            </a:endParaRPr>
          </a:p>
          <a:p>
            <a:endParaRPr lang="en-GB" b="0" dirty="0"/>
          </a:p>
          <a:p>
            <a:endParaRPr lang="en-GB" b="0" dirty="0"/>
          </a:p>
        </p:txBody>
      </p:sp>
      <p:sp>
        <p:nvSpPr>
          <p:cNvPr id="4" name="Slide Number Placeholder 3"/>
          <p:cNvSpPr>
            <a:spLocks noGrp="1"/>
          </p:cNvSpPr>
          <p:nvPr>
            <p:ph type="sldNum" sz="quarter" idx="5"/>
          </p:nvPr>
        </p:nvSpPr>
        <p:spPr/>
        <p:txBody>
          <a:bodyPr/>
          <a:lstStyle/>
          <a:p>
            <a:fld id="{FAC4A3D8-BB29-439B-A518-F85617E3D510}" type="slidenum">
              <a:rPr lang="en-GB" smtClean="0"/>
              <a:t>12</a:t>
            </a:fld>
            <a:endParaRPr lang="en-GB"/>
          </a:p>
        </p:txBody>
      </p:sp>
    </p:spTree>
    <p:extLst>
      <p:ext uri="{BB962C8B-B14F-4D97-AF65-F5344CB8AC3E}">
        <p14:creationId xmlns:p14="http://schemas.microsoft.com/office/powerpoint/2010/main" val="129135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latin typeface="Century Gothic" panose="020B0502020202020204" pitchFamily="34" charset="0"/>
              </a:rPr>
              <a:t>Slide 13: </a:t>
            </a:r>
            <a:r>
              <a:rPr lang="en-GB" sz="1200" b="0" i="0" dirty="0">
                <a:solidFill>
                  <a:schemeClr val="bg1"/>
                </a:solidFill>
                <a:effectLst/>
                <a:latin typeface="Century Gothic" panose="020B0502020202020204" pitchFamily="34" charset="0"/>
              </a:rPr>
              <a:t>Many people who’ve been spectators at the Paralympic events say that it’s more exciting than the other, ‘normal’ Olympics!</a:t>
            </a:r>
          </a:p>
          <a:p>
            <a:r>
              <a:rPr lang="en-GB" sz="1200" b="0" i="0" dirty="0">
                <a:solidFill>
                  <a:schemeClr val="bg1"/>
                </a:solidFill>
                <a:effectLst/>
                <a:latin typeface="Century Gothic" panose="020B0502020202020204" pitchFamily="34" charset="0"/>
              </a:rPr>
              <a:t>Each paralympic athlete in the Paralympic Games will show us such amazing talent – and demonstrate </a:t>
            </a:r>
            <a:r>
              <a:rPr lang="en-GB" sz="1200" b="1" i="0" dirty="0">
                <a:solidFill>
                  <a:schemeClr val="bg1"/>
                </a:solidFill>
                <a:effectLst/>
                <a:latin typeface="Century Gothic" panose="020B0502020202020204" pitchFamily="34" charset="0"/>
              </a:rPr>
              <a:t>determination, courage, and inspiration in a place where all are treated as equals </a:t>
            </a:r>
            <a:r>
              <a:rPr lang="en-GB" sz="1200" b="0" i="0" dirty="0">
                <a:solidFill>
                  <a:schemeClr val="bg1"/>
                </a:solidFill>
                <a:effectLst/>
                <a:latin typeface="Century Gothic" panose="020B0502020202020204" pitchFamily="34" charset="0"/>
              </a:rPr>
              <a:t>– but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celebrated for their unique contribution to their team.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Century Gothic" panose="020B0502020202020204" pitchFamily="34" charset="0"/>
              </a:rPr>
              <a:t>We’re going to bring our time together towards an end today, in excited anticipation about what we might all see this summer.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entury Gothic" panose="020B0502020202020204" pitchFamily="34" charset="0"/>
              </a:rPr>
              <a:t>Earlier we heard the words of Margaret Maughan about the challenges that those early Paralympic athletes faced to compete in the first Paralympic Games, and though it’s true to say that challenges may still exist, you’ll be pleased to hear that the athletes are no longer lifted onto their flights by a fork-lift truck!!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entury Gothic" panose="020B0502020202020204" pitchFamily="34" charset="0"/>
              </a:rPr>
              <a:t>All athletes have to work hard, but as we’ve heard, there are often extra or different challenges faced by paralympic athletes……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latin typeface="Century Gothic" panose="020B0502020202020204" pitchFamily="34" charset="0"/>
              </a:rPr>
              <a:t>These words </a:t>
            </a:r>
            <a:r>
              <a:rPr lang="en-GB" sz="1200" b="0" i="0" dirty="0">
                <a:solidFill>
                  <a:schemeClr val="bg1"/>
                </a:solidFill>
                <a:effectLst/>
                <a:latin typeface="Century Gothic" panose="020B0502020202020204" pitchFamily="34" charset="0"/>
              </a:rPr>
              <a:t>from the Bible have inspired Christians all over the world to see and celebrate </a:t>
            </a:r>
            <a:r>
              <a:rPr lang="en-GB" sz="1200" b="0" i="1" u="sng" dirty="0">
                <a:solidFill>
                  <a:schemeClr val="bg1"/>
                </a:solidFill>
                <a:effectLst/>
                <a:latin typeface="Century Gothic" panose="020B0502020202020204" pitchFamily="34" charset="0"/>
              </a:rPr>
              <a:t>every</a:t>
            </a:r>
            <a:r>
              <a:rPr lang="en-GB" sz="1200" b="0" i="0" dirty="0">
                <a:solidFill>
                  <a:schemeClr val="bg1"/>
                </a:solidFill>
                <a:effectLst/>
                <a:latin typeface="Century Gothic" panose="020B0502020202020204" pitchFamily="34" charset="0"/>
              </a:rPr>
              <a:t> human being as an amazing creation, a reflection of what God is like, ‘made in his 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Century Gothic" panose="020B0502020202020204" pitchFamily="34" charset="0"/>
              </a:rPr>
              <a:t>So, let’s pause together and wonder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bg1"/>
              </a:solidFill>
              <a:effectLst/>
              <a:latin typeface="Century Gothic" panose="020B0502020202020204" pitchFamily="34" charset="0"/>
            </a:endParaRPr>
          </a:p>
          <a:p>
            <a:pPr lvl="0" algn="ctr" fontAlgn="auto">
              <a:spcAft>
                <a:spcPts val="0"/>
              </a:spcAft>
              <a:buNone/>
              <a:defRPr/>
            </a:pPr>
            <a:r>
              <a:rPr lang="en-GB" sz="1200" b="1" dirty="0">
                <a:solidFill>
                  <a:prstClr val="black"/>
                </a:solidFill>
                <a:latin typeface="Century Gothic" panose="020B0502020202020204" pitchFamily="34" charset="0"/>
              </a:rPr>
              <a:t>….I wonder how we might see this at the Paralympics this summer?</a:t>
            </a:r>
          </a:p>
          <a:p>
            <a:pPr lvl="0" algn="ctr" fontAlgn="auto">
              <a:spcAft>
                <a:spcPts val="0"/>
              </a:spcAft>
              <a:buNone/>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1200" b="1" dirty="0">
                <a:solidFill>
                  <a:prstClr val="black"/>
                </a:solidFill>
                <a:latin typeface="Century Gothic" panose="020B0502020202020204" pitchFamily="34" charset="0"/>
              </a:rPr>
              <a:t>wonder what might inspire us about their participation?.....</a:t>
            </a:r>
          </a:p>
          <a:p>
            <a:pPr algn="ctr" fontAlgn="auto">
              <a:spcAft>
                <a:spcPts val="0"/>
              </a:spcAft>
              <a:buNone/>
              <a:defRPr/>
            </a:pPr>
            <a:r>
              <a:rPr lang="en-GB" sz="1200" b="1" dirty="0">
                <a:solidFill>
                  <a:prstClr val="black"/>
                </a:solidFill>
                <a:latin typeface="Century Gothic" panose="020B0502020202020204" pitchFamily="34" charset="0"/>
              </a:rPr>
              <a:t>….I wonder how it feels to achieve excellence despite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13</a:t>
            </a:fld>
            <a:endParaRPr lang="en-GB"/>
          </a:p>
        </p:txBody>
      </p:sp>
    </p:spTree>
    <p:extLst>
      <p:ext uri="{BB962C8B-B14F-4D97-AF65-F5344CB8AC3E}">
        <p14:creationId xmlns:p14="http://schemas.microsoft.com/office/powerpoint/2010/main" val="1664303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b="1" i="0" dirty="0">
                <a:solidFill>
                  <a:srgbClr val="000000"/>
                </a:solidFill>
                <a:effectLst/>
                <a:latin typeface="Helvetica Neue"/>
              </a:rPr>
              <a:t>Slide 14: Prayer [based on a Church of England prayer, written for the 2012 Olympics &amp; Paralympics]</a:t>
            </a:r>
          </a:p>
          <a:p>
            <a:pPr>
              <a:spcBef>
                <a:spcPct val="0"/>
              </a:spcBef>
            </a:pPr>
            <a:r>
              <a:rPr lang="en-GB" b="0" i="0" dirty="0">
                <a:solidFill>
                  <a:srgbClr val="000000"/>
                </a:solidFill>
                <a:effectLst/>
                <a:latin typeface="Helvetica Neue"/>
              </a:rPr>
              <a:t>I’m going to use some words of a prayer written for the Olympics and Paralympics that took place in London, in 2012. If praying is something that you are comfortable with, and you would like to pray these words with me, then find some way to make the prayer your own:</a:t>
            </a:r>
          </a:p>
          <a:p>
            <a:pPr>
              <a:spcBef>
                <a:spcPct val="0"/>
              </a:spcBef>
            </a:pPr>
            <a:endParaRPr lang="en-GB" b="0" i="0" dirty="0">
              <a:solidFill>
                <a:srgbClr val="000000"/>
              </a:solidFill>
              <a:effectLst/>
              <a:latin typeface="Helvetica Neue"/>
            </a:endParaRPr>
          </a:p>
          <a:p>
            <a:pPr>
              <a:spcBef>
                <a:spcPct val="0"/>
              </a:spcBef>
            </a:pPr>
            <a:r>
              <a:rPr lang="en-GB" b="1" i="0" dirty="0">
                <a:solidFill>
                  <a:srgbClr val="000000"/>
                </a:solidFill>
                <a:effectLst/>
                <a:latin typeface="Helvetica Neue"/>
              </a:rPr>
              <a:t>Eternal God,</a:t>
            </a:r>
            <a:br>
              <a:rPr lang="en-GB" b="1" dirty="0"/>
            </a:br>
            <a:r>
              <a:rPr lang="en-GB" b="1" i="0" dirty="0">
                <a:solidFill>
                  <a:srgbClr val="000000"/>
                </a:solidFill>
                <a:effectLst/>
                <a:latin typeface="Helvetica Neue"/>
              </a:rPr>
              <a:t>Giver of joy and source of all strength,</a:t>
            </a:r>
            <a:br>
              <a:rPr lang="en-GB" b="1" dirty="0"/>
            </a:br>
            <a:r>
              <a:rPr lang="en-GB" b="1" i="0" dirty="0">
                <a:solidFill>
                  <a:srgbClr val="000000"/>
                </a:solidFill>
                <a:effectLst/>
                <a:latin typeface="Helvetica Neue"/>
              </a:rPr>
              <a:t>we pray for those who will be preparing for the 2024 Paralympic and Olympic Games.</a:t>
            </a:r>
            <a:br>
              <a:rPr lang="en-GB" b="1" dirty="0"/>
            </a:br>
            <a:r>
              <a:rPr lang="en-GB" b="1" i="0" dirty="0">
                <a:solidFill>
                  <a:srgbClr val="000000"/>
                </a:solidFill>
                <a:effectLst/>
                <a:latin typeface="Helvetica Neue"/>
              </a:rPr>
              <a:t>We pray for the competitors training for the Games, their loved ones who have been a part of their journey, and for the many thousands of others who will support them as they watch.</a:t>
            </a:r>
            <a:br>
              <a:rPr lang="en-GB" b="1" dirty="0"/>
            </a:br>
            <a:r>
              <a:rPr lang="en-GB" b="1" i="0" dirty="0">
                <a:solidFill>
                  <a:srgbClr val="000000"/>
                </a:solidFill>
                <a:effectLst/>
                <a:latin typeface="Helvetica Neue"/>
              </a:rPr>
              <a:t>In a world where not everyone is treated fairly, we pray for a spirit of tolerance and acceptance, of humility and respect, and for the health and safety of all.</a:t>
            </a:r>
            <a:br>
              <a:rPr lang="en-GB" b="1" dirty="0"/>
            </a:br>
            <a:r>
              <a:rPr lang="en-GB" b="1" i="0" dirty="0">
                <a:solidFill>
                  <a:srgbClr val="000000"/>
                </a:solidFill>
                <a:effectLst/>
                <a:latin typeface="Helvetica Neue"/>
              </a:rPr>
              <a:t>Please be with them all, we pray.</a:t>
            </a:r>
            <a:br>
              <a:rPr lang="en-GB" dirty="0"/>
            </a:b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br>
              <a:rPr lang="en-GB" dirty="0"/>
            </a:b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6965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16</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5493-D5E0-0B6D-9E18-497B2D219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0916F-2EC7-4372-2C0A-A747E27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D4282-99C5-31C2-1F80-F1A28485E2C1}"/>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Reflective areas: get practical!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In pairs, gather some ideas about things that make you unique – and worth celebrating! If you have time, share your ideas with each other at the end of the week.</a:t>
            </a:r>
            <a:endParaRPr lang="en-GB" dirty="0"/>
          </a:p>
        </p:txBody>
      </p:sp>
      <p:sp>
        <p:nvSpPr>
          <p:cNvPr id="4" name="Slide Number Placeholder 3">
            <a:extLst>
              <a:ext uri="{FF2B5EF4-FFF2-40B4-BE49-F238E27FC236}">
                <a16:creationId xmlns:a16="http://schemas.microsoft.com/office/drawing/2014/main" id="{EBFDF3FF-9AD8-66F6-F22E-C15A59BC1981}"/>
              </a:ext>
            </a:extLst>
          </p:cNvPr>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147457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What’s going on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Click and reveal sections of the picture to focus pupils on what they can see – and reveal what they know about the Paralympics – or wheelchair events like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148144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we’re going to be finding out about the Parallel Olympics – or as we know them, the ‘Para-</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Lympics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Let’s begin with a challenge for who can guess the number of paralympic events there will be this year, in Paris…. [you could ask children to randomly guess numbers, or give them a vote based on broad groups such as 1-5; 5-10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actually 22, all listed on this slide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[click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for 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broadly two types of events – ‘wheelchair’ events for athletes in wheelchairs and ‘para’ events for all other types of athletes with disabilities, which may include those who are deaf, or blind, or are amputees, or have ongoing conditions which might not be quite so visible, such as Multiple Sclerosis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[explain these a bit more if you need to. You may also have had contact with one or more athletes in your school through their education programme, so use these stories here as well]</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3</a:t>
            </a:fld>
            <a:endParaRPr lang="en-GB"/>
          </a:p>
        </p:txBody>
      </p:sp>
    </p:spTree>
    <p:extLst>
      <p:ext uri="{BB962C8B-B14F-4D97-AF65-F5344CB8AC3E}">
        <p14:creationId xmlns:p14="http://schemas.microsoft.com/office/powerpoint/2010/main" val="66625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 Paralympic Challenge: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an extra activity/game you could ask children to ‘compete’ in a walking race at the front of your hall, where they are blindfolded, but have a partner to lead them, or are blindfolded and asked to try to catch a ball with a bell in it (a cat toy is ideal! – you need this to be in silence in order for your ‘athletes’ to be able to hear the ball) to begin to explore the principles behind some of the paralympic events.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4</a:t>
            </a:fld>
            <a:endParaRPr lang="en-GB"/>
          </a:p>
        </p:txBody>
      </p:sp>
    </p:spTree>
    <p:extLst>
      <p:ext uri="{BB962C8B-B14F-4D97-AF65-F5344CB8AC3E}">
        <p14:creationId xmlns:p14="http://schemas.microsoft.com/office/powerpoint/2010/main" val="187242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 let’s jump into our Olympic time machine again now, and go back through time and space to……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1948, but not to the Olympic Games, yet!!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1096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This is Dr Ludwig </a:t>
            </a:r>
            <a:r>
              <a:rPr lang="en-GB" b="0" dirty="0" err="1"/>
              <a:t>Guttemann</a:t>
            </a:r>
            <a:r>
              <a:rPr lang="en-GB" b="0" dirty="0"/>
              <a:t>, who was a doctor at the Stoke Mandeville Hospital, here in the UK. After World War II, there were many service men and women who’d come back from the war with injuries, and he decided that sport was a really good way of encouraging their recovery. So in the Summer of 1948, inspired by the Olympics, he held an archery competition for just 16 athletes in wheelchairs.</a:t>
            </a:r>
          </a:p>
          <a:p>
            <a:r>
              <a:rPr lang="en-GB" b="0" dirty="0"/>
              <a:t>Four years later, in 1952, a Dutch team were sent to the UK to compete, making it the first International Stoke Mandeville Games. The Stoke Mandeville Games took place every year, with more wheelchair participants being added every year. This competition was so successful that it was decided to make it more of a regular thing and include more sports: so, let’s jump into our Olympic time machine once more and find out what happened at the very first </a:t>
            </a:r>
            <a:r>
              <a:rPr lang="en-GB" b="0" i="1" u="sng" dirty="0"/>
              <a:t>official</a:t>
            </a:r>
            <a:r>
              <a:rPr lang="en-GB" b="0" dirty="0"/>
              <a:t> Paralympic Games, in….</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6</a:t>
            </a:fld>
            <a:endParaRPr lang="en-GB"/>
          </a:p>
        </p:txBody>
      </p:sp>
    </p:spTree>
    <p:extLst>
      <p:ext uri="{BB962C8B-B14F-4D97-AF65-F5344CB8AC3E}">
        <p14:creationId xmlns:p14="http://schemas.microsoft.com/office/powerpoint/2010/main" val="186285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1960…..</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 Rome, Italy, where the Olympics were also taking place. This was the first time the Stoke Mandeville Games had ever happened outside the UK, alongside the Olympic Games. It was </a:t>
            </a:r>
            <a:r>
              <a:rPr lang="en-GB" b="0" i="0" dirty="0">
                <a:solidFill>
                  <a:srgbClr val="202122"/>
                </a:solidFill>
                <a:effectLst/>
                <a:latin typeface="Arial" panose="020B0604020202020204" pitchFamily="34" charset="0"/>
              </a:rPr>
              <a:t>hoped that the Stoke Mandeville Games would become more well-known as an international event and that more athletes would be encouraged to attend. It worked, and we now know this now as the Paralympic Games. Let’s find out more about those very first Games, in 1960, when there were 400 competitors from 23 countries in 8 sports:</a:t>
            </a:r>
          </a:p>
          <a:p>
            <a:pPr marL="171450" indent="-171450">
              <a:buFont typeface="Arial" panose="020B0604020202020204" pitchFamily="34" charset="0"/>
              <a:buChar char="•"/>
            </a:pPr>
            <a:r>
              <a:rPr lang="en-GB" dirty="0"/>
              <a:t>Archery</a:t>
            </a:r>
          </a:p>
          <a:p>
            <a:pPr marL="171450" indent="-171450">
              <a:buFont typeface="Arial" panose="020B0604020202020204" pitchFamily="34" charset="0"/>
              <a:buChar char="•"/>
            </a:pPr>
            <a:r>
              <a:rPr lang="en-GB" dirty="0"/>
              <a:t>Athletics</a:t>
            </a:r>
          </a:p>
          <a:p>
            <a:pPr marL="171450" indent="-171450">
              <a:buFont typeface="Arial" panose="020B0604020202020204" pitchFamily="34" charset="0"/>
              <a:buChar char="•"/>
            </a:pPr>
            <a:r>
              <a:rPr lang="en-GB" dirty="0"/>
              <a:t>‘</a:t>
            </a:r>
            <a:r>
              <a:rPr lang="en-GB" dirty="0" err="1"/>
              <a:t>Dartchery</a:t>
            </a:r>
            <a:r>
              <a:rPr lang="en-GB" dirty="0"/>
              <a:t>’ (</a:t>
            </a:r>
            <a:r>
              <a:rPr lang="en-GB" b="0" i="0" dirty="0">
                <a:solidFill>
                  <a:srgbClr val="202122"/>
                </a:solidFill>
                <a:effectLst/>
                <a:latin typeface="Arial" panose="020B0604020202020204" pitchFamily="34" charset="0"/>
              </a:rPr>
              <a:t>a combination of darts and archery, which uses a dart board instead of a normal archery target)</a:t>
            </a:r>
            <a:endParaRPr lang="en-GB" dirty="0"/>
          </a:p>
          <a:p>
            <a:pPr marL="171450" indent="-171450">
              <a:buFont typeface="Arial" panose="020B0604020202020204" pitchFamily="34" charset="0"/>
              <a:buChar char="•"/>
            </a:pPr>
            <a:r>
              <a:rPr lang="en-GB" dirty="0"/>
              <a:t>Snooker</a:t>
            </a:r>
          </a:p>
          <a:p>
            <a:pPr marL="171450" indent="-171450">
              <a:buFont typeface="Arial" panose="020B0604020202020204" pitchFamily="34" charset="0"/>
              <a:buChar char="•"/>
            </a:pPr>
            <a:r>
              <a:rPr lang="en-GB" dirty="0"/>
              <a:t>Swimming</a:t>
            </a:r>
          </a:p>
          <a:p>
            <a:pPr marL="171450" indent="-171450">
              <a:buFont typeface="Arial" panose="020B0604020202020204" pitchFamily="34" charset="0"/>
              <a:buChar char="•"/>
            </a:pPr>
            <a:r>
              <a:rPr lang="en-GB" dirty="0"/>
              <a:t>Table tennis</a:t>
            </a:r>
          </a:p>
          <a:p>
            <a:pPr marL="171450" indent="-171450">
              <a:buFont typeface="Arial" panose="020B0604020202020204" pitchFamily="34" charset="0"/>
              <a:buChar char="•"/>
            </a:pPr>
            <a:r>
              <a:rPr lang="en-GB" dirty="0"/>
              <a:t>Wheelchair basketball</a:t>
            </a:r>
          </a:p>
          <a:p>
            <a:pPr marL="171450" indent="-171450">
              <a:buFont typeface="Arial" panose="020B0604020202020204" pitchFamily="34" charset="0"/>
              <a:buChar char="•"/>
            </a:pPr>
            <a:r>
              <a:rPr lang="en-GB" dirty="0"/>
              <a:t>Wheelchair fencing</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31F20"/>
                </a:solidFill>
                <a:effectLst/>
                <a:latin typeface="Mulish"/>
              </a:rPr>
              <a:t>Slide 9: </a:t>
            </a:r>
            <a:r>
              <a:rPr lang="en-GB" b="0" i="0" dirty="0">
                <a:solidFill>
                  <a:srgbClr val="231F20"/>
                </a:solidFill>
                <a:effectLst/>
                <a:latin typeface="Mulish"/>
              </a:rPr>
              <a:t>This is Margaret Maughan, who was a wheelchair competitor in the archery event in the 1960 Paralympics, and also in the pool in the women’s backstroke event (she was the only swimmer in that event!). </a:t>
            </a:r>
          </a:p>
          <a:p>
            <a:r>
              <a:rPr lang="en-GB" b="0" i="0" dirty="0">
                <a:solidFill>
                  <a:srgbClr val="231F20"/>
                </a:solidFill>
                <a:effectLst/>
                <a:latin typeface="Mulish"/>
              </a:rPr>
              <a:t>She won a gold medal in both events – Britain’s first Paralympic medallist – and was a competitor in 4 more Paralympic Games after that. In honour of her long-standing support of the Paralympic movement, she was chosen to light the Olympic cauldron </a:t>
            </a:r>
            <a:r>
              <a:rPr lang="en-GB" b="1" i="0" dirty="0">
                <a:solidFill>
                  <a:srgbClr val="231F20"/>
                </a:solidFill>
                <a:effectLst/>
                <a:latin typeface="Mulish"/>
              </a:rPr>
              <a:t>using the torch </a:t>
            </a:r>
            <a:r>
              <a:rPr lang="en-GB" b="0" i="0" dirty="0">
                <a:solidFill>
                  <a:srgbClr val="231F20"/>
                </a:solidFill>
                <a:effectLst/>
                <a:latin typeface="Mulish"/>
              </a:rPr>
              <a:t>in the Opening Ceremony of the Paralympics here in London in 2012. </a:t>
            </a:r>
            <a:endParaRPr lang="en-GB" b="1" i="0" dirty="0">
              <a:solidFill>
                <a:srgbClr val="231F20"/>
              </a:solidFill>
              <a:effectLst/>
              <a:latin typeface="Mulish"/>
            </a:endParaRPr>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407016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4/29/2024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4/29/2024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4/29/2024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4/29/2024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4/29/2024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4/29/2024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4/29/2024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4/29/2024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4/29/2024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4/29/2024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4/29/2024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4/29/2024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2.tm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hyperlink" Target="https://www.youtube.com/watch?v=0bZ51jzmbAQ"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wheelchairs shooting a bow and arrow&#10;&#10;Description automatically generated">
            <a:extLst>
              <a:ext uri="{FF2B5EF4-FFF2-40B4-BE49-F238E27FC236}">
                <a16:creationId xmlns:a16="http://schemas.microsoft.com/office/drawing/2014/main" id="{6A60455A-5AC8-201A-C7C8-C861AF554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279" y="253913"/>
            <a:ext cx="3301010" cy="4279987"/>
          </a:xfrm>
          <a:prstGeom prst="rect">
            <a:avLst/>
          </a:prstGeom>
          <a:ln>
            <a:solidFill>
              <a:schemeClr val="bg1"/>
            </a:solidFill>
          </a:ln>
        </p:spPr>
      </p:pic>
      <p:pic>
        <p:nvPicPr>
          <p:cNvPr id="2" name="Picture 1" descr="A group of people in wheelchairs next to an airplane&#10;&#10;Description automatically generated">
            <a:extLst>
              <a:ext uri="{FF2B5EF4-FFF2-40B4-BE49-F238E27FC236}">
                <a16:creationId xmlns:a16="http://schemas.microsoft.com/office/drawing/2014/main" id="{D0DE29F7-04EA-6315-0B03-1D10F172C3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61767" y="2486025"/>
            <a:ext cx="3301377" cy="3851362"/>
          </a:xfrm>
          <a:prstGeom prst="rect">
            <a:avLst/>
          </a:prstGeom>
          <a:ln>
            <a:solidFill>
              <a:schemeClr val="bg1"/>
            </a:solidFill>
          </a:ln>
        </p:spPr>
      </p:pic>
      <p:sp>
        <p:nvSpPr>
          <p:cNvPr id="3" name="Rectangle: Rounded Corners 2">
            <a:extLst>
              <a:ext uri="{FF2B5EF4-FFF2-40B4-BE49-F238E27FC236}">
                <a16:creationId xmlns:a16="http://schemas.microsoft.com/office/drawing/2014/main" id="{1DABB616-388C-B214-E532-FA8458C2C876}"/>
              </a:ext>
            </a:extLst>
          </p:cNvPr>
          <p:cNvSpPr/>
          <p:nvPr/>
        </p:nvSpPr>
        <p:spPr>
          <a:xfrm>
            <a:off x="5362575" y="123826"/>
            <a:ext cx="3570348" cy="6480262"/>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Century Gothic" panose="020B0502020202020204" pitchFamily="34" charset="0"/>
              </a:rPr>
              <a:t>First of all we were put on a coach to go to the airport; we all had to be carried on and our wheelchairs folded and loaded. Then at Heathrow the same thing was done in reverse. It took hours! Then to get us onto the plane they had to use a fork-lift with four of us at a time in our chairs on a platform being lifted up onto the plane. Then we had to be lifted into our seats and our chairs folded and put as baggage. At the other end it all took hours more; if you were the last off the plane you were sitting waiting for two hours. But back then that was part of your life; and you just had to accept it.</a:t>
            </a:r>
          </a:p>
        </p:txBody>
      </p:sp>
      <p:pic>
        <p:nvPicPr>
          <p:cNvPr id="6" name="Picture 5" descr="A logo of a bicycle wheel&#10;&#10;Description automatically generated">
            <a:extLst>
              <a:ext uri="{FF2B5EF4-FFF2-40B4-BE49-F238E27FC236}">
                <a16:creationId xmlns:a16="http://schemas.microsoft.com/office/drawing/2014/main" id="{03AF22AD-271E-E725-8255-F5AB47FDC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52" y="5305492"/>
            <a:ext cx="2248667" cy="1460520"/>
          </a:xfrm>
          <a:prstGeom prst="rect">
            <a:avLst/>
          </a:prstGeom>
        </p:spPr>
      </p:pic>
    </p:spTree>
    <p:extLst>
      <p:ext uri="{BB962C8B-B14F-4D97-AF65-F5344CB8AC3E}">
        <p14:creationId xmlns:p14="http://schemas.microsoft.com/office/powerpoint/2010/main" val="163334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wheelchairs shooting a bow and arrow&#10;&#10;Description automatically generated">
            <a:extLst>
              <a:ext uri="{FF2B5EF4-FFF2-40B4-BE49-F238E27FC236}">
                <a16:creationId xmlns:a16="http://schemas.microsoft.com/office/drawing/2014/main" id="{6A60455A-5AC8-201A-C7C8-C861AF5541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278" y="253913"/>
            <a:ext cx="4897676" cy="6350174"/>
          </a:xfrm>
          <a:prstGeom prst="rect">
            <a:avLst/>
          </a:prstGeom>
          <a:ln>
            <a:solidFill>
              <a:schemeClr val="bg1"/>
            </a:solidFill>
          </a:ln>
        </p:spPr>
      </p:pic>
      <p:sp>
        <p:nvSpPr>
          <p:cNvPr id="3" name="Rectangle: Rounded Corners 2">
            <a:extLst>
              <a:ext uri="{FF2B5EF4-FFF2-40B4-BE49-F238E27FC236}">
                <a16:creationId xmlns:a16="http://schemas.microsoft.com/office/drawing/2014/main" id="{1DABB616-388C-B214-E532-FA8458C2C876}"/>
              </a:ext>
            </a:extLst>
          </p:cNvPr>
          <p:cNvSpPr/>
          <p:nvPr/>
        </p:nvSpPr>
        <p:spPr>
          <a:xfrm>
            <a:off x="4060264" y="450676"/>
            <a:ext cx="4809337" cy="2013037"/>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i="0" dirty="0">
                <a:solidFill>
                  <a:schemeClr val="bg1"/>
                </a:solidFill>
                <a:effectLst/>
                <a:latin typeface="Century Gothic" panose="020B0502020202020204" pitchFamily="34" charset="0"/>
              </a:rPr>
              <a:t>“I feel very proud to be at the start of all this. From just a team of 70 British people in wheelchairs at the first Games, now there are hundreds from all disabilities.”</a:t>
            </a:r>
          </a:p>
        </p:txBody>
      </p:sp>
      <p:pic>
        <p:nvPicPr>
          <p:cNvPr id="8" name="Picture 7" descr="A person in a wheelchair with a badminton racket&#10;&#10;Description automatically generated">
            <a:extLst>
              <a:ext uri="{FF2B5EF4-FFF2-40B4-BE49-F238E27FC236}">
                <a16:creationId xmlns:a16="http://schemas.microsoft.com/office/drawing/2014/main" id="{6B4F3E40-1C98-7CA7-F293-A2A1CCFA92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52699" y="3585284"/>
            <a:ext cx="3514725" cy="3123578"/>
          </a:xfrm>
          <a:prstGeom prst="rect">
            <a:avLst/>
          </a:prstGeom>
          <a:ln>
            <a:solidFill>
              <a:schemeClr val="bg1"/>
            </a:solidFill>
          </a:ln>
        </p:spPr>
      </p:pic>
      <p:pic>
        <p:nvPicPr>
          <p:cNvPr id="12" name="Picture 11" descr="A group of people playing handball&#10;&#10;Description automatically generated">
            <a:hlinkClick r:id="rId5"/>
            <a:extLst>
              <a:ext uri="{FF2B5EF4-FFF2-40B4-BE49-F238E27FC236}">
                <a16:creationId xmlns:a16="http://schemas.microsoft.com/office/drawing/2014/main" id="{E6AF2DAA-41B9-1E22-F9DF-4956A1A8F0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57713" y="2921973"/>
            <a:ext cx="3395784" cy="3223854"/>
          </a:xfrm>
          <a:prstGeom prst="rect">
            <a:avLst/>
          </a:prstGeom>
          <a:ln>
            <a:solidFill>
              <a:schemeClr val="bg1"/>
            </a:solidFill>
          </a:ln>
        </p:spPr>
      </p:pic>
    </p:spTree>
    <p:extLst>
      <p:ext uri="{BB962C8B-B14F-4D97-AF65-F5344CB8AC3E}">
        <p14:creationId xmlns:p14="http://schemas.microsoft.com/office/powerpoint/2010/main" val="202279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886325" y="686711"/>
            <a:ext cx="4001625" cy="5484578"/>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how we might see this at the Paralympics this summer?</a:t>
            </a:r>
          </a:p>
          <a:p>
            <a:pPr lvl="0" algn="ctr" fontAlgn="auto">
              <a:spcAft>
                <a:spcPts val="0"/>
              </a:spcAft>
              <a:buNone/>
              <a:defRPr/>
            </a:pP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2800" b="1" dirty="0">
                <a:solidFill>
                  <a:prstClr val="black"/>
                </a:solidFill>
                <a:latin typeface="Century Gothic" panose="020B0502020202020204" pitchFamily="34" charset="0"/>
              </a:rPr>
              <a:t>wonder what might inspire us about their participation?.....</a:t>
            </a:r>
          </a:p>
          <a:p>
            <a:pPr lvl="0" algn="ctr" fontAlgn="auto">
              <a:spcAft>
                <a:spcPts val="0"/>
              </a:spcAft>
              <a:buNone/>
              <a:defRPr/>
            </a:pPr>
            <a:endParaRPr lang="en-GB" sz="14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how it feels to achieve excellence despite challenges?.....</a:t>
            </a:r>
          </a:p>
        </p:txBody>
      </p:sp>
      <p:sp>
        <p:nvSpPr>
          <p:cNvPr id="8" name="Rectangle: Rounded Corners 7">
            <a:extLst>
              <a:ext uri="{FF2B5EF4-FFF2-40B4-BE49-F238E27FC236}">
                <a16:creationId xmlns:a16="http://schemas.microsoft.com/office/drawing/2014/main" id="{BBE33080-079A-714B-F56D-C7A85B255C7A}"/>
              </a:ext>
            </a:extLst>
          </p:cNvPr>
          <p:cNvSpPr/>
          <p:nvPr/>
        </p:nvSpPr>
        <p:spPr>
          <a:xfrm>
            <a:off x="256051" y="3657600"/>
            <a:ext cx="4315950" cy="3004381"/>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‘I praise you because you have  made me in an amazing and wonderful way.’  </a:t>
            </a:r>
            <a:r>
              <a:rPr lang="en-GB" b="1" i="1" dirty="0">
                <a:solidFill>
                  <a:schemeClr val="bg1"/>
                </a:solidFill>
                <a:latin typeface="Century Gothic" panose="020B0502020202020204" pitchFamily="34" charset="0"/>
              </a:rPr>
              <a:t>Psalm 139:14</a:t>
            </a:r>
            <a:endParaRPr lang="en-GB" sz="3200"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ED59B8A6-EB95-2B2E-0D0F-4F9B2E8473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50" y="196018"/>
            <a:ext cx="4438914" cy="3306991"/>
          </a:xfrm>
          <a:prstGeom prst="rect">
            <a:avLst/>
          </a:prstGeom>
          <a:ln>
            <a:solidFill>
              <a:schemeClr val="bg1"/>
            </a:solidFill>
          </a:ln>
        </p:spPr>
      </p:pic>
    </p:spTree>
    <p:extLst>
      <p:ext uri="{BB962C8B-B14F-4D97-AF65-F5344CB8AC3E}">
        <p14:creationId xmlns:p14="http://schemas.microsoft.com/office/powerpoint/2010/main" val="9672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500"/>
                                        <p:tgtEl>
                                          <p:spTgt spid="7">
                                            <p:bg/>
                                          </p:spTgt>
                                        </p:tgtEl>
                                      </p:cBhvr>
                                    </p:animEffect>
                                  </p:childTnLst>
                                </p:cTn>
                              </p:par>
                            </p:childTnLst>
                          </p:cTn>
                        </p:par>
                        <p:par>
                          <p:cTn id="18" fill="hold">
                            <p:stCondLst>
                              <p:cond delay="500"/>
                            </p:stCondLst>
                            <p:childTnLst>
                              <p:par>
                                <p:cTn id="19" presetID="10" presetClass="entr" presetSubtype="0" fill="hold" nodeType="after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10000"/>
                                  </p:iterate>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running on a track&#10;&#10;Description automatically generated">
            <a:extLst>
              <a:ext uri="{FF2B5EF4-FFF2-40B4-BE49-F238E27FC236}">
                <a16:creationId xmlns:a16="http://schemas.microsoft.com/office/drawing/2014/main" id="{24B9D819-CA5A-C1AA-AC9B-99671B03B2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8143"/>
            <a:ext cx="9144000" cy="4067175"/>
          </a:xfrm>
          <a:prstGeom prst="rect">
            <a:avLst/>
          </a:prstGeom>
          <a:ln>
            <a:solidFill>
              <a:schemeClr val="tx1"/>
            </a:solidFill>
          </a:ln>
        </p:spPr>
      </p:pic>
      <p:sp>
        <p:nvSpPr>
          <p:cNvPr id="5" name="TextBox 4">
            <a:extLst>
              <a:ext uri="{FF2B5EF4-FFF2-40B4-BE49-F238E27FC236}">
                <a16:creationId xmlns:a16="http://schemas.microsoft.com/office/drawing/2014/main" id="{FE17769F-A979-5A10-B528-3AEA5297068B}"/>
              </a:ext>
            </a:extLst>
          </p:cNvPr>
          <p:cNvSpPr txBox="1"/>
          <p:nvPr/>
        </p:nvSpPr>
        <p:spPr>
          <a:xfrm>
            <a:off x="133350" y="4243418"/>
            <a:ext cx="8877300" cy="2585323"/>
          </a:xfrm>
          <a:prstGeom prst="rect">
            <a:avLst/>
          </a:prstGeom>
          <a:noFill/>
        </p:spPr>
        <p:txBody>
          <a:bodyPr wrap="square">
            <a:spAutoFit/>
          </a:bodyPr>
          <a:lstStyle/>
          <a:p>
            <a:r>
              <a:rPr lang="en-GB" b="1" i="0" dirty="0">
                <a:effectLst/>
                <a:latin typeface="Century Gothic" panose="020B0502020202020204" pitchFamily="34" charset="0"/>
              </a:rPr>
              <a:t>Eternal God,</a:t>
            </a:r>
            <a:br>
              <a:rPr lang="en-GB" b="1" dirty="0">
                <a:latin typeface="Century Gothic" panose="020B0502020202020204" pitchFamily="34" charset="0"/>
              </a:rPr>
            </a:br>
            <a:r>
              <a:rPr lang="en-GB" b="1" i="0" dirty="0">
                <a:effectLst/>
                <a:latin typeface="Century Gothic" panose="020B0502020202020204" pitchFamily="34" charset="0"/>
              </a:rPr>
              <a:t>Giver of joy and source of all strength, we pray for those who will be preparing for the 2024 Paralympic and Olympic Games.</a:t>
            </a:r>
            <a:br>
              <a:rPr lang="en-GB" b="1" dirty="0">
                <a:latin typeface="Century Gothic" panose="020B0502020202020204" pitchFamily="34" charset="0"/>
              </a:rPr>
            </a:br>
            <a:r>
              <a:rPr lang="en-GB" b="1" i="0" dirty="0">
                <a:effectLst/>
                <a:latin typeface="Century Gothic" panose="020B0502020202020204" pitchFamily="34" charset="0"/>
              </a:rPr>
              <a:t>We pray for the competitors training for the Games, their loved ones who have been a part of their journey, and for the many thousands of others who will support them as they watch.</a:t>
            </a:r>
            <a:br>
              <a:rPr lang="en-GB" b="1" dirty="0">
                <a:latin typeface="Century Gothic" panose="020B0502020202020204" pitchFamily="34" charset="0"/>
              </a:rPr>
            </a:br>
            <a:r>
              <a:rPr lang="en-GB" b="1" i="0" dirty="0">
                <a:effectLst/>
                <a:latin typeface="Century Gothic" panose="020B0502020202020204" pitchFamily="34" charset="0"/>
              </a:rPr>
              <a:t>In a world where not everyone is treated fairly, we pray for a spirit of tolerance and acceptance, of humility and respect, and for the health and safety of all.</a:t>
            </a:r>
            <a:br>
              <a:rPr lang="en-GB" b="1" dirty="0">
                <a:latin typeface="Century Gothic" panose="020B0502020202020204" pitchFamily="34" charset="0"/>
              </a:rPr>
            </a:br>
            <a:r>
              <a:rPr lang="en-GB" b="1" i="0" dirty="0">
                <a:effectLst/>
                <a:latin typeface="Century Gothic" panose="020B0502020202020204" pitchFamily="34" charset="0"/>
              </a:rPr>
              <a:t>Please be with them all, we pray.</a:t>
            </a:r>
            <a:endParaRPr lang="en-GB" b="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4262-4DEB-39E2-B964-5F4A825F5458}"/>
            </a:ext>
          </a:extLst>
        </p:cNvPr>
        <p:cNvGrpSpPr/>
        <p:nvPr/>
      </p:nvGrpSpPr>
      <p:grpSpPr>
        <a:xfrm>
          <a:off x="0" y="0"/>
          <a:ext cx="0" cy="0"/>
          <a:chOff x="0" y="0"/>
          <a:chExt cx="0" cy="0"/>
        </a:xfrm>
      </p:grpSpPr>
      <p:pic>
        <p:nvPicPr>
          <p:cNvPr id="2" name="Picture 1" descr="A fingerprint on a white surface&#10;&#10;Description automatically generated">
            <a:extLst>
              <a:ext uri="{FF2B5EF4-FFF2-40B4-BE49-F238E27FC236}">
                <a16:creationId xmlns:a16="http://schemas.microsoft.com/office/drawing/2014/main" id="{AED39503-7E93-F24E-82FA-E34782CF9C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3609"/>
            <a:ext cx="9144000" cy="6250781"/>
          </a:xfrm>
          <a:prstGeom prst="rect">
            <a:avLst/>
          </a:prstGeom>
        </p:spPr>
      </p:pic>
    </p:spTree>
    <p:extLst>
      <p:ext uri="{BB962C8B-B14F-4D97-AF65-F5344CB8AC3E}">
        <p14:creationId xmlns:p14="http://schemas.microsoft.com/office/powerpoint/2010/main" val="17383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wheelchairs racing on a track&#10;&#10;Description automatically generated">
            <a:extLst>
              <a:ext uri="{FF2B5EF4-FFF2-40B4-BE49-F238E27FC236}">
                <a16:creationId xmlns:a16="http://schemas.microsoft.com/office/drawing/2014/main" id="{C6F661FA-DED7-A780-886B-6DC7186594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153"/>
            <a:ext cx="9144000" cy="6693694"/>
          </a:xfrm>
          <a:prstGeom prst="rect">
            <a:avLst/>
          </a:prstGeom>
          <a:ln>
            <a:solidFill>
              <a:schemeClr val="bg1"/>
            </a:solidFill>
          </a:ln>
        </p:spPr>
      </p:pic>
      <p:sp>
        <p:nvSpPr>
          <p:cNvPr id="2" name="Rectangle 1">
            <a:extLst>
              <a:ext uri="{FF2B5EF4-FFF2-40B4-BE49-F238E27FC236}">
                <a16:creationId xmlns:a16="http://schemas.microsoft.com/office/drawing/2014/main" id="{CDB26691-3C19-B817-E28A-4379BD71E72B}"/>
              </a:ext>
            </a:extLst>
          </p:cNvPr>
          <p:cNvSpPr/>
          <p:nvPr/>
        </p:nvSpPr>
        <p:spPr>
          <a:xfrm>
            <a:off x="4114800" y="3924299"/>
            <a:ext cx="5029200" cy="285154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4C3EE68-4A6C-634F-09A0-CA71D74ACFFC}"/>
              </a:ext>
            </a:extLst>
          </p:cNvPr>
          <p:cNvSpPr/>
          <p:nvPr/>
        </p:nvSpPr>
        <p:spPr>
          <a:xfrm>
            <a:off x="0" y="857250"/>
            <a:ext cx="5029200" cy="21431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3617A95-D0C9-51DB-F8BF-8D86B7BB5B03}"/>
              </a:ext>
            </a:extLst>
          </p:cNvPr>
          <p:cNvSpPr/>
          <p:nvPr/>
        </p:nvSpPr>
        <p:spPr>
          <a:xfrm>
            <a:off x="-1" y="3000374"/>
            <a:ext cx="9143999" cy="923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41E943C-97EF-0486-CD0D-95C083B9988E}"/>
              </a:ext>
            </a:extLst>
          </p:cNvPr>
          <p:cNvSpPr/>
          <p:nvPr/>
        </p:nvSpPr>
        <p:spPr>
          <a:xfrm>
            <a:off x="0" y="3924299"/>
            <a:ext cx="4114798" cy="291822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C63AE1F-FD47-EEFF-9910-35695530C88F}"/>
              </a:ext>
            </a:extLst>
          </p:cNvPr>
          <p:cNvSpPr/>
          <p:nvPr/>
        </p:nvSpPr>
        <p:spPr>
          <a:xfrm>
            <a:off x="5029200" y="82153"/>
            <a:ext cx="4114800" cy="291822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373EDF-728C-030F-E88A-79BCEB82105B}"/>
              </a:ext>
            </a:extLst>
          </p:cNvPr>
          <p:cNvSpPr/>
          <p:nvPr/>
        </p:nvSpPr>
        <p:spPr>
          <a:xfrm>
            <a:off x="1" y="15480"/>
            <a:ext cx="5029199" cy="87034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D69C63C-28AF-CC2E-859E-69E24CDC1EE3}"/>
              </a:ext>
            </a:extLst>
          </p:cNvPr>
          <p:cNvSpPr/>
          <p:nvPr/>
        </p:nvSpPr>
        <p:spPr>
          <a:xfrm>
            <a:off x="747075" y="2028617"/>
            <a:ext cx="7649851" cy="2800767"/>
          </a:xfrm>
          <a:prstGeom prst="rect">
            <a:avLst/>
          </a:prstGeom>
          <a:noFill/>
        </p:spPr>
        <p:txBody>
          <a:bodyPr wrap="none">
            <a:spAutoFit/>
          </a:bodyPr>
          <a:lstStyle/>
          <a:p>
            <a:pPr algn="ctr" fontAlgn="auto">
              <a:spcBef>
                <a:spcPts val="0"/>
              </a:spcBef>
              <a:spcAft>
                <a:spcPts val="0"/>
              </a:spcAft>
              <a:defRPr/>
            </a:pPr>
            <a:r>
              <a:rPr lang="en-GB" sz="88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What’s going </a:t>
            </a:r>
          </a:p>
          <a:p>
            <a:pPr algn="ctr" fontAlgn="auto">
              <a:spcBef>
                <a:spcPts val="0"/>
              </a:spcBef>
              <a:spcAft>
                <a:spcPts val="0"/>
              </a:spcAft>
              <a:defRPr/>
            </a:pPr>
            <a:r>
              <a:rPr lang="en-GB" sz="88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5"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wheelchairs racing on a track&#10;&#10;Description automatically generated">
            <a:extLst>
              <a:ext uri="{FF2B5EF4-FFF2-40B4-BE49-F238E27FC236}">
                <a16:creationId xmlns:a16="http://schemas.microsoft.com/office/drawing/2014/main" id="{C6F661FA-DED7-A780-886B-6DC7186594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153"/>
            <a:ext cx="9144000" cy="6693694"/>
          </a:xfrm>
          <a:prstGeom prst="rect">
            <a:avLst/>
          </a:prstGeom>
          <a:ln>
            <a:solidFill>
              <a:schemeClr val="bg1"/>
            </a:solidFill>
          </a:ln>
        </p:spPr>
      </p:pic>
      <p:sp>
        <p:nvSpPr>
          <p:cNvPr id="3" name="Rectangle 2">
            <a:extLst>
              <a:ext uri="{FF2B5EF4-FFF2-40B4-BE49-F238E27FC236}">
                <a16:creationId xmlns:a16="http://schemas.microsoft.com/office/drawing/2014/main" id="{98577C11-4CB9-1713-3900-248FF5A871CC}"/>
              </a:ext>
            </a:extLst>
          </p:cNvPr>
          <p:cNvSpPr/>
          <p:nvPr/>
        </p:nvSpPr>
        <p:spPr>
          <a:xfrm>
            <a:off x="113927" y="5700188"/>
            <a:ext cx="4657044" cy="1015663"/>
          </a:xfrm>
          <a:prstGeom prst="rect">
            <a:avLst/>
          </a:prstGeom>
          <a:noFill/>
        </p:spPr>
        <p:txBody>
          <a:bodyPr wrap="none">
            <a:spAutoFit/>
          </a:bodyPr>
          <a:lstStyle/>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How many?</a:t>
            </a:r>
          </a:p>
        </p:txBody>
      </p:sp>
      <p:sp>
        <p:nvSpPr>
          <p:cNvPr id="5" name="TextBox 4">
            <a:extLst>
              <a:ext uri="{FF2B5EF4-FFF2-40B4-BE49-F238E27FC236}">
                <a16:creationId xmlns:a16="http://schemas.microsoft.com/office/drawing/2014/main" id="{F61895AC-FDE1-1166-7E36-C71E5FA1604D}"/>
              </a:ext>
            </a:extLst>
          </p:cNvPr>
          <p:cNvSpPr txBox="1">
            <a:spLocks noChangeArrowheads="1"/>
          </p:cNvSpPr>
          <p:nvPr/>
        </p:nvSpPr>
        <p:spPr bwMode="auto">
          <a:xfrm>
            <a:off x="5098357" y="168188"/>
            <a:ext cx="4001625" cy="6543330"/>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fontAlgn="auto">
              <a:spcAft>
                <a:spcPts val="0"/>
              </a:spcAft>
              <a:defRPr/>
            </a:pPr>
            <a:r>
              <a:rPr lang="en-GB" sz="1600" b="1" dirty="0">
                <a:solidFill>
                  <a:prstClr val="black"/>
                </a:solidFill>
                <a:latin typeface="Century Gothic" panose="020B0502020202020204" pitchFamily="34" charset="0"/>
              </a:rPr>
              <a:t>Blind football</a:t>
            </a:r>
          </a:p>
          <a:p>
            <a:pPr marL="342900" indent="-342900" fontAlgn="auto">
              <a:spcAft>
                <a:spcPts val="0"/>
              </a:spcAft>
              <a:defRPr/>
            </a:pPr>
            <a:r>
              <a:rPr lang="en-GB" sz="1600" b="1" dirty="0">
                <a:solidFill>
                  <a:prstClr val="black"/>
                </a:solidFill>
                <a:latin typeface="Century Gothic" panose="020B0502020202020204" pitchFamily="34" charset="0"/>
              </a:rPr>
              <a:t>Wheelchair rugby</a:t>
            </a:r>
          </a:p>
          <a:p>
            <a:pPr marL="342900" indent="-342900" fontAlgn="auto">
              <a:spcAft>
                <a:spcPts val="0"/>
              </a:spcAft>
              <a:defRPr/>
            </a:pPr>
            <a:r>
              <a:rPr lang="en-GB" sz="1600" b="1" dirty="0">
                <a:solidFill>
                  <a:prstClr val="black"/>
                </a:solidFill>
                <a:latin typeface="Century Gothic" panose="020B0502020202020204" pitchFamily="34" charset="0"/>
              </a:rPr>
              <a:t>Para Judo</a:t>
            </a:r>
          </a:p>
          <a:p>
            <a:pPr marL="342900" indent="-342900" fontAlgn="auto">
              <a:spcAft>
                <a:spcPts val="0"/>
              </a:spcAft>
              <a:defRPr/>
            </a:pPr>
            <a:r>
              <a:rPr lang="en-GB" sz="1600" b="1" dirty="0">
                <a:solidFill>
                  <a:prstClr val="black"/>
                </a:solidFill>
                <a:latin typeface="Century Gothic" panose="020B0502020202020204" pitchFamily="34" charset="0"/>
              </a:rPr>
              <a:t>Para Taekwondo</a:t>
            </a:r>
          </a:p>
          <a:p>
            <a:pPr marL="342900" indent="-342900" fontAlgn="auto">
              <a:spcAft>
                <a:spcPts val="0"/>
              </a:spcAft>
              <a:defRPr/>
            </a:pPr>
            <a:r>
              <a:rPr lang="en-GB" sz="1600" b="1" dirty="0">
                <a:solidFill>
                  <a:prstClr val="black"/>
                </a:solidFill>
                <a:latin typeface="Century Gothic" panose="020B0502020202020204" pitchFamily="34" charset="0"/>
              </a:rPr>
              <a:t>Wheelchair fencing</a:t>
            </a:r>
          </a:p>
          <a:p>
            <a:pPr marL="342900" indent="-342900" fontAlgn="auto">
              <a:spcAft>
                <a:spcPts val="0"/>
              </a:spcAft>
              <a:defRPr/>
            </a:pPr>
            <a:r>
              <a:rPr lang="en-GB" sz="1600" b="1" dirty="0">
                <a:solidFill>
                  <a:prstClr val="black"/>
                </a:solidFill>
                <a:latin typeface="Century Gothic" panose="020B0502020202020204" pitchFamily="34" charset="0"/>
              </a:rPr>
              <a:t>Para archery</a:t>
            </a:r>
          </a:p>
          <a:p>
            <a:pPr marL="342900" indent="-342900" fontAlgn="auto">
              <a:spcAft>
                <a:spcPts val="0"/>
              </a:spcAft>
              <a:defRPr/>
            </a:pPr>
            <a:r>
              <a:rPr lang="en-GB" sz="1600" b="1" dirty="0">
                <a:solidFill>
                  <a:prstClr val="black"/>
                </a:solidFill>
                <a:latin typeface="Century Gothic" panose="020B0502020202020204" pitchFamily="34" charset="0"/>
              </a:rPr>
              <a:t>Para triathlon</a:t>
            </a:r>
          </a:p>
          <a:p>
            <a:pPr marL="342900" indent="-342900" fontAlgn="auto">
              <a:spcAft>
                <a:spcPts val="0"/>
              </a:spcAft>
              <a:defRPr/>
            </a:pPr>
            <a:r>
              <a:rPr lang="en-GB" sz="1600" b="1" dirty="0">
                <a:solidFill>
                  <a:prstClr val="black"/>
                </a:solidFill>
                <a:latin typeface="Century Gothic" panose="020B0502020202020204" pitchFamily="34" charset="0"/>
              </a:rPr>
              <a:t>Wheelchair tennis</a:t>
            </a:r>
          </a:p>
          <a:p>
            <a:pPr marL="342900" indent="-342900" fontAlgn="auto">
              <a:spcAft>
                <a:spcPts val="0"/>
              </a:spcAft>
              <a:defRPr/>
            </a:pPr>
            <a:r>
              <a:rPr lang="en-GB" sz="1600" b="1" dirty="0">
                <a:solidFill>
                  <a:prstClr val="black"/>
                </a:solidFill>
                <a:latin typeface="Century Gothic" panose="020B0502020202020204" pitchFamily="34" charset="0"/>
              </a:rPr>
              <a:t>Boccia</a:t>
            </a:r>
          </a:p>
          <a:p>
            <a:pPr marL="342900" indent="-342900" fontAlgn="auto">
              <a:spcAft>
                <a:spcPts val="0"/>
              </a:spcAft>
              <a:defRPr/>
            </a:pPr>
            <a:r>
              <a:rPr lang="en-GB" sz="1600" b="1" dirty="0">
                <a:solidFill>
                  <a:prstClr val="black"/>
                </a:solidFill>
                <a:latin typeface="Century Gothic" panose="020B0502020202020204" pitchFamily="34" charset="0"/>
              </a:rPr>
              <a:t>Para table tennis</a:t>
            </a:r>
          </a:p>
          <a:p>
            <a:pPr marL="342900" indent="-342900" fontAlgn="auto">
              <a:spcAft>
                <a:spcPts val="0"/>
              </a:spcAft>
              <a:defRPr/>
            </a:pPr>
            <a:r>
              <a:rPr lang="en-GB" sz="1600" b="1" dirty="0">
                <a:solidFill>
                  <a:prstClr val="black"/>
                </a:solidFill>
                <a:latin typeface="Century Gothic" panose="020B0502020202020204" pitchFamily="34" charset="0"/>
              </a:rPr>
              <a:t>Goalball</a:t>
            </a:r>
          </a:p>
          <a:p>
            <a:pPr marL="342900" indent="-342900" fontAlgn="auto">
              <a:spcAft>
                <a:spcPts val="0"/>
              </a:spcAft>
              <a:defRPr/>
            </a:pPr>
            <a:r>
              <a:rPr lang="en-GB" sz="1600" b="1" dirty="0">
                <a:solidFill>
                  <a:prstClr val="black"/>
                </a:solidFill>
                <a:latin typeface="Century Gothic" panose="020B0502020202020204" pitchFamily="34" charset="0"/>
              </a:rPr>
              <a:t>Wheelchair basketball</a:t>
            </a:r>
          </a:p>
          <a:p>
            <a:pPr marL="342900" indent="-342900" fontAlgn="auto">
              <a:spcAft>
                <a:spcPts val="0"/>
              </a:spcAft>
              <a:defRPr/>
            </a:pPr>
            <a:r>
              <a:rPr lang="en-GB" sz="1600" b="1" dirty="0">
                <a:solidFill>
                  <a:prstClr val="black"/>
                </a:solidFill>
                <a:latin typeface="Century Gothic" panose="020B0502020202020204" pitchFamily="34" charset="0"/>
              </a:rPr>
              <a:t>Sitting volleyball</a:t>
            </a:r>
          </a:p>
          <a:p>
            <a:pPr marL="342900" indent="-342900" fontAlgn="auto">
              <a:spcAft>
                <a:spcPts val="0"/>
              </a:spcAft>
              <a:defRPr/>
            </a:pPr>
            <a:r>
              <a:rPr lang="en-GB" sz="1600" b="1" dirty="0">
                <a:solidFill>
                  <a:prstClr val="black"/>
                </a:solidFill>
                <a:latin typeface="Century Gothic" panose="020B0502020202020204" pitchFamily="34" charset="0"/>
              </a:rPr>
              <a:t>Para badminton</a:t>
            </a:r>
          </a:p>
          <a:p>
            <a:pPr marL="342900" indent="-342900" fontAlgn="auto">
              <a:spcAft>
                <a:spcPts val="0"/>
              </a:spcAft>
              <a:defRPr/>
            </a:pPr>
            <a:r>
              <a:rPr lang="en-GB" sz="1600" b="1" dirty="0">
                <a:solidFill>
                  <a:prstClr val="black"/>
                </a:solidFill>
                <a:latin typeface="Century Gothic" panose="020B0502020202020204" pitchFamily="34" charset="0"/>
              </a:rPr>
              <a:t>Para powerlifting</a:t>
            </a:r>
          </a:p>
          <a:p>
            <a:pPr marL="342900" indent="-342900" fontAlgn="auto">
              <a:spcAft>
                <a:spcPts val="0"/>
              </a:spcAft>
              <a:defRPr/>
            </a:pPr>
            <a:r>
              <a:rPr lang="en-GB" sz="1600" b="1" dirty="0">
                <a:solidFill>
                  <a:prstClr val="black"/>
                </a:solidFill>
                <a:latin typeface="Century Gothic" panose="020B0502020202020204" pitchFamily="34" charset="0"/>
              </a:rPr>
              <a:t>Para swimming</a:t>
            </a:r>
          </a:p>
          <a:p>
            <a:pPr marL="342900" indent="-342900" fontAlgn="auto">
              <a:spcAft>
                <a:spcPts val="0"/>
              </a:spcAft>
              <a:defRPr/>
            </a:pPr>
            <a:r>
              <a:rPr lang="en-GB" sz="1600" b="1" dirty="0">
                <a:solidFill>
                  <a:prstClr val="black"/>
                </a:solidFill>
                <a:latin typeface="Century Gothic" panose="020B0502020202020204" pitchFamily="34" charset="0"/>
              </a:rPr>
              <a:t>Para athletics including marathon</a:t>
            </a:r>
          </a:p>
          <a:p>
            <a:pPr marL="342900" indent="-342900" fontAlgn="auto">
              <a:spcAft>
                <a:spcPts val="0"/>
              </a:spcAft>
              <a:defRPr/>
            </a:pPr>
            <a:r>
              <a:rPr lang="en-GB" sz="1600" b="1" dirty="0">
                <a:solidFill>
                  <a:prstClr val="black"/>
                </a:solidFill>
                <a:latin typeface="Century Gothic" panose="020B0502020202020204" pitchFamily="34" charset="0"/>
              </a:rPr>
              <a:t>Para cycling – road and track</a:t>
            </a:r>
          </a:p>
          <a:p>
            <a:pPr marL="342900" indent="-342900" fontAlgn="auto">
              <a:spcAft>
                <a:spcPts val="0"/>
              </a:spcAft>
              <a:defRPr/>
            </a:pPr>
            <a:r>
              <a:rPr lang="en-GB" sz="1600" b="1" dirty="0">
                <a:solidFill>
                  <a:prstClr val="black"/>
                </a:solidFill>
                <a:latin typeface="Century Gothic" panose="020B0502020202020204" pitchFamily="34" charset="0"/>
              </a:rPr>
              <a:t>Para equestrian</a:t>
            </a:r>
          </a:p>
          <a:p>
            <a:pPr marL="342900" indent="-342900" fontAlgn="auto">
              <a:spcAft>
                <a:spcPts val="0"/>
              </a:spcAft>
              <a:defRPr/>
            </a:pPr>
            <a:r>
              <a:rPr lang="en-GB" sz="1600" b="1" dirty="0">
                <a:solidFill>
                  <a:prstClr val="black"/>
                </a:solidFill>
                <a:latin typeface="Century Gothic" panose="020B0502020202020204" pitchFamily="34" charset="0"/>
              </a:rPr>
              <a:t>Para rowing</a:t>
            </a:r>
          </a:p>
          <a:p>
            <a:pPr marL="342900" indent="-342900" fontAlgn="auto">
              <a:spcAft>
                <a:spcPts val="0"/>
              </a:spcAft>
              <a:defRPr/>
            </a:pPr>
            <a:r>
              <a:rPr lang="en-GB" sz="1600" b="1" dirty="0">
                <a:solidFill>
                  <a:prstClr val="black"/>
                </a:solidFill>
                <a:latin typeface="Century Gothic" panose="020B0502020202020204" pitchFamily="34" charset="0"/>
              </a:rPr>
              <a:t>Para canoeing</a:t>
            </a:r>
          </a:p>
          <a:p>
            <a:pPr marL="342900" indent="-342900" fontAlgn="auto">
              <a:spcAft>
                <a:spcPts val="0"/>
              </a:spcAft>
              <a:defRPr/>
            </a:pPr>
            <a:r>
              <a:rPr lang="en-GB" sz="1600" b="1" dirty="0">
                <a:solidFill>
                  <a:prstClr val="black"/>
                </a:solidFill>
                <a:latin typeface="Century Gothic" panose="020B0502020202020204" pitchFamily="34" charset="0"/>
              </a:rPr>
              <a:t>Para shooting sport</a:t>
            </a:r>
          </a:p>
        </p:txBody>
      </p:sp>
    </p:spTree>
    <p:extLst>
      <p:ext uri="{BB962C8B-B14F-4D97-AF65-F5344CB8AC3E}">
        <p14:creationId xmlns:p14="http://schemas.microsoft.com/office/powerpoint/2010/main" val="27753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iterate type="lt">
                                    <p:tmPct val="10000"/>
                                  </p:iterate>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iterate type="lt">
                                    <p:tmPct val="10000"/>
                                  </p:iterate>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iterate type="lt">
                                    <p:tmPct val="10000"/>
                                  </p:iterate>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nodeType="withEffect">
                                  <p:stCondLst>
                                    <p:cond delay="0"/>
                                  </p:stCondLst>
                                  <p:iterate type="lt">
                                    <p:tmPct val="10000"/>
                                  </p:iterate>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iterate type="lt">
                                    <p:tmPct val="10000"/>
                                  </p:iterate>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nodeType="withEffect">
                                  <p:stCondLst>
                                    <p:cond delay="0"/>
                                  </p:stCondLst>
                                  <p:iterate type="lt">
                                    <p:tmPct val="10000"/>
                                  </p:iterate>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nodeType="withEffect">
                                  <p:stCondLst>
                                    <p:cond delay="0"/>
                                  </p:stCondLst>
                                  <p:iterate type="lt">
                                    <p:tmPct val="10000"/>
                                  </p:iterate>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nodeType="withEffect">
                                  <p:stCondLst>
                                    <p:cond delay="0"/>
                                  </p:stCondLst>
                                  <p:iterate type="lt">
                                    <p:tmPct val="10000"/>
                                  </p:iterate>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nodeType="withEffect">
                                  <p:stCondLst>
                                    <p:cond delay="0"/>
                                  </p:stCondLst>
                                  <p:iterate type="lt">
                                    <p:tmPct val="10000"/>
                                  </p:iterate>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par>
                                <p:cTn id="41" presetID="10" presetClass="entr" presetSubtype="0" fill="hold" nodeType="withEffect">
                                  <p:stCondLst>
                                    <p:cond delay="0"/>
                                  </p:stCondLst>
                                  <p:iterate type="lt">
                                    <p:tmPct val="10000"/>
                                  </p:iterate>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500"/>
                                        <p:tgtEl>
                                          <p:spTgt spid="5">
                                            <p:txEl>
                                              <p:pRg st="11" end="11"/>
                                            </p:txEl>
                                          </p:spTgt>
                                        </p:tgtEl>
                                      </p:cBhvr>
                                    </p:animEffect>
                                  </p:childTnLst>
                                </p:cTn>
                              </p:par>
                              <p:par>
                                <p:cTn id="44" presetID="10" presetClass="entr" presetSubtype="0" fill="hold" nodeType="withEffect">
                                  <p:stCondLst>
                                    <p:cond delay="0"/>
                                  </p:stCondLst>
                                  <p:iterate type="lt">
                                    <p:tmPct val="10000"/>
                                  </p:iterate>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500"/>
                                        <p:tgtEl>
                                          <p:spTgt spid="5">
                                            <p:txEl>
                                              <p:pRg st="12" end="12"/>
                                            </p:txEl>
                                          </p:spTgt>
                                        </p:tgtEl>
                                      </p:cBhvr>
                                    </p:animEffect>
                                  </p:childTnLst>
                                </p:cTn>
                              </p:par>
                              <p:par>
                                <p:cTn id="47" presetID="10" presetClass="entr" presetSubtype="0" fill="hold" nodeType="withEffect">
                                  <p:stCondLst>
                                    <p:cond delay="0"/>
                                  </p:stCondLst>
                                  <p:iterate type="lt">
                                    <p:tmPct val="10000"/>
                                  </p:iterate>
                                  <p:childTnLst>
                                    <p:set>
                                      <p:cBhvr>
                                        <p:cTn id="48" dur="1" fill="hold">
                                          <p:stCondLst>
                                            <p:cond delay="0"/>
                                          </p:stCondLst>
                                        </p:cTn>
                                        <p:tgtEl>
                                          <p:spTgt spid="5">
                                            <p:txEl>
                                              <p:pRg st="13" end="13"/>
                                            </p:txEl>
                                          </p:spTgt>
                                        </p:tgtEl>
                                        <p:attrNameLst>
                                          <p:attrName>style.visibility</p:attrName>
                                        </p:attrNameLst>
                                      </p:cBhvr>
                                      <p:to>
                                        <p:strVal val="visible"/>
                                      </p:to>
                                    </p:set>
                                    <p:animEffect transition="in" filter="fade">
                                      <p:cBhvr>
                                        <p:cTn id="49" dur="500"/>
                                        <p:tgtEl>
                                          <p:spTgt spid="5">
                                            <p:txEl>
                                              <p:pRg st="13" end="13"/>
                                            </p:txEl>
                                          </p:spTgt>
                                        </p:tgtEl>
                                      </p:cBhvr>
                                    </p:animEffect>
                                  </p:childTnLst>
                                </p:cTn>
                              </p:par>
                              <p:par>
                                <p:cTn id="50" presetID="10" presetClass="entr" presetSubtype="0" fill="hold" nodeType="withEffect">
                                  <p:stCondLst>
                                    <p:cond delay="0"/>
                                  </p:stCondLst>
                                  <p:iterate type="lt">
                                    <p:tmPct val="10000"/>
                                  </p:iterate>
                                  <p:childTnLst>
                                    <p:set>
                                      <p:cBhvr>
                                        <p:cTn id="51" dur="1" fill="hold">
                                          <p:stCondLst>
                                            <p:cond delay="0"/>
                                          </p:stCondLst>
                                        </p:cTn>
                                        <p:tgtEl>
                                          <p:spTgt spid="5">
                                            <p:txEl>
                                              <p:pRg st="14" end="14"/>
                                            </p:txEl>
                                          </p:spTgt>
                                        </p:tgtEl>
                                        <p:attrNameLst>
                                          <p:attrName>style.visibility</p:attrName>
                                        </p:attrNameLst>
                                      </p:cBhvr>
                                      <p:to>
                                        <p:strVal val="visible"/>
                                      </p:to>
                                    </p:set>
                                    <p:animEffect transition="in" filter="fade">
                                      <p:cBhvr>
                                        <p:cTn id="52" dur="500"/>
                                        <p:tgtEl>
                                          <p:spTgt spid="5">
                                            <p:txEl>
                                              <p:pRg st="14" end="14"/>
                                            </p:txEl>
                                          </p:spTgt>
                                        </p:tgtEl>
                                      </p:cBhvr>
                                    </p:animEffect>
                                  </p:childTnLst>
                                </p:cTn>
                              </p:par>
                              <p:par>
                                <p:cTn id="53" presetID="10" presetClass="entr" presetSubtype="0" fill="hold" nodeType="withEffect">
                                  <p:stCondLst>
                                    <p:cond delay="0"/>
                                  </p:stCondLst>
                                  <p:iterate type="lt">
                                    <p:tmPct val="10000"/>
                                  </p:iterate>
                                  <p:childTnLst>
                                    <p:set>
                                      <p:cBhvr>
                                        <p:cTn id="54" dur="1" fill="hold">
                                          <p:stCondLst>
                                            <p:cond delay="0"/>
                                          </p:stCondLst>
                                        </p:cTn>
                                        <p:tgtEl>
                                          <p:spTgt spid="5">
                                            <p:txEl>
                                              <p:pRg st="15" end="15"/>
                                            </p:txEl>
                                          </p:spTgt>
                                        </p:tgtEl>
                                        <p:attrNameLst>
                                          <p:attrName>style.visibility</p:attrName>
                                        </p:attrNameLst>
                                      </p:cBhvr>
                                      <p:to>
                                        <p:strVal val="visible"/>
                                      </p:to>
                                    </p:set>
                                    <p:animEffect transition="in" filter="fade">
                                      <p:cBhvr>
                                        <p:cTn id="55" dur="500"/>
                                        <p:tgtEl>
                                          <p:spTgt spid="5">
                                            <p:txEl>
                                              <p:pRg st="15" end="15"/>
                                            </p:txEl>
                                          </p:spTgt>
                                        </p:tgtEl>
                                      </p:cBhvr>
                                    </p:animEffect>
                                  </p:childTnLst>
                                </p:cTn>
                              </p:par>
                              <p:par>
                                <p:cTn id="56" presetID="10" presetClass="entr" presetSubtype="0" fill="hold" nodeType="withEffect">
                                  <p:stCondLst>
                                    <p:cond delay="0"/>
                                  </p:stCondLst>
                                  <p:iterate type="lt">
                                    <p:tmPct val="10000"/>
                                  </p:iterate>
                                  <p:childTnLst>
                                    <p:set>
                                      <p:cBhvr>
                                        <p:cTn id="57" dur="1" fill="hold">
                                          <p:stCondLst>
                                            <p:cond delay="0"/>
                                          </p:stCondLst>
                                        </p:cTn>
                                        <p:tgtEl>
                                          <p:spTgt spid="5">
                                            <p:txEl>
                                              <p:pRg st="16" end="16"/>
                                            </p:txEl>
                                          </p:spTgt>
                                        </p:tgtEl>
                                        <p:attrNameLst>
                                          <p:attrName>style.visibility</p:attrName>
                                        </p:attrNameLst>
                                      </p:cBhvr>
                                      <p:to>
                                        <p:strVal val="visible"/>
                                      </p:to>
                                    </p:set>
                                    <p:animEffect transition="in" filter="fade">
                                      <p:cBhvr>
                                        <p:cTn id="58" dur="500"/>
                                        <p:tgtEl>
                                          <p:spTgt spid="5">
                                            <p:txEl>
                                              <p:pRg st="16" end="16"/>
                                            </p:txEl>
                                          </p:spTgt>
                                        </p:tgtEl>
                                      </p:cBhvr>
                                    </p:animEffect>
                                  </p:childTnLst>
                                </p:cTn>
                              </p:par>
                              <p:par>
                                <p:cTn id="59" presetID="10" presetClass="entr" presetSubtype="0" fill="hold" nodeType="withEffect">
                                  <p:stCondLst>
                                    <p:cond delay="0"/>
                                  </p:stCondLst>
                                  <p:iterate type="lt">
                                    <p:tmPct val="10000"/>
                                  </p:iterate>
                                  <p:childTnLst>
                                    <p:set>
                                      <p:cBhvr>
                                        <p:cTn id="60" dur="1" fill="hold">
                                          <p:stCondLst>
                                            <p:cond delay="0"/>
                                          </p:stCondLst>
                                        </p:cTn>
                                        <p:tgtEl>
                                          <p:spTgt spid="5">
                                            <p:txEl>
                                              <p:pRg st="17" end="17"/>
                                            </p:txEl>
                                          </p:spTgt>
                                        </p:tgtEl>
                                        <p:attrNameLst>
                                          <p:attrName>style.visibility</p:attrName>
                                        </p:attrNameLst>
                                      </p:cBhvr>
                                      <p:to>
                                        <p:strVal val="visible"/>
                                      </p:to>
                                    </p:set>
                                    <p:animEffect transition="in" filter="fade">
                                      <p:cBhvr>
                                        <p:cTn id="61" dur="500"/>
                                        <p:tgtEl>
                                          <p:spTgt spid="5">
                                            <p:txEl>
                                              <p:pRg st="17" end="17"/>
                                            </p:txEl>
                                          </p:spTgt>
                                        </p:tgtEl>
                                      </p:cBhvr>
                                    </p:animEffect>
                                  </p:childTnLst>
                                </p:cTn>
                              </p:par>
                              <p:par>
                                <p:cTn id="62" presetID="10" presetClass="entr" presetSubtype="0" fill="hold" nodeType="withEffect">
                                  <p:stCondLst>
                                    <p:cond delay="0"/>
                                  </p:stCondLst>
                                  <p:iterate type="lt">
                                    <p:tmPct val="10000"/>
                                  </p:iterate>
                                  <p:childTnLst>
                                    <p:set>
                                      <p:cBhvr>
                                        <p:cTn id="63" dur="1" fill="hold">
                                          <p:stCondLst>
                                            <p:cond delay="0"/>
                                          </p:stCondLst>
                                        </p:cTn>
                                        <p:tgtEl>
                                          <p:spTgt spid="5">
                                            <p:txEl>
                                              <p:pRg st="18" end="18"/>
                                            </p:txEl>
                                          </p:spTgt>
                                        </p:tgtEl>
                                        <p:attrNameLst>
                                          <p:attrName>style.visibility</p:attrName>
                                        </p:attrNameLst>
                                      </p:cBhvr>
                                      <p:to>
                                        <p:strVal val="visible"/>
                                      </p:to>
                                    </p:set>
                                    <p:animEffect transition="in" filter="fade">
                                      <p:cBhvr>
                                        <p:cTn id="64" dur="500"/>
                                        <p:tgtEl>
                                          <p:spTgt spid="5">
                                            <p:txEl>
                                              <p:pRg st="18" end="18"/>
                                            </p:txEl>
                                          </p:spTgt>
                                        </p:tgtEl>
                                      </p:cBhvr>
                                    </p:animEffect>
                                  </p:childTnLst>
                                </p:cTn>
                              </p:par>
                              <p:par>
                                <p:cTn id="65" presetID="10" presetClass="entr" presetSubtype="0" fill="hold" nodeType="withEffect">
                                  <p:stCondLst>
                                    <p:cond delay="0"/>
                                  </p:stCondLst>
                                  <p:iterate type="lt">
                                    <p:tmPct val="10000"/>
                                  </p:iterate>
                                  <p:childTnLst>
                                    <p:set>
                                      <p:cBhvr>
                                        <p:cTn id="66" dur="1" fill="hold">
                                          <p:stCondLst>
                                            <p:cond delay="0"/>
                                          </p:stCondLst>
                                        </p:cTn>
                                        <p:tgtEl>
                                          <p:spTgt spid="5">
                                            <p:txEl>
                                              <p:pRg st="19" end="19"/>
                                            </p:txEl>
                                          </p:spTgt>
                                        </p:tgtEl>
                                        <p:attrNameLst>
                                          <p:attrName>style.visibility</p:attrName>
                                        </p:attrNameLst>
                                      </p:cBhvr>
                                      <p:to>
                                        <p:strVal val="visible"/>
                                      </p:to>
                                    </p:set>
                                    <p:animEffect transition="in" filter="fade">
                                      <p:cBhvr>
                                        <p:cTn id="67" dur="500"/>
                                        <p:tgtEl>
                                          <p:spTgt spid="5">
                                            <p:txEl>
                                              <p:pRg st="19" end="19"/>
                                            </p:txEl>
                                          </p:spTgt>
                                        </p:tgtEl>
                                      </p:cBhvr>
                                    </p:animEffect>
                                  </p:childTnLst>
                                </p:cTn>
                              </p:par>
                              <p:par>
                                <p:cTn id="68" presetID="10" presetClass="entr" presetSubtype="0" fill="hold" nodeType="withEffect">
                                  <p:stCondLst>
                                    <p:cond delay="0"/>
                                  </p:stCondLst>
                                  <p:iterate type="lt">
                                    <p:tmPct val="10000"/>
                                  </p:iterate>
                                  <p:childTnLst>
                                    <p:set>
                                      <p:cBhvr>
                                        <p:cTn id="69" dur="1" fill="hold">
                                          <p:stCondLst>
                                            <p:cond delay="0"/>
                                          </p:stCondLst>
                                        </p:cTn>
                                        <p:tgtEl>
                                          <p:spTgt spid="5">
                                            <p:txEl>
                                              <p:pRg st="20" end="20"/>
                                            </p:txEl>
                                          </p:spTgt>
                                        </p:tgtEl>
                                        <p:attrNameLst>
                                          <p:attrName>style.visibility</p:attrName>
                                        </p:attrNameLst>
                                      </p:cBhvr>
                                      <p:to>
                                        <p:strVal val="visible"/>
                                      </p:to>
                                    </p:set>
                                    <p:animEffect transition="in" filter="fade">
                                      <p:cBhvr>
                                        <p:cTn id="70" dur="500"/>
                                        <p:tgtEl>
                                          <p:spTgt spid="5">
                                            <p:txEl>
                                              <p:pRg st="20" end="20"/>
                                            </p:txEl>
                                          </p:spTgt>
                                        </p:tgtEl>
                                      </p:cBhvr>
                                    </p:animEffect>
                                  </p:childTnLst>
                                </p:cTn>
                              </p:par>
                              <p:par>
                                <p:cTn id="71" presetID="10" presetClass="entr" presetSubtype="0" fill="hold" nodeType="withEffect">
                                  <p:stCondLst>
                                    <p:cond delay="0"/>
                                  </p:stCondLst>
                                  <p:iterate type="lt">
                                    <p:tmPct val="10000"/>
                                  </p:iterate>
                                  <p:childTnLst>
                                    <p:set>
                                      <p:cBhvr>
                                        <p:cTn id="72" dur="1" fill="hold">
                                          <p:stCondLst>
                                            <p:cond delay="0"/>
                                          </p:stCondLst>
                                        </p:cTn>
                                        <p:tgtEl>
                                          <p:spTgt spid="5">
                                            <p:txEl>
                                              <p:pRg st="21" end="21"/>
                                            </p:txEl>
                                          </p:spTgt>
                                        </p:tgtEl>
                                        <p:attrNameLst>
                                          <p:attrName>style.visibility</p:attrName>
                                        </p:attrNameLst>
                                      </p:cBhvr>
                                      <p:to>
                                        <p:strVal val="visible"/>
                                      </p:to>
                                    </p:set>
                                    <p:animEffect transition="in" filter="fade">
                                      <p:cBhvr>
                                        <p:cTn id="73"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9C83646-8938-8E42-0D42-DCBADAB7DDBE}"/>
              </a:ext>
            </a:extLst>
          </p:cNvPr>
          <p:cNvGrpSpPr/>
          <p:nvPr/>
        </p:nvGrpSpPr>
        <p:grpSpPr>
          <a:xfrm>
            <a:off x="458370" y="432798"/>
            <a:ext cx="4323953" cy="5952061"/>
            <a:chOff x="3218295" y="620688"/>
            <a:chExt cx="2707409" cy="3726836"/>
          </a:xfrm>
        </p:grpSpPr>
        <p:grpSp>
          <p:nvGrpSpPr>
            <p:cNvPr id="3" name="Graphic 16" descr="Medal with solid fill">
              <a:extLst>
                <a:ext uri="{FF2B5EF4-FFF2-40B4-BE49-F238E27FC236}">
                  <a16:creationId xmlns:a16="http://schemas.microsoft.com/office/drawing/2014/main" id="{EE54380F-8969-7BFF-F70F-DC20E642B25B}"/>
                </a:ext>
              </a:extLst>
            </p:cNvPr>
            <p:cNvGrpSpPr/>
            <p:nvPr/>
          </p:nvGrpSpPr>
          <p:grpSpPr>
            <a:xfrm>
              <a:off x="3218295" y="620688"/>
              <a:ext cx="2707409" cy="3726836"/>
              <a:chOff x="3520775" y="3533876"/>
              <a:chExt cx="2106138" cy="2899167"/>
            </a:xfrm>
            <a:solidFill>
              <a:srgbClr val="FFC000"/>
            </a:solidFill>
          </p:grpSpPr>
          <p:sp>
            <p:nvSpPr>
              <p:cNvPr id="5" name="Free-form: Shape 4">
                <a:extLst>
                  <a:ext uri="{FF2B5EF4-FFF2-40B4-BE49-F238E27FC236}">
                    <a16:creationId xmlns:a16="http://schemas.microsoft.com/office/drawing/2014/main" id="{A2B7C0F1-5C8F-F306-7756-1A93AD48CAFD}"/>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6" name="Free-form: Shape 5">
                <a:extLst>
                  <a:ext uri="{FF2B5EF4-FFF2-40B4-BE49-F238E27FC236}">
                    <a16:creationId xmlns:a16="http://schemas.microsoft.com/office/drawing/2014/main" id="{F3A3B737-9BEE-BAAE-ED43-3E3C14A88F61}"/>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7" name="Free-form: Shape 6">
                <a:extLst>
                  <a:ext uri="{FF2B5EF4-FFF2-40B4-BE49-F238E27FC236}">
                    <a16:creationId xmlns:a16="http://schemas.microsoft.com/office/drawing/2014/main" id="{39F9AB3A-DC29-05FB-2BB6-8BE6FF31294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8" name="Free-form: Shape 7">
                <a:extLst>
                  <a:ext uri="{FF2B5EF4-FFF2-40B4-BE49-F238E27FC236}">
                    <a16:creationId xmlns:a16="http://schemas.microsoft.com/office/drawing/2014/main" id="{23B60068-C216-193C-084B-2472DD7485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9" name="Free-form: Shape 8">
                <a:extLst>
                  <a:ext uri="{FF2B5EF4-FFF2-40B4-BE49-F238E27FC236}">
                    <a16:creationId xmlns:a16="http://schemas.microsoft.com/office/drawing/2014/main" id="{C66801F8-9069-7013-78E5-1BEA209A8FB0}"/>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4" name="Picture 3" descr="A group of rings in different colors&#10;&#10;Description automatically generated">
              <a:extLst>
                <a:ext uri="{FF2B5EF4-FFF2-40B4-BE49-F238E27FC236}">
                  <a16:creationId xmlns:a16="http://schemas.microsoft.com/office/drawing/2014/main" id="{74367D0F-1E94-FDF2-E100-2619FD7E8A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
        <p:nvSpPr>
          <p:cNvPr id="10" name="Rectangle 9">
            <a:extLst>
              <a:ext uri="{FF2B5EF4-FFF2-40B4-BE49-F238E27FC236}">
                <a16:creationId xmlns:a16="http://schemas.microsoft.com/office/drawing/2014/main" id="{2C83F2AB-59C8-1325-ED1D-93D4AAC7F1CF}"/>
              </a:ext>
            </a:extLst>
          </p:cNvPr>
          <p:cNvSpPr/>
          <p:nvPr/>
        </p:nvSpPr>
        <p:spPr>
          <a:xfrm>
            <a:off x="4473031" y="1997839"/>
            <a:ext cx="4480714" cy="2862322"/>
          </a:xfrm>
          <a:prstGeom prst="rect">
            <a:avLst/>
          </a:prstGeom>
          <a:noFill/>
        </p:spPr>
        <p:txBody>
          <a:bodyPr wrap="none">
            <a:spAutoFit/>
          </a:bodyPr>
          <a:lstStyle/>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A</a:t>
            </a:r>
          </a:p>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Paralympic</a:t>
            </a:r>
          </a:p>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Challenge!</a:t>
            </a:r>
          </a:p>
        </p:txBody>
      </p:sp>
    </p:spTree>
    <p:extLst>
      <p:ext uri="{BB962C8B-B14F-4D97-AF65-F5344CB8AC3E}">
        <p14:creationId xmlns:p14="http://schemas.microsoft.com/office/powerpoint/2010/main" val="132651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1948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extLst>
      <p:ext uri="{BB962C8B-B14F-4D97-AF65-F5344CB8AC3E}">
        <p14:creationId xmlns:p14="http://schemas.microsoft.com/office/powerpoint/2010/main" val="170053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mp with a person in glasses&#10;&#10;Description automatically generated">
            <a:extLst>
              <a:ext uri="{FF2B5EF4-FFF2-40B4-BE49-F238E27FC236}">
                <a16:creationId xmlns:a16="http://schemas.microsoft.com/office/drawing/2014/main" id="{45B1155B-1B0C-0E17-3202-396188929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671" y="251931"/>
            <a:ext cx="6390658" cy="6354139"/>
          </a:xfrm>
          <a:prstGeom prst="rect">
            <a:avLst/>
          </a:prstGeom>
        </p:spPr>
      </p:pic>
    </p:spTree>
    <p:extLst>
      <p:ext uri="{BB962C8B-B14F-4D97-AF65-F5344CB8AC3E}">
        <p14:creationId xmlns:p14="http://schemas.microsoft.com/office/powerpoint/2010/main" val="22641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rgbClr val="FFFFFF"/>
                  </a:solidFill>
                  <a:latin typeface="Tahoma"/>
                  <a:ea typeface="ＭＳ Ｐゴシック" charset="0"/>
                  <a:cs typeface="Tahoma"/>
                </a:rPr>
                <a:t>19</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48</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518" y="1963941"/>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1960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718274" y="2041802"/>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 name="Picture 5">
            <a:extLst>
              <a:ext uri="{FF2B5EF4-FFF2-40B4-BE49-F238E27FC236}">
                <a16:creationId xmlns:a16="http://schemas.microsoft.com/office/drawing/2014/main" id="{B5BD06FB-8ABD-58EA-F159-75A59FA23C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541" y="5428010"/>
            <a:ext cx="1891446" cy="127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wheelchairs shooting a bow and arrow&#10;&#10;Description automatically generated">
            <a:extLst>
              <a:ext uri="{FF2B5EF4-FFF2-40B4-BE49-F238E27FC236}">
                <a16:creationId xmlns:a16="http://schemas.microsoft.com/office/drawing/2014/main" id="{6A60455A-5AC8-201A-C7C8-C861AF5541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279" y="253913"/>
            <a:ext cx="4858428" cy="6299287"/>
          </a:xfrm>
          <a:prstGeom prst="rect">
            <a:avLst/>
          </a:prstGeom>
          <a:ln>
            <a:solidFill>
              <a:schemeClr val="bg1"/>
            </a:solidFill>
          </a:ln>
        </p:spPr>
      </p:pic>
      <p:pic>
        <p:nvPicPr>
          <p:cNvPr id="6" name="Picture 5" descr="A person holding a gold torch&#10;&#10;Description automatically generated">
            <a:extLst>
              <a:ext uri="{FF2B5EF4-FFF2-40B4-BE49-F238E27FC236}">
                <a16:creationId xmlns:a16="http://schemas.microsoft.com/office/drawing/2014/main" id="{7C183033-EF2A-6F75-91D8-E6DCF85C9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9926" y="923925"/>
            <a:ext cx="3338795" cy="5010150"/>
          </a:xfrm>
          <a:prstGeom prst="rect">
            <a:avLst/>
          </a:prstGeom>
          <a:ln>
            <a:solidFill>
              <a:schemeClr val="bg1"/>
            </a:solidFill>
          </a:ln>
        </p:spPr>
      </p:pic>
    </p:spTree>
    <p:extLst>
      <p:ext uri="{BB962C8B-B14F-4D97-AF65-F5344CB8AC3E}">
        <p14:creationId xmlns:p14="http://schemas.microsoft.com/office/powerpoint/2010/main" val="12665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1878</TotalTime>
  <Words>2371</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Cambria</vt:lpstr>
      <vt:lpstr>Century Gothic</vt:lpstr>
      <vt:lpstr>Cooper Black</vt:lpstr>
      <vt:lpstr>Helvetica Neue</vt:lpstr>
      <vt:lpstr>Mulish</vt:lpstr>
      <vt:lpstr>Symbol</vt:lpstr>
      <vt:lpstr>Tahoma</vt:lpstr>
      <vt:lpstr>Times New Roman</vt:lpstr>
      <vt:lpstr> Black </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67</cp:revision>
  <dcterms:created xsi:type="dcterms:W3CDTF">2012-04-27T15:19:53Z</dcterms:created>
  <dcterms:modified xsi:type="dcterms:W3CDTF">2024-04-29T14:30:40Z</dcterms:modified>
</cp:coreProperties>
</file>