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530" r:id="rId3"/>
    <p:sldId id="320" r:id="rId4"/>
    <p:sldId id="322" r:id="rId5"/>
    <p:sldId id="327" r:id="rId6"/>
    <p:sldId id="317" r:id="rId7"/>
    <p:sldId id="319" r:id="rId8"/>
    <p:sldId id="546" r:id="rId9"/>
    <p:sldId id="309" r:id="rId10"/>
    <p:sldId id="548" r:id="rId11"/>
    <p:sldId id="547" r:id="rId12"/>
    <p:sldId id="545" r:id="rId13"/>
    <p:sldId id="431" r:id="rId14"/>
    <p:sldId id="263" r:id="rId15"/>
    <p:sldId id="510" r:id="rId1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66430" autoAdjust="0"/>
  </p:normalViewPr>
  <p:slideViewPr>
    <p:cSldViewPr>
      <p:cViewPr varScale="1">
        <p:scale>
          <a:sx n="67" d="100"/>
          <a:sy n="67" d="100"/>
        </p:scale>
        <p:origin x="18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 new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So now let’s bring our thoughts together and reflect on what we might have learned from the words of Jesus about showing justice – our ‘How-to-be-attitude’ for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which words we’ve heard today stand out for you?.....</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they might help us to know how to live justly and treat others fairly?....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opportunities we might have to do this here in our school community</a:t>
            </a:r>
            <a:r>
              <a:rPr lang="en-GB" sz="1800" b="1" dirty="0">
                <a:latin typeface="Century Gothic" panose="020B0502020202020204" pitchFamily="34" charset="0"/>
              </a:rPr>
              <a:t>?....or in the world?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[Give pupils some time here to talk or to think]</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I’m going to use some words from a Christian song about living in this way now, but as a prayer. The words talk about showing justice. [You could also play the song for children to use as a prayer. *Original word in the prayer was ‘singing’.]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87023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Prayer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3600" b="1" dirty="0">
                <a:solidFill>
                  <a:schemeClr val="bg1"/>
                </a:solidFill>
                <a:latin typeface="Century Gothic" panose="020B0502020202020204" pitchFamily="34" charset="0"/>
              </a:rPr>
              <a:t>God of Justice, Saviour to all,</a:t>
            </a:r>
          </a:p>
          <a:p>
            <a:r>
              <a:rPr lang="en-GB" sz="3600" b="1" dirty="0">
                <a:solidFill>
                  <a:schemeClr val="bg1"/>
                </a:solidFill>
                <a:latin typeface="Century Gothic" panose="020B0502020202020204" pitchFamily="34" charset="0"/>
              </a:rPr>
              <a:t>You came to rescue the weak and the poor,</a:t>
            </a:r>
          </a:p>
          <a:p>
            <a:r>
              <a:rPr lang="en-GB" sz="3600" b="1" dirty="0">
                <a:solidFill>
                  <a:schemeClr val="bg1"/>
                </a:solidFill>
                <a:latin typeface="Century Gothic" panose="020B0502020202020204" pitchFamily="34" charset="0"/>
              </a:rPr>
              <a:t>Chose to serve and not be served…..</a:t>
            </a:r>
          </a:p>
          <a:p>
            <a:r>
              <a:rPr lang="en-GB" sz="3600" b="1" dirty="0">
                <a:solidFill>
                  <a:schemeClr val="bg1"/>
                </a:solidFill>
                <a:latin typeface="Century Gothic" panose="020B0502020202020204" pitchFamily="34" charset="0"/>
              </a:rPr>
              <a:t>We must go – live to feed the hungry, stand beside the broken…..</a:t>
            </a:r>
          </a:p>
          <a:p>
            <a:r>
              <a:rPr lang="en-GB" sz="3600" b="1" dirty="0">
                <a:solidFill>
                  <a:schemeClr val="bg1"/>
                </a:solidFill>
                <a:latin typeface="Century Gothic" panose="020B0502020202020204" pitchFamily="34" charset="0"/>
              </a:rPr>
              <a:t>Stepping forward keep us from just talking*</a:t>
            </a:r>
          </a:p>
          <a:p>
            <a:r>
              <a:rPr lang="en-GB" sz="3600" b="1" dirty="0">
                <a:solidFill>
                  <a:schemeClr val="bg1"/>
                </a:solidFill>
                <a:latin typeface="Century Gothic" panose="020B0502020202020204" pitchFamily="34" charset="0"/>
              </a:rPr>
              <a:t>Move us into action</a:t>
            </a:r>
          </a:p>
          <a:p>
            <a:r>
              <a:rPr lang="en-GB" sz="3600" b="1" dirty="0">
                <a:solidFill>
                  <a:schemeClr val="bg1"/>
                </a:solidFill>
                <a:latin typeface="Century Gothic" panose="020B0502020202020204" pitchFamily="34" charset="0"/>
              </a:rPr>
              <a:t>We must go!</a:t>
            </a:r>
          </a:p>
          <a:p>
            <a:endParaRPr lang="en-GB" i="0" dirty="0"/>
          </a:p>
          <a:p>
            <a:endParaRPr lang="en-GB" i="0"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24214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Put a set of balance scales in your reflective area. The bucket balance scales that can be found in infant classes are ideal. You will also need some blocks or weights with injustices written or stuck on them.  There are some examples provided on p.6. Also provide some small pieces of paper and pens, for children to write / draw on.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14</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Show children the speech bubble, asking for a show of hands to establish who’s said those words at some time or another, or allowing children time to talk to a partner.</a:t>
            </a:r>
            <a:r>
              <a:rPr lang="en-US" sz="1200" i="1" dirty="0">
                <a:effectLst/>
                <a:latin typeface="Calibri" panose="020F0502020204030204" pitchFamily="34" charset="0"/>
                <a:ea typeface="MS Mincho" panose="02020609040205080304" pitchFamily="49" charset="-128"/>
                <a:cs typeface="Times New Roman" panose="02020603050405020304" pitchFamily="18" charset="0"/>
              </a:rPr>
              <a:t> [If time allows, you might want to find out some of the things they’ve said.]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‘We’re thinking today about things that are not fair, and to start with, I’m going to be </a:t>
            </a:r>
            <a:r>
              <a:rPr lang="en-US" sz="1200" i="1" dirty="0">
                <a:effectLst/>
                <a:latin typeface="Calibri" panose="020F0502020204030204" pitchFamily="34" charset="0"/>
                <a:ea typeface="MS Mincho" panose="02020609040205080304" pitchFamily="49" charset="-128"/>
                <a:cs typeface="Times New Roman" panose="02020603050405020304" pitchFamily="18" charset="0"/>
              </a:rPr>
              <a:t>very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unfair (which I hope you’ll agree, isn’t like me!).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280687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I’ve got some very different – and </a:t>
            </a:r>
            <a:r>
              <a:rPr lang="en-US" sz="1800" i="1" u="sng" dirty="0">
                <a:effectLst/>
                <a:latin typeface="Calibri" panose="020F0502020204030204" pitchFamily="34" charset="0"/>
                <a:ea typeface="MS Mincho" panose="02020609040205080304" pitchFamily="49" charset="-128"/>
                <a:cs typeface="Times New Roman" panose="02020603050405020304" pitchFamily="18" charset="0"/>
              </a:rPr>
              <a:t>very</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unfair – school rules. They are not real, so we won’t be changing what our school rules really are, but for a few moments now I want you to imagine how you’d feel if my rules actually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became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the school rules.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[Read them out, leaving a short pause after for children to think, then invite a few responses]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‘It seems really mean, doesn’t it, to be telling children they can’t do certain things just because their eyes are a different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colour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to everyone else’s. It really wouldn’t be fair.’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300766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4: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In many parts of our world, there are some really </a:t>
            </a:r>
            <a:r>
              <a:rPr lang="en-GB" sz="1800" dirty="0" err="1">
                <a:effectLst/>
                <a:latin typeface="Century Gothic" panose="020B0502020202020204" pitchFamily="34" charset="0"/>
                <a:ea typeface="MS Mincho" panose="02020609040205080304" pitchFamily="49" charset="-128"/>
                <a:cs typeface="Times New Roman" panose="02020603050405020304" pitchFamily="18" charset="0"/>
              </a:rPr>
              <a:t>really</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unfair things happening, just because you’re a child, or a girl, or from a certain place. Although you might just sometimes moan about going to school, many children around the world don’t ever get the chance to go to school, which means they can’t get a good job – or even any job! – later in life. So actually, in some places, my mean school rules might be a bit more real….. </a:t>
            </a:r>
          </a:p>
          <a:p>
            <a:r>
              <a:rPr lang="en-GB" sz="1600" i="1" dirty="0">
                <a:effectLst/>
                <a:latin typeface="Century Gothic" panose="020B0502020202020204" pitchFamily="34" charset="0"/>
                <a:ea typeface="MS Mincho" panose="02020609040205080304" pitchFamily="49" charset="-128"/>
                <a:cs typeface="Times New Roman" panose="02020603050405020304" pitchFamily="18" charset="0"/>
              </a:rPr>
              <a:t>[Optional section: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Listen to these stories: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[share pictures on next 2 slides and use the photos script. You may need to re-interpret these in language that suits your age range]</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98287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i="1" dirty="0">
                <a:effectLst/>
                <a:latin typeface="Century Gothic" panose="020B0502020202020204" pitchFamily="34" charset="0"/>
                <a:ea typeface="MS Mincho" panose="02020609040205080304" pitchFamily="49" charset="-128"/>
                <a:cs typeface="Times New Roman" panose="02020603050405020304" pitchFamily="18" charset="0"/>
              </a:rPr>
              <a:t>Slide 5:</a:t>
            </a:r>
            <a:r>
              <a:rPr lang="en-US" sz="1800" i="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US" sz="1800" b="1" i="1" dirty="0">
                <a:effectLst/>
                <a:latin typeface="Century Gothic" panose="020B0502020202020204" pitchFamily="34" charset="0"/>
                <a:ea typeface="MS Mincho" panose="02020609040205080304" pitchFamily="49" charset="-128"/>
                <a:cs typeface="Times New Roman" panose="02020603050405020304" pitchFamily="18" charset="0"/>
              </a:rPr>
              <a:t>Sometimes, you don’t get to go to school simply because you are a girl!</a:t>
            </a:r>
            <a:r>
              <a:rPr lang="en-US" sz="1800" i="1" dirty="0">
                <a:effectLst/>
                <a:latin typeface="Century Gothic" panose="020B0502020202020204" pitchFamily="34" charset="0"/>
                <a:ea typeface="MS Mincho" panose="02020609040205080304" pitchFamily="49" charset="-128"/>
                <a:cs typeface="Times New Roman" panose="02020603050405020304" pitchFamily="18" charset="0"/>
              </a:rPr>
              <a:t> In Sierra Leone (a country in Africa) 73% of girls don’t get to go to secondary school, because they live too far away, or they have to get married. In some parts of Uganda, almost half the girls can’t read. </a:t>
            </a:r>
            <a:r>
              <a:rPr lang="en-US" sz="1800" i="1" dirty="0">
                <a:effectLst/>
                <a:latin typeface="Century Gothic" panose="020B0502020202020204" pitchFamily="34" charset="0"/>
                <a:ea typeface="MS Mincho" panose="02020609040205080304" pitchFamily="49" charset="-128"/>
                <a:cs typeface="Arial" panose="020B0604020202020204" pitchFamily="34" charset="0"/>
              </a:rPr>
              <a:t>Although the Ugandan government introduced free schooling in 2007, the cost of uniforms, transport, books, stationary and school lunches mean that many girls can’t stay on at school. Often, their families decide that it’s more important that the boys get an education.</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35957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Century Gothic" panose="020B0502020202020204" pitchFamily="34" charset="0"/>
                <a:ea typeface="MS Mincho" panose="02020609040205080304" pitchFamily="49" charset="-128"/>
                <a:cs typeface="Times New Roman" panose="02020603050405020304" pitchFamily="18" charset="0"/>
              </a:rPr>
              <a:t>Slide 6: Many families simply can’t afford to send their children to school.</a:t>
            </a:r>
            <a:r>
              <a:rPr lang="en-US" sz="1200" i="1" dirty="0">
                <a:effectLst/>
                <a:latin typeface="Century Gothic" panose="020B0502020202020204" pitchFamily="34" charset="0"/>
                <a:ea typeface="MS Mincho" panose="02020609040205080304" pitchFamily="49" charset="-128"/>
                <a:cs typeface="Times New Roman" panose="02020603050405020304" pitchFamily="18" charset="0"/>
              </a:rPr>
              <a:t> 25 million children in Pakistan don’t get to go to school, because their parents need them to work to earn money to help support their family. Many of you will know about the war in Syria that’s forced millions of people to leave their homes and their country. </a:t>
            </a:r>
            <a:r>
              <a:rPr lang="en-US" sz="1200" i="1" dirty="0">
                <a:effectLst/>
                <a:latin typeface="Century Gothic" panose="020B0502020202020204" pitchFamily="34" charset="0"/>
                <a:ea typeface="MS Mincho" panose="02020609040205080304" pitchFamily="49" charset="-128"/>
                <a:cs typeface="Arial" panose="020B0604020202020204" pitchFamily="34" charset="0"/>
              </a:rPr>
              <a:t>Refugee children are permitted to attend Egyptian schools, but going to school costs money. A third of refugee families struggle even to pay for food and shelter, and simply cannot afford the extra cost to send their children to school.</a:t>
            </a:r>
            <a:endParaRPr lang="en-GB" sz="12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08838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It probably won’t come as a surprise that Jesus had something to say about injustice (that’s a grown-up word for things that really aren’t fair) in the Beatitudes. Actually, justice –being fair, especially to those who were poor and under-valued – was one of the things that he spoke about the most in his time on earth.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246690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8:</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Let’s hear his words:</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Those who want to act justly more than anything else are truly happy. God will fully satisfy them.’</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these words, Jesus was talking about showing justice, being fair, standing up for people who are being treated unfairly. But how might we do this? Well, Jesus himself showed how in the way that he lived his life, but also in what he said to others.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43016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People often asked Jesus questions about God’s Kingdom, and how to live, and in these words from the book of Matthew, we will hear how important Jesus said it was to care for others, </a:t>
            </a:r>
            <a:r>
              <a:rPr lang="en-GB" sz="1800" dirty="0">
                <a:effectLst/>
                <a:latin typeface="Calibri" panose="020F0502020204030204" pitchFamily="34" charset="0"/>
                <a:ea typeface="MS Mincho" panose="02020609040205080304" pitchFamily="49" charset="-128"/>
              </a:rPr>
              <a:t>and make sure that they have what they need,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especially those who might get overlooked in our world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script and objects p.4, or video linked from the picture]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Afterwards, talk together about how each of the actions are to do with showing justice / living justly / making things fair.</a:t>
            </a:r>
          </a:p>
          <a:p>
            <a:r>
              <a:rPr lang="en-GB" sz="1800" dirty="0">
                <a:effectLst/>
                <a:latin typeface="Calibri" panose="020F0502020204030204" pitchFamily="34" charset="0"/>
                <a:ea typeface="MS Mincho" panose="02020609040205080304" pitchFamily="49" charset="-128"/>
              </a:rPr>
              <a:t>Can children think of other examples where people are being treated unfairly? (you could reference the examples on slides 5&amp;6)</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31910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944733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7289705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2580294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7092852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18860595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6397150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7932437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27975787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287683962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228865333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6180269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38501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s://youtu.be/DpChhrPjFcY"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DpChhrPjFc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lang="en-GB" sz="4000" b="1" dirty="0">
                <a:ln>
                  <a:solidFill>
                    <a:prstClr val="white"/>
                  </a:solidFill>
                </a:ln>
                <a:solidFill>
                  <a:prstClr val="white"/>
                </a:solidFill>
                <a:latin typeface="Century Gothic"/>
                <a:cs typeface="Century Gothic"/>
              </a:rPr>
              <a:t>e here together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D3B8F5-147F-1ACB-44EE-73AB6CB3F626}"/>
              </a:ext>
            </a:extLst>
          </p:cNvPr>
          <p:cNvSpPr txBox="1">
            <a:spLocks noChangeArrowheads="1"/>
          </p:cNvSpPr>
          <p:nvPr/>
        </p:nvSpPr>
        <p:spPr bwMode="auto">
          <a:xfrm>
            <a:off x="251518" y="4149080"/>
            <a:ext cx="8712969" cy="245605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rPr>
              <a:t>….I wonder which words we’ve heard today                   stand out for you?.....</a:t>
            </a:r>
          </a:p>
          <a:p>
            <a:pPr algn="ctr">
              <a:buNone/>
            </a:pPr>
            <a:r>
              <a:rPr lang="en-GB" sz="2400" b="1" dirty="0">
                <a:latin typeface="Century Gothic" panose="020B0502020202020204" pitchFamily="34" charset="0"/>
              </a:rPr>
              <a:t>…..I wonder how they might help us to know how to live justly and treat others fairly?....</a:t>
            </a:r>
          </a:p>
          <a:p>
            <a:pPr algn="ctr">
              <a:buNone/>
            </a:pPr>
            <a:r>
              <a:rPr lang="en-GB" sz="2400" b="1" dirty="0">
                <a:latin typeface="Century Gothic" panose="020B0502020202020204" pitchFamily="34" charset="0"/>
              </a:rPr>
              <a:t>….I wonder what opportunities we might have to do this here in our school community?....or in the world?</a:t>
            </a:r>
          </a:p>
        </p:txBody>
      </p:sp>
      <p:pic>
        <p:nvPicPr>
          <p:cNvPr id="4" name="Picture 3">
            <a:extLst>
              <a:ext uri="{FF2B5EF4-FFF2-40B4-BE49-F238E27FC236}">
                <a16:creationId xmlns:a16="http://schemas.microsoft.com/office/drawing/2014/main" id="{FEBC8072-CCD1-9A8D-42E5-9F53579986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8286" y="260648"/>
            <a:ext cx="7547429" cy="3744416"/>
          </a:xfrm>
          <a:prstGeom prst="rect">
            <a:avLst/>
          </a:prstGeom>
          <a:ln>
            <a:solidFill>
              <a:schemeClr val="bg1"/>
            </a:solidFill>
          </a:ln>
        </p:spPr>
      </p:pic>
    </p:spTree>
    <p:extLst>
      <p:ext uri="{BB962C8B-B14F-4D97-AF65-F5344CB8AC3E}">
        <p14:creationId xmlns:p14="http://schemas.microsoft.com/office/powerpoint/2010/main" val="3647534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013C0-807F-8DB6-0F9D-68B4645D5AC6}"/>
              </a:ext>
            </a:extLst>
          </p:cNvPr>
          <p:cNvSpPr txBox="1"/>
          <p:nvPr/>
        </p:nvSpPr>
        <p:spPr>
          <a:xfrm>
            <a:off x="179512" y="3645024"/>
            <a:ext cx="8784976" cy="3046988"/>
          </a:xfrm>
          <a:prstGeom prst="rect">
            <a:avLst/>
          </a:prstGeom>
          <a:solidFill>
            <a:schemeClr val="tx1">
              <a:alpha val="56000"/>
            </a:schemeClr>
          </a:solidFill>
        </p:spPr>
        <p:txBody>
          <a:bodyPr wrap="square" rtlCol="0">
            <a:spAutoFit/>
          </a:bodyPr>
          <a:lstStyle/>
          <a:p>
            <a:r>
              <a:rPr lang="en-GB" b="1" dirty="0">
                <a:solidFill>
                  <a:schemeClr val="bg1"/>
                </a:solidFill>
                <a:latin typeface="Century Gothic" panose="020B0502020202020204" pitchFamily="34" charset="0"/>
              </a:rPr>
              <a:t>God of Justice, Saviour to all,</a:t>
            </a:r>
          </a:p>
          <a:p>
            <a:r>
              <a:rPr lang="en-GB" b="1" dirty="0">
                <a:solidFill>
                  <a:schemeClr val="bg1"/>
                </a:solidFill>
                <a:latin typeface="Century Gothic" panose="020B0502020202020204" pitchFamily="34" charset="0"/>
              </a:rPr>
              <a:t>You came to rescue the weak and the poor,</a:t>
            </a:r>
          </a:p>
          <a:p>
            <a:r>
              <a:rPr lang="en-GB" b="1" dirty="0">
                <a:solidFill>
                  <a:schemeClr val="bg1"/>
                </a:solidFill>
                <a:latin typeface="Century Gothic" panose="020B0502020202020204" pitchFamily="34" charset="0"/>
              </a:rPr>
              <a:t>Chose to serve and not be served…..</a:t>
            </a:r>
          </a:p>
          <a:p>
            <a:r>
              <a:rPr lang="en-GB" b="1" dirty="0">
                <a:solidFill>
                  <a:schemeClr val="bg1"/>
                </a:solidFill>
                <a:latin typeface="Century Gothic" panose="020B0502020202020204" pitchFamily="34" charset="0"/>
              </a:rPr>
              <a:t>We must go – live to feed the hungry, stand beside the broken…..</a:t>
            </a:r>
          </a:p>
          <a:p>
            <a:r>
              <a:rPr lang="en-GB" b="1" dirty="0">
                <a:solidFill>
                  <a:schemeClr val="bg1"/>
                </a:solidFill>
                <a:latin typeface="Century Gothic" panose="020B0502020202020204" pitchFamily="34" charset="0"/>
              </a:rPr>
              <a:t>Stepping forward keep us from just talking*</a:t>
            </a:r>
          </a:p>
          <a:p>
            <a:r>
              <a:rPr lang="en-GB" b="1" dirty="0">
                <a:solidFill>
                  <a:schemeClr val="bg1"/>
                </a:solidFill>
                <a:latin typeface="Century Gothic" panose="020B0502020202020204" pitchFamily="34" charset="0"/>
              </a:rPr>
              <a:t>Move us into action</a:t>
            </a:r>
          </a:p>
          <a:p>
            <a:r>
              <a:rPr lang="en-GB" b="1" dirty="0">
                <a:solidFill>
                  <a:schemeClr val="bg1"/>
                </a:solidFill>
                <a:latin typeface="Century Gothic" panose="020B0502020202020204" pitchFamily="34" charset="0"/>
              </a:rPr>
              <a:t>We must go!</a:t>
            </a:r>
          </a:p>
        </p:txBody>
      </p:sp>
      <p:pic>
        <p:nvPicPr>
          <p:cNvPr id="5" name="Graphic 4" descr="Scales of justice with solid fill">
            <a:extLst>
              <a:ext uri="{FF2B5EF4-FFF2-40B4-BE49-F238E27FC236}">
                <a16:creationId xmlns:a16="http://schemas.microsoft.com/office/drawing/2014/main" id="{2183E10C-B455-C1E0-0874-6EEFBCA266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5512" y="273224"/>
            <a:ext cx="3612976" cy="3612976"/>
          </a:xfrm>
          <a:prstGeom prst="rect">
            <a:avLst/>
          </a:prstGeom>
        </p:spPr>
      </p:pic>
    </p:spTree>
    <p:extLst>
      <p:ext uri="{BB962C8B-B14F-4D97-AF65-F5344CB8AC3E}">
        <p14:creationId xmlns:p14="http://schemas.microsoft.com/office/powerpoint/2010/main" val="22182245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1FCE87AF-75BD-E49A-5FF9-05ACE0BE2CE0}"/>
              </a:ext>
            </a:extLst>
          </p:cNvPr>
          <p:cNvSpPr txBox="1">
            <a:spLocks/>
          </p:cNvSpPr>
          <p:nvPr/>
        </p:nvSpPr>
        <p:spPr>
          <a:xfrm>
            <a:off x="279615" y="4830189"/>
            <a:ext cx="8584771" cy="1831934"/>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live justly and treat others with fairness today.</a:t>
            </a:r>
            <a:endParaRPr kumimoji="0" lang="en-GB" sz="18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4" name="Group 3">
            <a:extLst>
              <a:ext uri="{FF2B5EF4-FFF2-40B4-BE49-F238E27FC236}">
                <a16:creationId xmlns:a16="http://schemas.microsoft.com/office/drawing/2014/main" id="{13931BE8-B0B0-DFFE-F64C-91A9E351AF4E}"/>
              </a:ext>
            </a:extLst>
          </p:cNvPr>
          <p:cNvGrpSpPr/>
          <p:nvPr/>
        </p:nvGrpSpPr>
        <p:grpSpPr>
          <a:xfrm rot="8217778">
            <a:off x="7639526" y="5657851"/>
            <a:ext cx="1579856" cy="1035362"/>
            <a:chOff x="0" y="0"/>
            <a:chExt cx="1670756" cy="1095023"/>
          </a:xfrm>
          <a:solidFill>
            <a:schemeClr val="bg1"/>
          </a:solidFill>
        </p:grpSpPr>
        <p:pic>
          <p:nvPicPr>
            <p:cNvPr id="5" name="Graphic 34" descr="Arrow: Counter-clockwise curve">
              <a:extLst>
                <a:ext uri="{FF2B5EF4-FFF2-40B4-BE49-F238E27FC236}">
                  <a16:creationId xmlns:a16="http://schemas.microsoft.com/office/drawing/2014/main" id="{1F331D5A-3AFE-4B77-64CA-70DAF8E0EA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6" name="Graphic 35" descr="Arrow: Counter-clockwise curve">
              <a:extLst>
                <a:ext uri="{FF2B5EF4-FFF2-40B4-BE49-F238E27FC236}">
                  <a16:creationId xmlns:a16="http://schemas.microsoft.com/office/drawing/2014/main" id="{8E384F58-96A5-2F65-3168-31ABBA668B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7" name="Graphic 36" descr="Arrow: Straight">
              <a:extLst>
                <a:ext uri="{FF2B5EF4-FFF2-40B4-BE49-F238E27FC236}">
                  <a16:creationId xmlns:a16="http://schemas.microsoft.com/office/drawing/2014/main" id="{B24E0777-6E73-F705-F3CA-1C24804A8A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8" name="Picture 7">
            <a:hlinkClick r:id="rId5"/>
            <a:extLst>
              <a:ext uri="{FF2B5EF4-FFF2-40B4-BE49-F238E27FC236}">
                <a16:creationId xmlns:a16="http://schemas.microsoft.com/office/drawing/2014/main" id="{61B95A32-DE46-AEA6-9BA0-0A8001789D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9615" y="394076"/>
            <a:ext cx="8584771" cy="4259060"/>
          </a:xfrm>
          <a:prstGeom prst="rect">
            <a:avLst/>
          </a:prstGeom>
          <a:ln>
            <a:solidFill>
              <a:schemeClr val="bg1"/>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Scales of justice with solid fill">
            <a:extLst>
              <a:ext uri="{FF2B5EF4-FFF2-40B4-BE49-F238E27FC236}">
                <a16:creationId xmlns:a16="http://schemas.microsoft.com/office/drawing/2014/main" id="{E3A2C45C-2893-BBE5-0B08-A5EFE15C00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02532" y="559532"/>
            <a:ext cx="5738936" cy="5738936"/>
          </a:xfrm>
          <a:prstGeom prst="rect">
            <a:avLst/>
          </a:prstGeom>
        </p:spPr>
      </p:pic>
    </p:spTree>
    <p:extLst>
      <p:ext uri="{BB962C8B-B14F-4D97-AF65-F5344CB8AC3E}">
        <p14:creationId xmlns:p14="http://schemas.microsoft.com/office/powerpoint/2010/main" val="66630172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a:extLst>
              <a:ext uri="{FF2B5EF4-FFF2-40B4-BE49-F238E27FC236}">
                <a16:creationId xmlns:a16="http://schemas.microsoft.com/office/drawing/2014/main" id="{9130EEC6-FA76-AD3F-3DBC-AFCCCEB44FC4}"/>
              </a:ext>
            </a:extLst>
          </p:cNvPr>
          <p:cNvGrpSpPr>
            <a:grpSpLocks/>
          </p:cNvGrpSpPr>
          <p:nvPr/>
        </p:nvGrpSpPr>
        <p:grpSpPr bwMode="auto">
          <a:xfrm>
            <a:off x="468313" y="620713"/>
            <a:ext cx="8207375" cy="2592387"/>
            <a:chOff x="467544" y="1628800"/>
            <a:chExt cx="8208912" cy="2592288"/>
          </a:xfrm>
        </p:grpSpPr>
        <p:sp>
          <p:nvSpPr>
            <p:cNvPr id="2" name="Rounded Rectangular Callout 1">
              <a:extLst>
                <a:ext uri="{FF2B5EF4-FFF2-40B4-BE49-F238E27FC236}">
                  <a16:creationId xmlns:a16="http://schemas.microsoft.com/office/drawing/2014/main" id="{8754BA2C-2BEF-0466-37FD-E4E54A889489}"/>
                </a:ext>
              </a:extLst>
            </p:cNvPr>
            <p:cNvSpPr/>
            <p:nvPr/>
          </p:nvSpPr>
          <p:spPr>
            <a:xfrm>
              <a:off x="467544" y="1628800"/>
              <a:ext cx="8208912" cy="2592288"/>
            </a:xfrm>
            <a:prstGeom prst="wedgeRoundRectCallout">
              <a:avLst>
                <a:gd name="adj1" fmla="val -47079"/>
                <a:gd name="adj2" fmla="val 97291"/>
                <a:gd name="adj3" fmla="val 16667"/>
              </a:avLst>
            </a:prstGeom>
            <a:ln>
              <a:solidFill>
                <a:srgbClr val="ED19DE"/>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3" name="Rounded Rectangular Callout 2">
              <a:extLst>
                <a:ext uri="{FF2B5EF4-FFF2-40B4-BE49-F238E27FC236}">
                  <a16:creationId xmlns:a16="http://schemas.microsoft.com/office/drawing/2014/main" id="{6E5A0E8F-3D1B-1F39-3FCF-65E86B3E68AE}"/>
                </a:ext>
              </a:extLst>
            </p:cNvPr>
            <p:cNvSpPr/>
            <p:nvPr/>
          </p:nvSpPr>
          <p:spPr>
            <a:xfrm>
              <a:off x="899425" y="1844692"/>
              <a:ext cx="7416601" cy="2181142"/>
            </a:xfrm>
            <a:prstGeom prst="wedgeRoundRectCallout">
              <a:avLst>
                <a:gd name="adj1" fmla="val -45897"/>
                <a:gd name="adj2" fmla="val 100164"/>
                <a:gd name="adj3" fmla="val 16667"/>
              </a:avLst>
            </a:prstGeom>
            <a:solidFill>
              <a:srgbClr val="ED19DE"/>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9600" b="1" dirty="0">
                  <a:solidFill>
                    <a:schemeClr val="bg1"/>
                  </a:solidFill>
                  <a:latin typeface="Century Gothic" panose="020B0502020202020204" pitchFamily="34" charset="0"/>
                </a:rPr>
                <a:t>It’s not fair!</a:t>
              </a:r>
            </a:p>
          </p:txBody>
        </p:sp>
      </p:grpSp>
      <p:pic>
        <p:nvPicPr>
          <p:cNvPr id="15363" name="Picture 3">
            <a:extLst>
              <a:ext uri="{FF2B5EF4-FFF2-40B4-BE49-F238E27FC236}">
                <a16:creationId xmlns:a16="http://schemas.microsoft.com/office/drawing/2014/main" id="{BAA15378-39EF-6134-B802-60A1BF3BA75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3573463"/>
            <a:ext cx="35083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 descr="Parchment">
            <a:extLst>
              <a:ext uri="{FF2B5EF4-FFF2-40B4-BE49-F238E27FC236}">
                <a16:creationId xmlns:a16="http://schemas.microsoft.com/office/drawing/2014/main" id="{E50FB31C-7AE4-EECE-96F8-5EBF120EFC2C}"/>
              </a:ext>
            </a:extLst>
          </p:cNvPr>
          <p:cNvSpPr>
            <a:spLocks noChangeArrowheads="1"/>
          </p:cNvSpPr>
          <p:nvPr/>
        </p:nvSpPr>
        <p:spPr bwMode="auto">
          <a:xfrm rot="-205885">
            <a:off x="4763" y="274638"/>
            <a:ext cx="8905875" cy="6323012"/>
          </a:xfrm>
          <a:prstGeom prst="verticalScroll">
            <a:avLst>
              <a:gd name="adj" fmla="val 12500"/>
            </a:avLst>
          </a:prstGeom>
          <a:blipFill dpi="0" rotWithShape="0">
            <a:blip r:embed="rId3"/>
            <a:srcRect/>
            <a:tile tx="0" ty="0" sx="100000" sy="100000" flip="none" algn="tl"/>
          </a:blipFill>
          <a:ln w="412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noProof="1">
                <a:solidFill>
                  <a:srgbClr val="000000"/>
                </a:solidFill>
                <a:latin typeface="Century Gothic" panose="020B0502020202020204" pitchFamily="34" charset="0"/>
              </a:rPr>
              <a:t>My</a:t>
            </a:r>
            <a:r>
              <a:rPr lang="en-GB" altLang="ja-JP" sz="2800" b="1" noProof="1">
                <a:solidFill>
                  <a:srgbClr val="000000"/>
                </a:solidFill>
                <a:latin typeface="Century Gothic" panose="020B0502020202020204" pitchFamily="34" charset="0"/>
              </a:rPr>
              <a:t> </a:t>
            </a:r>
            <a:r>
              <a:rPr lang="en-GB" altLang="ja-JP" sz="2800" b="1" u="sng" noProof="1">
                <a:solidFill>
                  <a:srgbClr val="000000"/>
                </a:solidFill>
                <a:latin typeface="Century Gothic" panose="020B0502020202020204" pitchFamily="34" charset="0"/>
              </a:rPr>
              <a:t>unfair</a:t>
            </a:r>
            <a:r>
              <a:rPr lang="en-GB" altLang="ja-JP" sz="2800" b="1" noProof="1">
                <a:solidFill>
                  <a:srgbClr val="000000"/>
                </a:solidFill>
                <a:latin typeface="Century Gothic" panose="020B0502020202020204" pitchFamily="34" charset="0"/>
              </a:rPr>
              <a:t> school rules</a:t>
            </a:r>
          </a:p>
          <a:p>
            <a:pPr algn="ctr">
              <a:spcBef>
                <a:spcPct val="0"/>
              </a:spcBef>
              <a:buFontTx/>
              <a:buNone/>
            </a:pPr>
            <a:endParaRPr lang="en-US" altLang="en-US" sz="2300">
              <a:solidFill>
                <a:srgbClr val="000000"/>
              </a:solidFill>
              <a:latin typeface="Century Gothic" panose="020B0502020202020204" pitchFamily="34" charset="0"/>
            </a:endParaRPr>
          </a:p>
          <a:p>
            <a:pPr>
              <a:spcBef>
                <a:spcPct val="0"/>
              </a:spcBef>
              <a:buFontTx/>
              <a:buNone/>
            </a:pPr>
            <a:r>
              <a:rPr lang="en-US" altLang="en-US" sz="2300" noProof="1">
                <a:solidFill>
                  <a:srgbClr val="000000"/>
                </a:solidFill>
                <a:latin typeface="Century Gothic" panose="020B0502020202020204" pitchFamily="34" charset="0"/>
                <a:cs typeface="Times New Roman" panose="02020603050405020304" pitchFamily="18" charset="0"/>
                <a:sym typeface="Symbol" panose="05050102010706020507" pitchFamily="18" charset="2"/>
              </a:rPr>
              <a:t></a:t>
            </a:r>
            <a:r>
              <a:rPr lang="en-US" altLang="en-US" sz="2200" b="1" noProof="1">
                <a:solidFill>
                  <a:srgbClr val="000000"/>
                </a:solidFill>
                <a:latin typeface="Century Gothic" panose="020B0502020202020204" pitchFamily="34" charset="0"/>
                <a:cs typeface="Times New Roman" panose="02020603050405020304" pitchFamily="18" charset="0"/>
              </a:rPr>
              <a:t>Children with </a:t>
            </a:r>
            <a:r>
              <a:rPr lang="en-US" altLang="en-US" sz="2200" b="1" u="sng" noProof="1">
                <a:solidFill>
                  <a:srgbClr val="000000"/>
                </a:solidFill>
                <a:latin typeface="Century Gothic" panose="020B0502020202020204" pitchFamily="34" charset="0"/>
                <a:cs typeface="Times New Roman" panose="02020603050405020304" pitchFamily="18" charset="0"/>
              </a:rPr>
              <a:t>brown eyes</a:t>
            </a:r>
            <a:r>
              <a:rPr lang="en-US" altLang="en-US" sz="2200" b="1" noProof="1">
                <a:solidFill>
                  <a:srgbClr val="000000"/>
                </a:solidFill>
                <a:latin typeface="Century Gothic" panose="020B0502020202020204" pitchFamily="34" charset="0"/>
                <a:cs typeface="Times New Roman" panose="02020603050405020304" pitchFamily="18" charset="0"/>
              </a:rPr>
              <a:t> are more important than any other children in the school.</a:t>
            </a:r>
          </a:p>
          <a:p>
            <a:pPr>
              <a:spcBef>
                <a:spcPct val="0"/>
              </a:spcBef>
              <a:buFontTx/>
              <a:buNone/>
            </a:pPr>
            <a:endParaRPr lang="en-US" altLang="en-US" sz="2200" b="1" noProof="1">
              <a:solidFill>
                <a:srgbClr val="000000"/>
              </a:solidFill>
              <a:latin typeface="Century Gothic" panose="020B0502020202020204" pitchFamily="34" charset="0"/>
              <a:cs typeface="Times New Roman" panose="02020603050405020304" pitchFamily="18" charset="0"/>
            </a:endParaRPr>
          </a:p>
          <a:p>
            <a:pPr>
              <a:spcBef>
                <a:spcPct val="0"/>
              </a:spcBef>
              <a:buFontTx/>
              <a:buNone/>
            </a:pPr>
            <a:r>
              <a:rPr lang="en-US" altLang="en-US" sz="2200" b="1" noProof="1">
                <a:solidFill>
                  <a:srgbClr val="000000"/>
                </a:solidFill>
                <a:latin typeface="Century Gothic" panose="020B0502020202020204" pitchFamily="34" charset="0"/>
                <a:cs typeface="Times New Roman" panose="02020603050405020304" pitchFamily="18" charset="0"/>
                <a:sym typeface="Symbol" panose="05050102010706020507" pitchFamily="18" charset="2"/>
              </a:rPr>
              <a:t></a:t>
            </a:r>
            <a:r>
              <a:rPr lang="en-US" altLang="en-US" sz="2200" b="1" noProof="1">
                <a:solidFill>
                  <a:srgbClr val="000000"/>
                </a:solidFill>
                <a:latin typeface="Century Gothic" panose="020B0502020202020204" pitchFamily="34" charset="0"/>
                <a:cs typeface="Times New Roman" panose="02020603050405020304" pitchFamily="18" charset="0"/>
              </a:rPr>
              <a:t>Only children with </a:t>
            </a:r>
            <a:r>
              <a:rPr lang="en-US" altLang="en-US" sz="2200" b="1" u="sng" noProof="1">
                <a:solidFill>
                  <a:srgbClr val="000000"/>
                </a:solidFill>
                <a:latin typeface="Century Gothic" panose="020B0502020202020204" pitchFamily="34" charset="0"/>
                <a:cs typeface="Times New Roman" panose="02020603050405020304" pitchFamily="18" charset="0"/>
              </a:rPr>
              <a:t>brown eyes</a:t>
            </a:r>
            <a:r>
              <a:rPr lang="en-US" altLang="en-US" sz="2200" b="1" noProof="1">
                <a:solidFill>
                  <a:srgbClr val="000000"/>
                </a:solidFill>
                <a:latin typeface="Century Gothic" panose="020B0502020202020204" pitchFamily="34" charset="0"/>
                <a:cs typeface="Times New Roman" panose="02020603050405020304" pitchFamily="18" charset="0"/>
              </a:rPr>
              <a:t> can use the adventure playground at playtimes.</a:t>
            </a:r>
          </a:p>
          <a:p>
            <a:pPr>
              <a:spcBef>
                <a:spcPct val="0"/>
              </a:spcBef>
              <a:buFontTx/>
              <a:buNone/>
            </a:pPr>
            <a:endParaRPr lang="en-US" altLang="en-US" sz="2200" b="1" noProof="1">
              <a:solidFill>
                <a:srgbClr val="000000"/>
              </a:solidFill>
              <a:latin typeface="Century Gothic" panose="020B0502020202020204" pitchFamily="34" charset="0"/>
              <a:cs typeface="Times New Roman" panose="02020603050405020304" pitchFamily="18" charset="0"/>
            </a:endParaRPr>
          </a:p>
          <a:p>
            <a:pPr>
              <a:spcBef>
                <a:spcPct val="0"/>
              </a:spcBef>
              <a:buFontTx/>
              <a:buNone/>
            </a:pPr>
            <a:r>
              <a:rPr lang="en-US" altLang="en-US" sz="2200" b="1" noProof="1">
                <a:solidFill>
                  <a:srgbClr val="000000"/>
                </a:solidFill>
                <a:latin typeface="Century Gothic" panose="020B0502020202020204" pitchFamily="34" charset="0"/>
                <a:cs typeface="Times New Roman" panose="02020603050405020304" pitchFamily="18" charset="0"/>
                <a:sym typeface="Symbol" panose="05050102010706020507" pitchFamily="18" charset="2"/>
              </a:rPr>
              <a:t></a:t>
            </a:r>
            <a:r>
              <a:rPr lang="en-US" altLang="en-US" sz="2200" b="1" noProof="1">
                <a:solidFill>
                  <a:srgbClr val="000000"/>
                </a:solidFill>
                <a:latin typeface="Century Gothic" panose="020B0502020202020204" pitchFamily="34" charset="0"/>
                <a:cs typeface="Times New Roman" panose="02020603050405020304" pitchFamily="18" charset="0"/>
              </a:rPr>
              <a:t>At lunchtime, only children with </a:t>
            </a:r>
            <a:r>
              <a:rPr lang="en-US" altLang="en-US" sz="2200" b="1" u="sng" noProof="1">
                <a:solidFill>
                  <a:srgbClr val="000000"/>
                </a:solidFill>
                <a:latin typeface="Century Gothic" panose="020B0502020202020204" pitchFamily="34" charset="0"/>
                <a:cs typeface="Times New Roman" panose="02020603050405020304" pitchFamily="18" charset="0"/>
              </a:rPr>
              <a:t>brown eyes</a:t>
            </a:r>
            <a:r>
              <a:rPr lang="en-US" altLang="en-US" sz="2200" b="1" noProof="1">
                <a:solidFill>
                  <a:srgbClr val="000000"/>
                </a:solidFill>
                <a:latin typeface="Century Gothic" panose="020B0502020202020204" pitchFamily="34" charset="0"/>
                <a:cs typeface="Times New Roman" panose="02020603050405020304" pitchFamily="18" charset="0"/>
              </a:rPr>
              <a:t> can sit at the tables. Everyone else has to stand up.</a:t>
            </a:r>
          </a:p>
          <a:p>
            <a:pPr>
              <a:spcBef>
                <a:spcPct val="0"/>
              </a:spcBef>
              <a:buFontTx/>
              <a:buNone/>
            </a:pPr>
            <a:endParaRPr lang="en-US" altLang="en-US" sz="2200" b="1" noProof="1">
              <a:solidFill>
                <a:srgbClr val="000000"/>
              </a:solidFill>
              <a:latin typeface="Century Gothic" panose="020B0502020202020204" pitchFamily="34" charset="0"/>
              <a:cs typeface="Times New Roman" panose="02020603050405020304" pitchFamily="18" charset="0"/>
            </a:endParaRPr>
          </a:p>
          <a:p>
            <a:pPr>
              <a:spcBef>
                <a:spcPct val="0"/>
              </a:spcBef>
              <a:buFontTx/>
              <a:buNone/>
            </a:pPr>
            <a:r>
              <a:rPr lang="en-US" altLang="en-US" sz="2200" b="1" noProof="1">
                <a:solidFill>
                  <a:srgbClr val="000000"/>
                </a:solidFill>
                <a:latin typeface="Century Gothic" panose="020B0502020202020204" pitchFamily="34" charset="0"/>
                <a:cs typeface="Times New Roman" panose="02020603050405020304" pitchFamily="18" charset="0"/>
                <a:sym typeface="Symbol" panose="05050102010706020507" pitchFamily="18" charset="2"/>
              </a:rPr>
              <a:t></a:t>
            </a:r>
            <a:r>
              <a:rPr lang="en-US" altLang="en-US" sz="2200" b="1" noProof="1">
                <a:solidFill>
                  <a:srgbClr val="000000"/>
                </a:solidFill>
                <a:latin typeface="Century Gothic" panose="020B0502020202020204" pitchFamily="34" charset="0"/>
                <a:cs typeface="Times New Roman" panose="02020603050405020304" pitchFamily="18" charset="0"/>
              </a:rPr>
              <a:t>Children with </a:t>
            </a:r>
            <a:r>
              <a:rPr lang="en-US" altLang="en-US" sz="2200" b="1" u="sng" noProof="1">
                <a:solidFill>
                  <a:srgbClr val="000000"/>
                </a:solidFill>
                <a:latin typeface="Century Gothic" panose="020B0502020202020204" pitchFamily="34" charset="0"/>
                <a:cs typeface="Times New Roman" panose="02020603050405020304" pitchFamily="18" charset="0"/>
              </a:rPr>
              <a:t>brown eyes</a:t>
            </a:r>
            <a:r>
              <a:rPr lang="en-US" altLang="en-US" sz="2200" b="1" noProof="1">
                <a:solidFill>
                  <a:srgbClr val="000000"/>
                </a:solidFill>
                <a:latin typeface="Century Gothic" panose="020B0502020202020204" pitchFamily="34" charset="0"/>
                <a:cs typeface="Times New Roman" panose="02020603050405020304" pitchFamily="18" charset="0"/>
              </a:rPr>
              <a:t> can bring sweets to school instead of fruit.</a:t>
            </a:r>
          </a:p>
          <a:p>
            <a:pPr>
              <a:spcBef>
                <a:spcPct val="0"/>
              </a:spcBef>
              <a:buFontTx/>
              <a:buNone/>
            </a:pPr>
            <a:endParaRPr lang="en-US" altLang="en-US" sz="2200" b="1" noProof="1">
              <a:solidFill>
                <a:srgbClr val="000000"/>
              </a:solidFill>
              <a:latin typeface="Century Gothic" panose="020B0502020202020204" pitchFamily="34" charset="0"/>
              <a:cs typeface="Times New Roman" panose="02020603050405020304" pitchFamily="18" charset="0"/>
            </a:endParaRPr>
          </a:p>
          <a:p>
            <a:pPr>
              <a:spcBef>
                <a:spcPct val="0"/>
              </a:spcBef>
              <a:buFontTx/>
              <a:buNone/>
            </a:pPr>
            <a:r>
              <a:rPr lang="en-US" altLang="en-US" sz="2200" b="1">
                <a:solidFill>
                  <a:srgbClr val="000000"/>
                </a:solidFill>
                <a:latin typeface="Century Gothic" panose="020B0502020202020204" pitchFamily="34" charset="0"/>
                <a:cs typeface="Times New Roman" panose="02020603050405020304" pitchFamily="18" charset="0"/>
                <a:sym typeface="Symbol" panose="05050102010706020507" pitchFamily="18" charset="2"/>
              </a:rPr>
              <a:t></a:t>
            </a:r>
            <a:r>
              <a:rPr lang="en-US" altLang="en-US" sz="2200" b="1">
                <a:solidFill>
                  <a:srgbClr val="000000"/>
                </a:solidFill>
                <a:latin typeface="Century Gothic" panose="020B0502020202020204" pitchFamily="34" charset="0"/>
                <a:cs typeface="Times New Roman" panose="02020603050405020304" pitchFamily="18" charset="0"/>
              </a:rPr>
              <a:t>Only children with </a:t>
            </a:r>
            <a:r>
              <a:rPr lang="en-US" altLang="en-US" sz="2200" b="1" u="sng">
                <a:solidFill>
                  <a:srgbClr val="000000"/>
                </a:solidFill>
                <a:latin typeface="Century Gothic" panose="020B0502020202020204" pitchFamily="34" charset="0"/>
                <a:cs typeface="Times New Roman" panose="02020603050405020304" pitchFamily="18" charset="0"/>
              </a:rPr>
              <a:t>brown eyes</a:t>
            </a:r>
            <a:r>
              <a:rPr lang="en-US" altLang="en-US" sz="2200" b="1">
                <a:solidFill>
                  <a:srgbClr val="000000"/>
                </a:solidFill>
                <a:latin typeface="Century Gothic" panose="020B0502020202020204" pitchFamily="34" charset="0"/>
                <a:cs typeface="Times New Roman" panose="02020603050405020304" pitchFamily="18" charset="0"/>
              </a:rPr>
              <a:t> can read to the teacher.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a:extLst>
              <a:ext uri="{FF2B5EF4-FFF2-40B4-BE49-F238E27FC236}">
                <a16:creationId xmlns:a16="http://schemas.microsoft.com/office/drawing/2014/main" id="{99A5CE79-11E6-93D1-9F51-9D0EDCCCF97A}"/>
              </a:ext>
            </a:extLst>
          </p:cNvPr>
          <p:cNvGrpSpPr>
            <a:grpSpLocks/>
          </p:cNvGrpSpPr>
          <p:nvPr/>
        </p:nvGrpSpPr>
        <p:grpSpPr bwMode="auto">
          <a:xfrm>
            <a:off x="468313" y="333375"/>
            <a:ext cx="8207375" cy="2592388"/>
            <a:chOff x="467544" y="1628800"/>
            <a:chExt cx="8208912" cy="2592288"/>
          </a:xfrm>
        </p:grpSpPr>
        <p:sp>
          <p:nvSpPr>
            <p:cNvPr id="2" name="Rounded Rectangular Callout 1">
              <a:extLst>
                <a:ext uri="{FF2B5EF4-FFF2-40B4-BE49-F238E27FC236}">
                  <a16:creationId xmlns:a16="http://schemas.microsoft.com/office/drawing/2014/main" id="{F329E5CB-880A-7798-C138-C431C46E9762}"/>
                </a:ext>
              </a:extLst>
            </p:cNvPr>
            <p:cNvSpPr/>
            <p:nvPr/>
          </p:nvSpPr>
          <p:spPr>
            <a:xfrm>
              <a:off x="467544" y="1628800"/>
              <a:ext cx="8208912" cy="2592288"/>
            </a:xfrm>
            <a:prstGeom prst="wedgeRoundRectCallout">
              <a:avLst>
                <a:gd name="adj1" fmla="val -47079"/>
                <a:gd name="adj2" fmla="val 97291"/>
                <a:gd name="adj3" fmla="val 16667"/>
              </a:avLst>
            </a:prstGeom>
            <a:ln>
              <a:solidFill>
                <a:srgbClr val="ED19DE"/>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p>
          </p:txBody>
        </p:sp>
        <p:sp>
          <p:nvSpPr>
            <p:cNvPr id="3" name="Rounded Rectangular Callout 2">
              <a:extLst>
                <a:ext uri="{FF2B5EF4-FFF2-40B4-BE49-F238E27FC236}">
                  <a16:creationId xmlns:a16="http://schemas.microsoft.com/office/drawing/2014/main" id="{803D3604-8FB3-952A-3528-11C3827F6592}"/>
                </a:ext>
              </a:extLst>
            </p:cNvPr>
            <p:cNvSpPr/>
            <p:nvPr/>
          </p:nvSpPr>
          <p:spPr>
            <a:xfrm>
              <a:off x="899425" y="1844692"/>
              <a:ext cx="7416601" cy="2181141"/>
            </a:xfrm>
            <a:prstGeom prst="wedgeRoundRectCallout">
              <a:avLst>
                <a:gd name="adj1" fmla="val -45897"/>
                <a:gd name="adj2" fmla="val 100164"/>
                <a:gd name="adj3" fmla="val 16667"/>
              </a:avLst>
            </a:prstGeom>
            <a:solidFill>
              <a:srgbClr val="ED19DE"/>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9600" b="1" dirty="0">
                  <a:solidFill>
                    <a:schemeClr val="bg1"/>
                  </a:solidFill>
                  <a:latin typeface="Century Gothic" panose="020B0502020202020204" pitchFamily="34" charset="0"/>
                </a:rPr>
                <a:t>It’s not fair!</a:t>
              </a:r>
            </a:p>
          </p:txBody>
        </p:sp>
      </p:grpSp>
      <p:pic>
        <p:nvPicPr>
          <p:cNvPr id="18435" name="Picture 4">
            <a:extLst>
              <a:ext uri="{FF2B5EF4-FFF2-40B4-BE49-F238E27FC236}">
                <a16:creationId xmlns:a16="http://schemas.microsoft.com/office/drawing/2014/main" id="{E343DAE7-1EAE-BC51-1383-F205E318AE8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7900" y="3884613"/>
            <a:ext cx="4211638" cy="2808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3">
            <a:extLst>
              <a:ext uri="{FF2B5EF4-FFF2-40B4-BE49-F238E27FC236}">
                <a16:creationId xmlns:a16="http://schemas.microsoft.com/office/drawing/2014/main" id="{60A6CB1B-DA57-FDC4-3F52-4DCC43949F6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321765">
            <a:off x="1587500" y="3843338"/>
            <a:ext cx="3843338" cy="2563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61F006E-43BF-88B6-E9E7-32F99B65AB96}"/>
              </a:ext>
            </a:extLst>
          </p:cNvPr>
          <p:cNvSpPr/>
          <p:nvPr/>
        </p:nvSpPr>
        <p:spPr>
          <a:xfrm>
            <a:off x="468313" y="4294188"/>
            <a:ext cx="8496300" cy="935037"/>
          </a:xfrm>
          <a:prstGeom prst="roundRect">
            <a:avLst/>
          </a:prstGeom>
          <a:solidFill>
            <a:srgbClr val="ED19D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bg1"/>
                </a:solidFill>
                <a:latin typeface="Century Gothic" panose="020B0502020202020204" pitchFamily="34" charset="0"/>
              </a:rPr>
              <a:t>73% of girls in Sierra Leone don’t get to go to secondary school.</a:t>
            </a:r>
            <a:endParaRPr lang="en-GB" b="1" i="1" dirty="0">
              <a:solidFill>
                <a:schemeClr val="bg1"/>
              </a:solidFill>
              <a:latin typeface="Century Gothic" panose="020B0502020202020204" pitchFamily="34" charset="0"/>
            </a:endParaRPr>
          </a:p>
        </p:txBody>
      </p:sp>
      <p:pic>
        <p:nvPicPr>
          <p:cNvPr id="19459" name="Picture 1">
            <a:extLst>
              <a:ext uri="{FF2B5EF4-FFF2-40B4-BE49-F238E27FC236}">
                <a16:creationId xmlns:a16="http://schemas.microsoft.com/office/drawing/2014/main" id="{8D17E365-7938-64E6-4D91-D0F665FD31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188913"/>
            <a:ext cx="5795962" cy="38433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3BBD3D70-CF55-68AE-1335-B3D440726526}"/>
              </a:ext>
            </a:extLst>
          </p:cNvPr>
          <p:cNvSpPr/>
          <p:nvPr/>
        </p:nvSpPr>
        <p:spPr>
          <a:xfrm>
            <a:off x="195263" y="5661025"/>
            <a:ext cx="8496300" cy="935038"/>
          </a:xfrm>
          <a:prstGeom prst="roundRect">
            <a:avLst/>
          </a:prstGeom>
          <a:solidFill>
            <a:srgbClr val="ED19D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bg1"/>
                </a:solidFill>
                <a:latin typeface="Century Gothic" panose="020B0502020202020204" pitchFamily="34" charset="0"/>
              </a:rPr>
              <a:t>In some parts of Uganda, almost half the        girls can’t read.</a:t>
            </a:r>
            <a:endParaRPr lang="en-GB" b="1" i="1" dirty="0">
              <a:solidFill>
                <a:schemeClr val="bg1"/>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68CB014-2B4D-8337-E805-C590790C2D30}"/>
              </a:ext>
            </a:extLst>
          </p:cNvPr>
          <p:cNvSpPr/>
          <p:nvPr/>
        </p:nvSpPr>
        <p:spPr>
          <a:xfrm>
            <a:off x="395288" y="4941888"/>
            <a:ext cx="8496300" cy="574675"/>
          </a:xfrm>
          <a:prstGeom prst="roundRect">
            <a:avLst/>
          </a:prstGeom>
          <a:solidFill>
            <a:srgbClr val="ED19D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1"/>
                </a:solidFill>
                <a:latin typeface="Century Gothic" panose="020B0502020202020204" pitchFamily="34" charset="0"/>
              </a:rPr>
              <a:t>25,000,000 children in Pakistan don’t go to school.</a:t>
            </a:r>
            <a:endParaRPr lang="en-GB" sz="1600" b="1" i="1" dirty="0">
              <a:solidFill>
                <a:schemeClr val="bg1"/>
              </a:solidFill>
              <a:latin typeface="Century Gothic" panose="020B0502020202020204" pitchFamily="34" charset="0"/>
            </a:endParaRPr>
          </a:p>
        </p:txBody>
      </p:sp>
      <p:pic>
        <p:nvPicPr>
          <p:cNvPr id="20483" name="Picture 1">
            <a:extLst>
              <a:ext uri="{FF2B5EF4-FFF2-40B4-BE49-F238E27FC236}">
                <a16:creationId xmlns:a16="http://schemas.microsoft.com/office/drawing/2014/main" id="{D0C43576-E48A-244A-3443-76175AB617D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6125" y="244475"/>
            <a:ext cx="6875463" cy="4479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A807B73B-E374-E8B5-CB02-0D57E2F53AA2}"/>
              </a:ext>
            </a:extLst>
          </p:cNvPr>
          <p:cNvSpPr/>
          <p:nvPr/>
        </p:nvSpPr>
        <p:spPr>
          <a:xfrm>
            <a:off x="179388" y="5949950"/>
            <a:ext cx="8496300" cy="635000"/>
          </a:xfrm>
          <a:prstGeom prst="roundRect">
            <a:avLst/>
          </a:prstGeom>
          <a:solidFill>
            <a:srgbClr val="ED19D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1"/>
                </a:solidFill>
                <a:latin typeface="Century Gothic" panose="020B0502020202020204" pitchFamily="34" charset="0"/>
              </a:rPr>
              <a:t>One third of Syrian refugees aren’t able to go to school.</a:t>
            </a:r>
            <a:endParaRPr lang="en-GB" sz="1600" b="1" i="1" dirty="0">
              <a:solidFill>
                <a:schemeClr val="bg1"/>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8000" b="1" dirty="0">
                <a:solidFill>
                  <a:schemeClr val="bg1"/>
                </a:solidFill>
                <a:latin typeface="Century Gothic" panose="020B0502020202020204" pitchFamily="34" charset="0"/>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cs typeface="Times New Roman"/>
              </a:rPr>
              <a:t>Beati</a:t>
            </a:r>
            <a:endParaRPr lang="en-GB" dirty="0">
              <a:solidFill>
                <a:srgbClr val="FF0000"/>
              </a:solidFill>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600" b="1" dirty="0">
                <a:solidFill>
                  <a:schemeClr val="bg1"/>
                </a:solidFill>
                <a:latin typeface="Century Gothic" panose="020B0502020202020204" pitchFamily="34" charset="0"/>
              </a:rPr>
              <a:t>‘How-to-be-attitudes’</a:t>
            </a:r>
          </a:p>
        </p:txBody>
      </p:sp>
    </p:spTree>
    <p:extLst>
      <p:ext uri="{BB962C8B-B14F-4D97-AF65-F5344CB8AC3E}">
        <p14:creationId xmlns:p14="http://schemas.microsoft.com/office/powerpoint/2010/main" val="21535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4270940-92C7-B1F4-4008-4B8499B315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A86F355D-E57B-1DFA-F5C3-58613C98ABD1}"/>
              </a:ext>
            </a:extLst>
          </p:cNvPr>
          <p:cNvSpPr/>
          <p:nvPr/>
        </p:nvSpPr>
        <p:spPr>
          <a:xfrm>
            <a:off x="539749" y="404664"/>
            <a:ext cx="8137525" cy="863600"/>
          </a:xfrm>
          <a:prstGeom prst="wedgeRoundRectCallout">
            <a:avLst>
              <a:gd name="adj1" fmla="val -525"/>
              <a:gd name="adj2" fmla="val 10869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latin typeface="Century Gothic" panose="020B0502020202020204" pitchFamily="34" charset="0"/>
              </a:rPr>
              <a:t>Those who want to act justly more than anything else are truly  happy. God will fully satisfy them.</a:t>
            </a:r>
            <a:endParaRPr lang="en-GB" sz="2000" b="1" dirty="0">
              <a:solidFill>
                <a:schemeClr val="bg1"/>
              </a:solidFill>
              <a:latin typeface="Century Gothic" panose="020B0502020202020204" pitchFamily="34" charset="0"/>
            </a:endParaRPr>
          </a:p>
        </p:txBody>
      </p:sp>
      <p:grpSp>
        <p:nvGrpSpPr>
          <p:cNvPr id="17412" name="Group 3">
            <a:extLst>
              <a:ext uri="{FF2B5EF4-FFF2-40B4-BE49-F238E27FC236}">
                <a16:creationId xmlns:a16="http://schemas.microsoft.com/office/drawing/2014/main" id="{B0E86679-B577-59F0-F52E-5931A37B5163}"/>
              </a:ext>
            </a:extLst>
          </p:cNvPr>
          <p:cNvGrpSpPr>
            <a:grpSpLocks/>
          </p:cNvGrpSpPr>
          <p:nvPr/>
        </p:nvGrpSpPr>
        <p:grpSpPr bwMode="auto">
          <a:xfrm>
            <a:off x="250825" y="6165850"/>
            <a:ext cx="882650" cy="503238"/>
            <a:chOff x="251520" y="5877272"/>
            <a:chExt cx="1512168" cy="792088"/>
          </a:xfrm>
        </p:grpSpPr>
        <p:sp>
          <p:nvSpPr>
            <p:cNvPr id="8" name="Rectangle 7">
              <a:extLst>
                <a:ext uri="{FF2B5EF4-FFF2-40B4-BE49-F238E27FC236}">
                  <a16:creationId xmlns:a16="http://schemas.microsoft.com/office/drawing/2014/main" id="{41A79890-8F17-841F-BF88-4CAE319F8B66}"/>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7414" name="Picture 1">
              <a:extLst>
                <a:ext uri="{FF2B5EF4-FFF2-40B4-BE49-F238E27FC236}">
                  <a16:creationId xmlns:a16="http://schemas.microsoft.com/office/drawing/2014/main" id="{065CEAC2-588A-4B14-ADF8-F754441548A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6D8D8AEA-874D-3630-65FC-A501973D2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2696"/>
            <a:ext cx="9144000" cy="4536504"/>
          </a:xfrm>
          <a:prstGeom prst="rect">
            <a:avLst/>
          </a:prstGeom>
          <a:ln>
            <a:solidFill>
              <a:schemeClr val="bg1"/>
            </a:solidFill>
          </a:ln>
        </p:spPr>
      </p:pic>
      <p:sp>
        <p:nvSpPr>
          <p:cNvPr id="7" name="TextBox 1">
            <a:extLst>
              <a:ext uri="{FF2B5EF4-FFF2-40B4-BE49-F238E27FC236}">
                <a16:creationId xmlns:a16="http://schemas.microsoft.com/office/drawing/2014/main" id="{E51DD6EC-8F60-6F24-3BCC-BA18FD254DA8}"/>
              </a:ext>
            </a:extLst>
          </p:cNvPr>
          <p:cNvSpPr txBox="1">
            <a:spLocks noChangeArrowheads="1"/>
          </p:cNvSpPr>
          <p:nvPr/>
        </p:nvSpPr>
        <p:spPr bwMode="auto">
          <a:xfrm>
            <a:off x="0" y="5517232"/>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5400" b="1" dirty="0">
                <a:solidFill>
                  <a:schemeClr val="bg1"/>
                </a:solidFill>
                <a:latin typeface="Century Gothic" panose="020B0502020202020204" pitchFamily="34" charset="0"/>
              </a:rPr>
              <a:t>Matthew 25: 34-40</a:t>
            </a:r>
          </a:p>
        </p:txBody>
      </p:sp>
    </p:spTree>
    <p:extLst>
      <p:ext uri="{BB962C8B-B14F-4D97-AF65-F5344CB8AC3E}">
        <p14:creationId xmlns:p14="http://schemas.microsoft.com/office/powerpoint/2010/main" val="3051304262"/>
      </p:ext>
    </p:extLst>
  </p:cSld>
  <p:clrMapOvr>
    <a:masterClrMapping/>
  </p:clrMapOvr>
  <p:transition spd="med">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1510</Words>
  <Application>Microsoft Office PowerPoint</Application>
  <PresentationFormat>On-screen Show (4:3)</PresentationFormat>
  <Paragraphs>87</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MS Mincho</vt:lpstr>
      <vt:lpstr>Arial</vt:lpstr>
      <vt:lpstr>Avenir Next LT Pro</vt:lpstr>
      <vt:lpstr>Calibri</vt:lpstr>
      <vt:lpstr>Cambria</vt:lpstr>
      <vt:lpstr>Century Gothic</vt:lpstr>
      <vt:lpstr>Symbol</vt:lpstr>
      <vt:lpstr>Times New Roman</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89</cp:revision>
  <dcterms:created xsi:type="dcterms:W3CDTF">2008-03-03T20:29:43Z</dcterms:created>
  <dcterms:modified xsi:type="dcterms:W3CDTF">2024-08-08T17:29:08Z</dcterms:modified>
</cp:coreProperties>
</file>