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5"/>
  </p:notesMasterIdLst>
  <p:sldIdLst>
    <p:sldId id="454" r:id="rId3"/>
    <p:sldId id="455" r:id="rId4"/>
    <p:sldId id="307" r:id="rId5"/>
    <p:sldId id="310" r:id="rId6"/>
    <p:sldId id="311" r:id="rId7"/>
    <p:sldId id="308" r:id="rId8"/>
    <p:sldId id="309" r:id="rId9"/>
    <p:sldId id="312" r:id="rId10"/>
    <p:sldId id="313" r:id="rId11"/>
    <p:sldId id="314" r:id="rId12"/>
    <p:sldId id="315" r:id="rId13"/>
    <p:sldId id="316" r:id="rId14"/>
    <p:sldId id="317" r:id="rId15"/>
    <p:sldId id="318" r:id="rId16"/>
    <p:sldId id="456" r:id="rId17"/>
    <p:sldId id="258" r:id="rId18"/>
    <p:sldId id="306" r:id="rId19"/>
    <p:sldId id="304" r:id="rId20"/>
    <p:sldId id="431" r:id="rId21"/>
    <p:sldId id="301" r:id="rId22"/>
    <p:sldId id="457" r:id="rId23"/>
    <p:sldId id="458" r:id="rId24"/>
  </p:sldIdLst>
  <p:sldSz cx="9144000" cy="6858000" type="screen4x3"/>
  <p:notesSz cx="6858000" cy="9144000"/>
  <p:defaultText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5"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10" algn="l" defTabSz="457177" rtl="0" eaLnBrk="1" latinLnBrk="0" hangingPunct="1">
      <a:defRPr sz="1800" kern="1200">
        <a:solidFill>
          <a:schemeClr val="tx1"/>
        </a:solidFill>
        <a:latin typeface="+mn-lt"/>
        <a:ea typeface="+mn-ea"/>
        <a:cs typeface="+mn-cs"/>
      </a:defRPr>
    </a:lvl5pPr>
    <a:lvl6pPr marL="2285887" algn="l" defTabSz="457177" rtl="0" eaLnBrk="1" latinLnBrk="0" hangingPunct="1">
      <a:defRPr sz="1800" kern="1200">
        <a:solidFill>
          <a:schemeClr val="tx1"/>
        </a:solidFill>
        <a:latin typeface="+mn-lt"/>
        <a:ea typeface="+mn-ea"/>
        <a:cs typeface="+mn-cs"/>
      </a:defRPr>
    </a:lvl6pPr>
    <a:lvl7pPr marL="2743064" algn="l" defTabSz="457177" rtl="0" eaLnBrk="1" latinLnBrk="0" hangingPunct="1">
      <a:defRPr sz="1800" kern="1200">
        <a:solidFill>
          <a:schemeClr val="tx1"/>
        </a:solidFill>
        <a:latin typeface="+mn-lt"/>
        <a:ea typeface="+mn-ea"/>
        <a:cs typeface="+mn-cs"/>
      </a:defRPr>
    </a:lvl7pPr>
    <a:lvl8pPr marL="3200241" algn="l" defTabSz="457177" rtl="0" eaLnBrk="1" latinLnBrk="0" hangingPunct="1">
      <a:defRPr sz="1800" kern="1200">
        <a:solidFill>
          <a:schemeClr val="tx1"/>
        </a:solidFill>
        <a:latin typeface="+mn-lt"/>
        <a:ea typeface="+mn-ea"/>
        <a:cs typeface="+mn-cs"/>
      </a:defRPr>
    </a:lvl8pPr>
    <a:lvl9pPr marL="3657418" algn="l" defTabSz="4571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C5B5FB-6F4E-4969-8D44-51D269B44180}" v="25" dt="2026-04-10T15:20:51.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06" autoAdjust="0"/>
  </p:normalViewPr>
  <p:slideViewPr>
    <p:cSldViewPr snapToGrid="0" snapToObjects="1">
      <p:cViewPr varScale="1">
        <p:scale>
          <a:sx n="44" d="100"/>
          <a:sy n="44" d="100"/>
        </p:scale>
        <p:origin x="1920"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8EED16-83D9-944D-B225-945A2D6DED7F}" type="datetimeFigureOut">
              <a:rPr lang="en-US" smtClean="0"/>
              <a:t>4/13/2026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3128AB-7EA3-884D-B84F-2D9B3C601A6B}" type="slidenum">
              <a:rPr lang="en-US" smtClean="0"/>
              <a:t>‹#›</a:t>
            </a:fld>
            <a:endParaRPr lang="en-US"/>
          </a:p>
        </p:txBody>
      </p:sp>
    </p:spTree>
    <p:extLst>
      <p:ext uri="{BB962C8B-B14F-4D97-AF65-F5344CB8AC3E}">
        <p14:creationId xmlns:p14="http://schemas.microsoft.com/office/powerpoint/2010/main" val="2689807745"/>
      </p:ext>
    </p:extLst>
  </p:cSld>
  <p:clrMap bg1="lt1" tx1="dk1" bg2="lt2" tx2="dk2" accent1="accent1" accent2="accent2" accent3="accent3" accent4="accent4" accent5="accent5" accent6="accent6" hlink="hlink" folHlink="folHlink"/>
  <p:notesStyle>
    <a:lvl1pPr marL="0" algn="l" defTabSz="457177" rtl="0" eaLnBrk="1" latinLnBrk="0" hangingPunct="1">
      <a:defRPr sz="1200" kern="1200">
        <a:solidFill>
          <a:schemeClr val="tx1"/>
        </a:solidFill>
        <a:latin typeface="+mn-lt"/>
        <a:ea typeface="+mn-ea"/>
        <a:cs typeface="+mn-cs"/>
      </a:defRPr>
    </a:lvl1pPr>
    <a:lvl2pPr marL="457177" algn="l" defTabSz="457177" rtl="0" eaLnBrk="1" latinLnBrk="0" hangingPunct="1">
      <a:defRPr sz="1200" kern="1200">
        <a:solidFill>
          <a:schemeClr val="tx1"/>
        </a:solidFill>
        <a:latin typeface="+mn-lt"/>
        <a:ea typeface="+mn-ea"/>
        <a:cs typeface="+mn-cs"/>
      </a:defRPr>
    </a:lvl2pPr>
    <a:lvl3pPr marL="914355" algn="l" defTabSz="457177" rtl="0" eaLnBrk="1" latinLnBrk="0" hangingPunct="1">
      <a:defRPr sz="1200" kern="1200">
        <a:solidFill>
          <a:schemeClr val="tx1"/>
        </a:solidFill>
        <a:latin typeface="+mn-lt"/>
        <a:ea typeface="+mn-ea"/>
        <a:cs typeface="+mn-cs"/>
      </a:defRPr>
    </a:lvl3pPr>
    <a:lvl4pPr marL="1371532" algn="l" defTabSz="457177" rtl="0" eaLnBrk="1" latinLnBrk="0" hangingPunct="1">
      <a:defRPr sz="1200" kern="1200">
        <a:solidFill>
          <a:schemeClr val="tx1"/>
        </a:solidFill>
        <a:latin typeface="+mn-lt"/>
        <a:ea typeface="+mn-ea"/>
        <a:cs typeface="+mn-cs"/>
      </a:defRPr>
    </a:lvl4pPr>
    <a:lvl5pPr marL="1828710" algn="l" defTabSz="457177" rtl="0" eaLnBrk="1" latinLnBrk="0" hangingPunct="1">
      <a:defRPr sz="1200" kern="1200">
        <a:solidFill>
          <a:schemeClr val="tx1"/>
        </a:solidFill>
        <a:latin typeface="+mn-lt"/>
        <a:ea typeface="+mn-ea"/>
        <a:cs typeface="+mn-cs"/>
      </a:defRPr>
    </a:lvl5pPr>
    <a:lvl6pPr marL="2285887" algn="l" defTabSz="457177" rtl="0" eaLnBrk="1" latinLnBrk="0" hangingPunct="1">
      <a:defRPr sz="1200" kern="1200">
        <a:solidFill>
          <a:schemeClr val="tx1"/>
        </a:solidFill>
        <a:latin typeface="+mn-lt"/>
        <a:ea typeface="+mn-ea"/>
        <a:cs typeface="+mn-cs"/>
      </a:defRPr>
    </a:lvl6pPr>
    <a:lvl7pPr marL="2743064" algn="l" defTabSz="457177" rtl="0" eaLnBrk="1" latinLnBrk="0" hangingPunct="1">
      <a:defRPr sz="1200" kern="1200">
        <a:solidFill>
          <a:schemeClr val="tx1"/>
        </a:solidFill>
        <a:latin typeface="+mn-lt"/>
        <a:ea typeface="+mn-ea"/>
        <a:cs typeface="+mn-cs"/>
      </a:defRPr>
    </a:lvl7pPr>
    <a:lvl8pPr marL="3200241" algn="l" defTabSz="457177" rtl="0" eaLnBrk="1" latinLnBrk="0" hangingPunct="1">
      <a:defRPr sz="1200" kern="1200">
        <a:solidFill>
          <a:schemeClr val="tx1"/>
        </a:solidFill>
        <a:latin typeface="+mn-lt"/>
        <a:ea typeface="+mn-ea"/>
        <a:cs typeface="+mn-cs"/>
      </a:defRPr>
    </a:lvl8pPr>
    <a:lvl9pPr marL="3657418"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bbc.co.uk/teach/school-radio/articles/z64gp9q"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Gathering:</a:t>
            </a:r>
            <a:r>
              <a:rPr lang="en-GB" sz="1200" kern="1200" dirty="0">
                <a:solidFill>
                  <a:schemeClr val="tx1"/>
                </a:solidFill>
                <a:effectLst/>
                <a:latin typeface="+mn-lt"/>
                <a:ea typeface="MS PGothic" panose="020B0600070205080204" pitchFamily="34" charset="-128"/>
                <a:cs typeface="MS PGothic" charset="0"/>
              </a:rPr>
              <a:t> </a:t>
            </a:r>
          </a:p>
          <a:p>
            <a:r>
              <a:rPr lang="en-GB" sz="1200" b="1" kern="1200" dirty="0">
                <a:solidFill>
                  <a:schemeClr val="tx1"/>
                </a:solidFill>
                <a:effectLst/>
                <a:latin typeface="+mn-lt"/>
                <a:ea typeface="+mn-ea"/>
                <a:cs typeface="+mn-cs"/>
              </a:rPr>
              <a:t>Slide 1: Seed growing stilling exercise</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Use the stilling slide if desired: the suggested words should be spoken slowly, leaving pauses </a:t>
            </a:r>
            <a:r>
              <a:rPr lang="en-GB" sz="1200" i="1" kern="1200" dirty="0" err="1">
                <a:solidFill>
                  <a:schemeClr val="tx1"/>
                </a:solidFill>
                <a:effectLst/>
                <a:latin typeface="+mn-lt"/>
                <a:ea typeface="+mn-ea"/>
                <a:cs typeface="+mn-cs"/>
              </a:rPr>
              <a:t>inbetween</a:t>
            </a:r>
            <a:r>
              <a:rPr lang="en-GB" sz="1200" i="1" kern="1200" dirty="0">
                <a:solidFill>
                  <a:schemeClr val="tx1"/>
                </a:solidFill>
                <a:effectLst/>
                <a:latin typeface="+mn-lt"/>
                <a:ea typeface="+mn-ea"/>
                <a:cs typeface="+mn-cs"/>
              </a:rPr>
              <a:t> to create a sense of stillness.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you sit quietly, look at the seed growing </a:t>
            </a:r>
            <a:r>
              <a:rPr lang="en-GB" sz="1200" i="1" kern="1200" dirty="0">
                <a:solidFill>
                  <a:schemeClr val="tx1"/>
                </a:solidFill>
                <a:effectLst/>
                <a:latin typeface="+mn-lt"/>
                <a:ea typeface="+mn-ea"/>
                <a:cs typeface="+mn-cs"/>
              </a:rPr>
              <a:t>[which is on a loop, so seems to re-grow!]</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practise slower breathing…..in…..and out…..in……and out…..as you watch….</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maybe notice that you are feeling calmer and more relaxed….</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you breathe, think about yourself and what you bring into this time today…..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come into this special / sacred space and time to be still….to think deeply…..to be together as a school community…..</a:t>
            </a:r>
          </a:p>
          <a:p>
            <a:r>
              <a:rPr lang="en-GB" sz="1200" kern="1200" dirty="0">
                <a:solidFill>
                  <a:schemeClr val="tx1"/>
                </a:solidFill>
                <a:effectLst/>
                <a:latin typeface="+mn-lt"/>
                <a:ea typeface="+mn-ea"/>
                <a:cs typeface="+mn-cs"/>
              </a:rPr>
              <a:t>In our time together today, we will</a:t>
            </a:r>
            <a:r>
              <a:rPr lang="en-GB" sz="1200" b="1" kern="1200" dirty="0">
                <a:solidFill>
                  <a:schemeClr val="tx1"/>
                </a:solidFill>
                <a:effectLst/>
                <a:latin typeface="+mn-lt"/>
                <a:ea typeface="+mn-ea"/>
                <a:cs typeface="+mn-cs"/>
              </a:rPr>
              <a:t> investigate some seeds, share a story, and then think together.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128AB-7EA3-884D-B84F-2D9B3C601A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475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2AD20-6F91-4FA2-B894-F9C4B2F778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4A28BB7-4757-499D-9C15-27492969CAA6}"/>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n-ea"/>
                <a:cs typeface="+mn-cs"/>
              </a:rPr>
              <a:t>Slide 2:</a:t>
            </a:r>
            <a:r>
              <a:rPr lang="en-GB" sz="1200" kern="1200" dirty="0">
                <a:solidFill>
                  <a:schemeClr val="tx1"/>
                </a:solidFill>
                <a:effectLst/>
                <a:latin typeface="+mn-lt"/>
                <a:ea typeface="+mn-ea"/>
                <a:cs typeface="+mn-cs"/>
              </a:rPr>
              <a:t> Use our new gathering words for this term, or your usual greeting if you prefer. These greetings may change slightly each week to reflect the spiritual elements that we will be exploring in each week’s materials.</a:t>
            </a:r>
          </a:p>
          <a:p>
            <a:r>
              <a:rPr lang="en-GB" sz="1200" kern="1200" dirty="0">
                <a:solidFill>
                  <a:schemeClr val="tx1"/>
                </a:solidFill>
                <a:effectLst/>
                <a:latin typeface="+mn-lt"/>
                <a:ea typeface="+mn-ea"/>
                <a:cs typeface="+mn-cs"/>
              </a:rPr>
              <a:t> </a:t>
            </a:r>
          </a:p>
          <a:p>
            <a:r>
              <a:rPr lang="en-GB" sz="1200" b="1" i="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gather to share our story today….</a:t>
            </a:r>
          </a:p>
          <a:p>
            <a:r>
              <a:rPr lang="en-GB" sz="1200" b="1" i="1" kern="1200" dirty="0">
                <a:solidFill>
                  <a:schemeClr val="tx1"/>
                </a:solidFill>
                <a:effectLst/>
                <a:latin typeface="+mn-lt"/>
                <a:ea typeface="+mn-ea"/>
                <a:cs typeface="+mn-cs"/>
              </a:rPr>
              <a:t>All: </a:t>
            </a:r>
            <a:r>
              <a:rPr lang="en-GB" sz="1200" b="1" kern="1200" dirty="0">
                <a:solidFill>
                  <a:schemeClr val="tx1"/>
                </a:solidFill>
                <a:effectLst/>
                <a:latin typeface="+mn-lt"/>
                <a:ea typeface="+mn-ea"/>
                <a:cs typeface="+mn-cs"/>
              </a:rPr>
              <a:t>May we grow in our understanding of ourselves and others.</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EDFF2C78-F87D-42BD-B67C-ADA74CDB4A71}"/>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C105EB9-C087-4CF7-A15F-30CC282395F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77"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2-12: What seeds are these?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Look at all the different types of seeds in the PowerPoint: can anyone guess what they might grow into? Show the pictures to see if you’re right.</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403128AB-7EA3-884D-B84F-2D9B3C601A6B}" type="slidenum">
              <a:rPr lang="en-US" smtClean="0"/>
              <a:t>3</a:t>
            </a:fld>
            <a:endParaRPr lang="en-US" dirty="0"/>
          </a:p>
        </p:txBody>
      </p:sp>
    </p:spTree>
    <p:extLst>
      <p:ext uri="{BB962C8B-B14F-4D97-AF65-F5344CB8AC3E}">
        <p14:creationId xmlns:p14="http://schemas.microsoft.com/office/powerpoint/2010/main" val="374932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Runner beans</a:t>
            </a:r>
          </a:p>
        </p:txBody>
      </p:sp>
      <p:sp>
        <p:nvSpPr>
          <p:cNvPr id="4" name="Slide Number Placeholder 3"/>
          <p:cNvSpPr>
            <a:spLocks noGrp="1"/>
          </p:cNvSpPr>
          <p:nvPr>
            <p:ph type="sldNum" sz="quarter" idx="5"/>
          </p:nvPr>
        </p:nvSpPr>
        <p:spPr/>
        <p:txBody>
          <a:bodyPr/>
          <a:lstStyle/>
          <a:p>
            <a:fld id="{403128AB-7EA3-884D-B84F-2D9B3C601A6B}" type="slidenum">
              <a:rPr lang="en-US" smtClean="0"/>
              <a:t>5</a:t>
            </a:fld>
            <a:endParaRPr lang="en-US" dirty="0"/>
          </a:p>
        </p:txBody>
      </p:sp>
    </p:spTree>
    <p:extLst>
      <p:ext uri="{BB962C8B-B14F-4D97-AF65-F5344CB8AC3E}">
        <p14:creationId xmlns:p14="http://schemas.microsoft.com/office/powerpoint/2010/main" val="2966093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Sunflower seeds</a:t>
            </a:r>
          </a:p>
        </p:txBody>
      </p:sp>
      <p:sp>
        <p:nvSpPr>
          <p:cNvPr id="4" name="Slide Number Placeholder 3"/>
          <p:cNvSpPr>
            <a:spLocks noGrp="1"/>
          </p:cNvSpPr>
          <p:nvPr>
            <p:ph type="sldNum" sz="quarter" idx="5"/>
          </p:nvPr>
        </p:nvSpPr>
        <p:spPr/>
        <p:txBody>
          <a:bodyPr/>
          <a:lstStyle/>
          <a:p>
            <a:fld id="{403128AB-7EA3-884D-B84F-2D9B3C601A6B}" type="slidenum">
              <a:rPr lang="en-US" smtClean="0"/>
              <a:t>7</a:t>
            </a:fld>
            <a:endParaRPr lang="en-US" dirty="0"/>
          </a:p>
        </p:txBody>
      </p:sp>
    </p:spTree>
    <p:extLst>
      <p:ext uri="{BB962C8B-B14F-4D97-AF65-F5344CB8AC3E}">
        <p14:creationId xmlns:p14="http://schemas.microsoft.com/office/powerpoint/2010/main" val="2552579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Mustard cress</a:t>
            </a:r>
          </a:p>
        </p:txBody>
      </p:sp>
      <p:sp>
        <p:nvSpPr>
          <p:cNvPr id="4" name="Slide Number Placeholder 3"/>
          <p:cNvSpPr>
            <a:spLocks noGrp="1"/>
          </p:cNvSpPr>
          <p:nvPr>
            <p:ph type="sldNum" sz="quarter" idx="5"/>
          </p:nvPr>
        </p:nvSpPr>
        <p:spPr/>
        <p:txBody>
          <a:bodyPr/>
          <a:lstStyle/>
          <a:p>
            <a:fld id="{403128AB-7EA3-884D-B84F-2D9B3C601A6B}" type="slidenum">
              <a:rPr lang="en-US" smtClean="0"/>
              <a:t>9</a:t>
            </a:fld>
            <a:endParaRPr lang="en-US" dirty="0"/>
          </a:p>
        </p:txBody>
      </p:sp>
    </p:spTree>
    <p:extLst>
      <p:ext uri="{BB962C8B-B14F-4D97-AF65-F5344CB8AC3E}">
        <p14:creationId xmlns:p14="http://schemas.microsoft.com/office/powerpoint/2010/main" val="2070565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Carrots</a:t>
            </a:r>
          </a:p>
        </p:txBody>
      </p:sp>
      <p:sp>
        <p:nvSpPr>
          <p:cNvPr id="4" name="Slide Number Placeholder 3"/>
          <p:cNvSpPr>
            <a:spLocks noGrp="1"/>
          </p:cNvSpPr>
          <p:nvPr>
            <p:ph type="sldNum" sz="quarter" idx="5"/>
          </p:nvPr>
        </p:nvSpPr>
        <p:spPr/>
        <p:txBody>
          <a:bodyPr/>
          <a:lstStyle/>
          <a:p>
            <a:fld id="{403128AB-7EA3-884D-B84F-2D9B3C601A6B}" type="slidenum">
              <a:rPr lang="en-US" smtClean="0"/>
              <a:t>11</a:t>
            </a:fld>
            <a:endParaRPr lang="en-US" dirty="0"/>
          </a:p>
        </p:txBody>
      </p:sp>
    </p:spTree>
    <p:extLst>
      <p:ext uri="{BB962C8B-B14F-4D97-AF65-F5344CB8AC3E}">
        <p14:creationId xmlns:p14="http://schemas.microsoft.com/office/powerpoint/2010/main" val="4178262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Tomatoes</a:t>
            </a:r>
          </a:p>
        </p:txBody>
      </p:sp>
      <p:sp>
        <p:nvSpPr>
          <p:cNvPr id="4" name="Slide Number Placeholder 3"/>
          <p:cNvSpPr>
            <a:spLocks noGrp="1"/>
          </p:cNvSpPr>
          <p:nvPr>
            <p:ph type="sldNum" sz="quarter" idx="5"/>
          </p:nvPr>
        </p:nvSpPr>
        <p:spPr/>
        <p:txBody>
          <a:bodyPr/>
          <a:lstStyle/>
          <a:p>
            <a:fld id="{403128AB-7EA3-884D-B84F-2D9B3C601A6B}" type="slidenum">
              <a:rPr lang="en-US" smtClean="0"/>
              <a:t>13</a:t>
            </a:fld>
            <a:endParaRPr lang="en-US" dirty="0"/>
          </a:p>
        </p:txBody>
      </p:sp>
    </p:spTree>
    <p:extLst>
      <p:ext uri="{BB962C8B-B14F-4D97-AF65-F5344CB8AC3E}">
        <p14:creationId xmlns:p14="http://schemas.microsoft.com/office/powerpoint/2010/main" val="3888243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3465A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lvl="0"/>
            <a:r>
              <a:rPr lang="en-GB" sz="1200" b="1" kern="1200" dirty="0">
                <a:solidFill>
                  <a:schemeClr val="tx1"/>
                </a:solidFill>
                <a:effectLst/>
                <a:latin typeface="+mn-lt"/>
                <a:ea typeface="+mn-ea"/>
                <a:cs typeface="+mn-cs"/>
              </a:rPr>
              <a:t>Slide 14: </a:t>
            </a:r>
            <a:r>
              <a:rPr lang="en-GB" sz="1200" kern="1200" dirty="0">
                <a:solidFill>
                  <a:schemeClr val="tx1"/>
                </a:solidFill>
                <a:effectLst/>
                <a:latin typeface="+mn-lt"/>
                <a:ea typeface="+mn-ea"/>
                <a:cs typeface="+mn-cs"/>
              </a:rPr>
              <a:t>We’re going to continue now with a story. Although it’s a story that we heard earlier this term, as with all Jesus’ stories, they’re so well written that you can hear the story over and over again, and ‘hear’ something new each time! (Remember that ‘old and new treasure’ that we thought about a few weeks’ ago?) It’s a story about a farmer and his </a:t>
            </a:r>
            <a:r>
              <a:rPr lang="en-GB" sz="1200" b="1" kern="1200" dirty="0">
                <a:solidFill>
                  <a:schemeClr val="tx1"/>
                </a:solidFill>
                <a:effectLst/>
                <a:latin typeface="+mn-lt"/>
                <a:ea typeface="+mn-ea"/>
                <a:cs typeface="+mn-cs"/>
              </a:rPr>
              <a:t>seeds; </a:t>
            </a:r>
            <a:r>
              <a:rPr lang="en-GB" sz="1200" kern="1200" dirty="0">
                <a:solidFill>
                  <a:schemeClr val="tx1"/>
                </a:solidFill>
                <a:effectLst/>
                <a:latin typeface="+mn-lt"/>
                <a:ea typeface="+mn-ea"/>
                <a:cs typeface="+mn-cs"/>
              </a:rPr>
              <a:t>as I read, don’t forget to shake those </a:t>
            </a:r>
            <a:r>
              <a:rPr lang="en-GB" sz="1200" b="1" kern="1200" dirty="0">
                <a:solidFill>
                  <a:schemeClr val="tx1"/>
                </a:solidFill>
                <a:effectLst/>
                <a:latin typeface="+mn-lt"/>
                <a:ea typeface="+mn-ea"/>
                <a:cs typeface="+mn-cs"/>
              </a:rPr>
              <a:t>seed </a:t>
            </a:r>
            <a:r>
              <a:rPr lang="en-GB" sz="1200" kern="1200" dirty="0">
                <a:solidFill>
                  <a:schemeClr val="tx1"/>
                </a:solidFill>
                <a:effectLst/>
                <a:latin typeface="+mn-lt"/>
                <a:ea typeface="+mn-ea"/>
                <a:cs typeface="+mn-cs"/>
              </a:rPr>
              <a:t>packets and</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remind yourself which </a:t>
            </a:r>
            <a:r>
              <a:rPr lang="en-GB" sz="1200" b="1" kern="1200" dirty="0">
                <a:solidFill>
                  <a:schemeClr val="tx1"/>
                </a:solidFill>
                <a:effectLst/>
                <a:latin typeface="+mn-lt"/>
                <a:ea typeface="+mn-ea"/>
                <a:cs typeface="+mn-cs"/>
              </a:rPr>
              <a:t>seeds </a:t>
            </a:r>
            <a:r>
              <a:rPr lang="en-GB" sz="1200" kern="1200" dirty="0">
                <a:solidFill>
                  <a:schemeClr val="tx1"/>
                </a:solidFill>
                <a:effectLst/>
                <a:latin typeface="+mn-lt"/>
                <a:ea typeface="+mn-ea"/>
                <a:cs typeface="+mn-cs"/>
              </a:rPr>
              <a:t>grew best and why </a:t>
            </a:r>
            <a:r>
              <a:rPr lang="en-GB" sz="1200" i="1" kern="1200" dirty="0">
                <a:solidFill>
                  <a:schemeClr val="tx1"/>
                </a:solidFill>
                <a:effectLst/>
                <a:latin typeface="+mn-lt"/>
                <a:ea typeface="+mn-ea"/>
                <a:cs typeface="+mn-cs"/>
              </a:rPr>
              <a:t>[use script, with help from adults &amp; their seed packets]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which </a:t>
            </a:r>
            <a:r>
              <a:rPr lang="en-GB" sz="1200" b="1" kern="1200" dirty="0">
                <a:solidFill>
                  <a:schemeClr val="tx1"/>
                </a:solidFill>
                <a:effectLst/>
                <a:latin typeface="+mn-lt"/>
                <a:ea typeface="+mn-ea"/>
                <a:cs typeface="+mn-cs"/>
              </a:rPr>
              <a:t>seeds</a:t>
            </a:r>
            <a:r>
              <a:rPr lang="en-GB" sz="1200" kern="1200" dirty="0">
                <a:solidFill>
                  <a:schemeClr val="tx1"/>
                </a:solidFill>
                <a:effectLst/>
                <a:latin typeface="+mn-lt"/>
                <a:ea typeface="+mn-ea"/>
                <a:cs typeface="+mn-cs"/>
              </a:rPr>
              <a:t> </a:t>
            </a:r>
            <a:r>
              <a:rPr lang="en-GB" sz="1200" i="1" u="sng" kern="1200" dirty="0">
                <a:solidFill>
                  <a:schemeClr val="tx1"/>
                </a:solidFill>
                <a:effectLst/>
                <a:latin typeface="+mn-lt"/>
                <a:ea typeface="+mn-ea"/>
                <a:cs typeface="+mn-cs"/>
              </a:rPr>
              <a:t>did</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grow best – and why? </a:t>
            </a:r>
            <a:r>
              <a:rPr lang="en-GB" sz="1200" i="1" kern="1200" dirty="0">
                <a:solidFill>
                  <a:schemeClr val="tx1"/>
                </a:solidFill>
                <a:effectLst/>
                <a:latin typeface="+mn-lt"/>
                <a:ea typeface="+mn-ea"/>
                <a:cs typeface="+mn-cs"/>
              </a:rPr>
              <a:t>[ask children to respond – it’s because they had the </a:t>
            </a:r>
            <a:r>
              <a:rPr lang="en-GB" sz="1200" b="1" i="1" kern="1200" dirty="0">
                <a:solidFill>
                  <a:schemeClr val="tx1"/>
                </a:solidFill>
                <a:effectLst/>
                <a:latin typeface="+mn-lt"/>
                <a:ea typeface="+mn-ea"/>
                <a:cs typeface="+mn-cs"/>
              </a:rPr>
              <a:t>good soil</a:t>
            </a:r>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a:t>
            </a: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other seeds didn’t have good soil: some fell on </a:t>
            </a:r>
            <a:r>
              <a:rPr lang="en-GB" sz="1200" b="1" kern="1200" dirty="0">
                <a:solidFill>
                  <a:schemeClr val="tx1"/>
                </a:solidFill>
                <a:effectLst/>
                <a:latin typeface="+mn-lt"/>
                <a:ea typeface="+mn-ea"/>
                <a:cs typeface="+mn-cs"/>
              </a:rPr>
              <a:t>rocky ground</a:t>
            </a:r>
            <a:r>
              <a:rPr lang="en-GB" sz="1200" kern="1200" dirty="0">
                <a:solidFill>
                  <a:schemeClr val="tx1"/>
                </a:solidFill>
                <a:effectLst/>
                <a:latin typeface="+mn-lt"/>
                <a:ea typeface="+mn-ea"/>
                <a:cs typeface="+mn-cs"/>
              </a:rPr>
              <a:t> or fell amongst thorns and so they withered and died. </a:t>
            </a:r>
          </a:p>
          <a:p>
            <a:endParaRPr lang="en-GB"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224630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 15: </a:t>
            </a:r>
            <a:r>
              <a:rPr lang="en-GB" sz="1200" kern="1200" dirty="0">
                <a:solidFill>
                  <a:schemeClr val="tx1"/>
                </a:solidFill>
                <a:effectLst/>
                <a:latin typeface="+mn-lt"/>
                <a:ea typeface="+mn-ea"/>
                <a:cs typeface="+mn-cs"/>
              </a:rPr>
              <a:t>For seeds to grow really well, we know they need a safe place where their roots can go deep (unlike some of the seeds in our story!), and they need water and sunshine. They grow even better when someone looks after them properly! And when they are grown, there will be all sorts of fruit (depending on what you planted!) and even more seeds….</a:t>
            </a:r>
          </a:p>
          <a:p>
            <a:r>
              <a:rPr lang="en-GB" sz="1200" kern="1200" dirty="0">
                <a:solidFill>
                  <a:schemeClr val="tx1"/>
                </a:solidFill>
                <a:effectLst/>
                <a:latin typeface="+mn-lt"/>
                <a:ea typeface="+mn-ea"/>
                <a:cs typeface="+mn-cs"/>
              </a:rPr>
              <a:t>After he’d told his story, Jesus explained to the people listening that the </a:t>
            </a:r>
            <a:r>
              <a:rPr lang="en-GB" sz="1200" b="1" kern="1200" dirty="0">
                <a:solidFill>
                  <a:schemeClr val="tx1"/>
                </a:solidFill>
                <a:effectLst/>
                <a:latin typeface="+mn-lt"/>
                <a:ea typeface="+mn-ea"/>
                <a:cs typeface="+mn-cs"/>
              </a:rPr>
              <a:t>seeds</a:t>
            </a:r>
            <a:r>
              <a:rPr lang="en-GB" sz="1200" kern="1200" dirty="0">
                <a:solidFill>
                  <a:schemeClr val="tx1"/>
                </a:solidFill>
                <a:effectLst/>
                <a:latin typeface="+mn-lt"/>
                <a:ea typeface="+mn-ea"/>
                <a:cs typeface="+mn-cs"/>
              </a:rPr>
              <a:t> that fall on good ground are like the people who listen to what God says and live in a way that pleases him, even when life is difficult. Jesus said that people who do this will grow good fruit in their lives.</a:t>
            </a:r>
          </a:p>
          <a:p>
            <a:endParaRPr lang="en-GB" dirty="0"/>
          </a:p>
        </p:txBody>
      </p:sp>
      <p:sp>
        <p:nvSpPr>
          <p:cNvPr id="4" name="Slide Number Placeholder 3"/>
          <p:cNvSpPr>
            <a:spLocks noGrp="1"/>
          </p:cNvSpPr>
          <p:nvPr>
            <p:ph type="sldNum" sz="quarter" idx="5"/>
          </p:nvPr>
        </p:nvSpPr>
        <p:spPr/>
        <p:txBody>
          <a:bodyPr/>
          <a:lstStyle/>
          <a:p>
            <a:fld id="{403128AB-7EA3-884D-B84F-2D9B3C601A6B}" type="slidenum">
              <a:rPr lang="en-US" smtClean="0"/>
              <a:t>15</a:t>
            </a:fld>
            <a:endParaRPr lang="en-US"/>
          </a:p>
        </p:txBody>
      </p:sp>
    </p:spTree>
    <p:extLst>
      <p:ext uri="{BB962C8B-B14F-4D97-AF65-F5344CB8AC3E}">
        <p14:creationId xmlns:p14="http://schemas.microsoft.com/office/powerpoint/2010/main" val="2568149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 16: </a:t>
            </a:r>
            <a:r>
              <a:rPr lang="en-GB" sz="1200" kern="1200" dirty="0">
                <a:solidFill>
                  <a:schemeClr val="tx1"/>
                </a:solidFill>
                <a:effectLst/>
                <a:latin typeface="+mn-lt"/>
                <a:ea typeface="+mn-ea"/>
                <a:cs typeface="+mn-cs"/>
              </a:rPr>
              <a:t>You might also recall that Jesus wasn’t talking about </a:t>
            </a:r>
            <a:r>
              <a:rPr lang="en-GB" sz="1200" i="1" kern="1200" dirty="0">
                <a:solidFill>
                  <a:schemeClr val="tx1"/>
                </a:solidFill>
                <a:effectLst/>
                <a:latin typeface="+mn-lt"/>
                <a:ea typeface="+mn-ea"/>
                <a:cs typeface="+mn-cs"/>
              </a:rPr>
              <a:t>real </a:t>
            </a:r>
            <a:r>
              <a:rPr lang="en-GB" sz="1200" kern="1200" dirty="0">
                <a:solidFill>
                  <a:schemeClr val="tx1"/>
                </a:solidFill>
                <a:effectLst/>
                <a:latin typeface="+mn-lt"/>
                <a:ea typeface="+mn-ea"/>
                <a:cs typeface="+mn-cs"/>
              </a:rPr>
              <a:t>seeds or </a:t>
            </a:r>
            <a:r>
              <a:rPr lang="en-GB" sz="1200" i="1" kern="1200" dirty="0">
                <a:solidFill>
                  <a:schemeClr val="tx1"/>
                </a:solidFill>
                <a:effectLst/>
                <a:latin typeface="+mn-lt"/>
                <a:ea typeface="+mn-ea"/>
                <a:cs typeface="+mn-cs"/>
              </a:rPr>
              <a:t>real </a:t>
            </a:r>
            <a:r>
              <a:rPr lang="en-GB" sz="1200" kern="1200" dirty="0">
                <a:solidFill>
                  <a:schemeClr val="tx1"/>
                </a:solidFill>
                <a:effectLst/>
                <a:latin typeface="+mn-lt"/>
                <a:ea typeface="+mn-ea"/>
                <a:cs typeface="+mn-cs"/>
              </a:rPr>
              <a:t>fruit, but things like these </a:t>
            </a:r>
            <a:r>
              <a:rPr lang="en-GB" sz="1200" i="1" kern="1200" dirty="0">
                <a:solidFill>
                  <a:schemeClr val="tx1"/>
                </a:solidFill>
                <a:effectLst/>
                <a:latin typeface="+mn-lt"/>
                <a:ea typeface="+mn-ea"/>
                <a:cs typeface="+mn-cs"/>
              </a:rPr>
              <a:t>[ask some children to take one from your fruit bowl.]</a:t>
            </a:r>
            <a:r>
              <a:rPr lang="en-GB" sz="1200" kern="1200" dirty="0">
                <a:solidFill>
                  <a:schemeClr val="tx1"/>
                </a:solidFill>
                <a:effectLst/>
                <a:latin typeface="+mn-lt"/>
                <a:ea typeface="+mn-ea"/>
                <a:cs typeface="+mn-cs"/>
              </a:rPr>
              <a:t> Talk briefly about any that need explaining e.g. ‘faithfulness’ – being utterly loyal and trustworthy, sticking by people during difficult times; ‘self-control’ – simply controlling yourself, not giving in to things like anger or being rude or jealous. The Bible calls these words the </a:t>
            </a:r>
            <a:r>
              <a:rPr lang="en-GB" sz="1200" b="1" kern="1200" dirty="0">
                <a:solidFill>
                  <a:schemeClr val="tx1"/>
                </a:solidFill>
                <a:effectLst/>
                <a:latin typeface="+mn-lt"/>
                <a:ea typeface="+mn-ea"/>
                <a:cs typeface="+mn-cs"/>
              </a:rPr>
              <a:t>‘fruit of the Spirit’…..</a:t>
            </a:r>
            <a:r>
              <a:rPr lang="en-GB" sz="1200" kern="1200" dirty="0">
                <a:solidFill>
                  <a:schemeClr val="tx1"/>
                </a:solidFill>
                <a:effectLst/>
                <a:latin typeface="+mn-lt"/>
                <a:ea typeface="+mn-ea"/>
                <a:cs typeface="+mn-cs"/>
              </a:rPr>
              <a:t>and says that God will help these things to grow in the lives of people who follow him, just like </a:t>
            </a:r>
            <a:r>
              <a:rPr lang="en-GB" sz="1200" b="1" kern="1200" dirty="0">
                <a:solidFill>
                  <a:schemeClr val="tx1"/>
                </a:solidFill>
                <a:effectLst/>
                <a:latin typeface="+mn-lt"/>
                <a:ea typeface="+mn-ea"/>
                <a:cs typeface="+mn-cs"/>
              </a:rPr>
              <a:t>seeds</a:t>
            </a:r>
            <a:r>
              <a:rPr lang="en-GB" sz="1200" kern="1200" dirty="0">
                <a:solidFill>
                  <a:schemeClr val="tx1"/>
                </a:solidFill>
                <a:effectLst/>
                <a:latin typeface="+mn-lt"/>
                <a:ea typeface="+mn-ea"/>
                <a:cs typeface="+mn-cs"/>
              </a:rPr>
              <a:t> grow into fruit. We saw this in the story we heard last week about the very first Christians and how they lived. Quite simply, the way that they grow stronger is by doing these things as often as possible, because we all know that the more you practise something, the better you get!</a:t>
            </a:r>
          </a:p>
        </p:txBody>
      </p:sp>
      <p:sp>
        <p:nvSpPr>
          <p:cNvPr id="4" name="Slide Number Placeholder 3"/>
          <p:cNvSpPr>
            <a:spLocks noGrp="1"/>
          </p:cNvSpPr>
          <p:nvPr>
            <p:ph type="sldNum" sz="quarter" idx="5"/>
          </p:nvPr>
        </p:nvSpPr>
        <p:spPr/>
        <p:txBody>
          <a:bodyPr/>
          <a:lstStyle/>
          <a:p>
            <a:fld id="{403128AB-7EA3-884D-B84F-2D9B3C601A6B}" type="slidenum">
              <a:rPr lang="en-US" smtClean="0"/>
              <a:t>16</a:t>
            </a:fld>
            <a:endParaRPr lang="en-US"/>
          </a:p>
        </p:txBody>
      </p:sp>
    </p:spTree>
    <p:extLst>
      <p:ext uri="{BB962C8B-B14F-4D97-AF65-F5344CB8AC3E}">
        <p14:creationId xmlns:p14="http://schemas.microsoft.com/office/powerpoint/2010/main" val="1184080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CC1FDBF-DCF2-4BAE-8A7A-003344E33E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FB30E020-4882-4A99-B074-9B4AC6F0A6A6}"/>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17: Responding (and words for worship)</a:t>
            </a:r>
          </a:p>
          <a:p>
            <a:pPr marL="0" indent="0">
              <a:buFont typeface="Symbol" panose="05050102010706020507" pitchFamily="18" charset="2"/>
              <a:buNone/>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Let’s stop to ask some wondering questions now: </a:t>
            </a:r>
          </a:p>
          <a:p>
            <a:pPr algn="ctr">
              <a:buNone/>
            </a:pPr>
            <a:r>
              <a:rPr lang="en-GB" sz="18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how we can grow these good things in our lives?...</a:t>
            </a:r>
          </a:p>
          <a:p>
            <a:pPr algn="ctr">
              <a:buNone/>
            </a:pPr>
            <a:r>
              <a:rPr lang="en-GB" sz="18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how our school’s values might help us?...</a:t>
            </a:r>
          </a:p>
          <a:p>
            <a:pPr algn="ctr">
              <a:buNone/>
            </a:pPr>
            <a:r>
              <a:rPr lang="en-GB" sz="18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which ‘fruits’ are hardest to grow?....and what might stop them from growing at all?...</a:t>
            </a:r>
          </a:p>
        </p:txBody>
      </p:sp>
      <p:sp>
        <p:nvSpPr>
          <p:cNvPr id="19460" name="Slide Number Placeholder 3">
            <a:extLst>
              <a:ext uri="{FF2B5EF4-FFF2-40B4-BE49-F238E27FC236}">
                <a16:creationId xmlns:a16="http://schemas.microsoft.com/office/drawing/2014/main" id="{22E4F58D-43E7-410E-93DA-F75136F897B7}"/>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CE32EB7-AEDC-49D6-8C58-ED5817ECD2EC}" type="slidenum">
              <a:rPr lang="en-GB" altLang="en-US" smtClean="0"/>
              <a:pPr/>
              <a:t>17</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18: </a:t>
            </a:r>
            <a:r>
              <a:rPr lang="en-GB" sz="1200" kern="1200" dirty="0">
                <a:solidFill>
                  <a:schemeClr val="tx1"/>
                </a:solidFill>
                <a:effectLst/>
                <a:latin typeface="+mn-lt"/>
                <a:ea typeface="+mn-ea"/>
                <a:cs typeface="+mn-cs"/>
              </a:rPr>
              <a:t>…Today, we’ve been thinking about seeds, fruit and growing….</a:t>
            </a:r>
          </a:p>
          <a:p>
            <a:pPr algn="ctr"/>
            <a:r>
              <a:rPr lang="en-GB" sz="1200"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as you plant and take care of your seeds,</a:t>
            </a:r>
            <a:r>
              <a:rPr lang="en-GB" sz="1200" kern="1200" dirty="0">
                <a:solidFill>
                  <a:schemeClr val="tx1"/>
                </a:solidFill>
                <a:effectLst/>
                <a:latin typeface="+mn-lt"/>
                <a:ea typeface="+mn-ea"/>
                <a:cs typeface="+mn-cs"/>
              </a:rPr>
              <a:t> think about the things, the values, that are ‘growing’ in your life….</a:t>
            </a:r>
          </a:p>
          <a:p>
            <a:pPr algn="ctr"/>
            <a:r>
              <a:rPr lang="en-GB" sz="1200" kern="1200" dirty="0">
                <a:solidFill>
                  <a:schemeClr val="tx1"/>
                </a:solidFill>
                <a:effectLst/>
                <a:latin typeface="+mn-lt"/>
                <a:ea typeface="+mn-ea"/>
                <a:cs typeface="+mn-cs"/>
              </a:rPr>
              <a:t>....maybe it’s one of those ‘fruits’ we talked about…. maybe other values like perseverance or friendship….</a:t>
            </a:r>
          </a:p>
          <a:p>
            <a:pPr marL="0" marR="0" lvl="0" indent="0" algn="ctr"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seeds to grow, they need to be looked after….</a:t>
            </a:r>
          </a:p>
          <a:p>
            <a:pPr algn="ctr"/>
            <a:r>
              <a:rPr lang="en-GB" sz="1200" kern="1200" dirty="0">
                <a:solidFill>
                  <a:schemeClr val="tx1"/>
                </a:solidFill>
                <a:effectLst/>
                <a:latin typeface="+mn-lt"/>
                <a:ea typeface="+mn-ea"/>
                <a:cs typeface="+mn-cs"/>
              </a:rPr>
              <a:t>….as I read the apples out again, think about the words and what these things might look like for us at school….</a:t>
            </a:r>
            <a:r>
              <a:rPr lang="en-GB" sz="1200" i="1" kern="1200" dirty="0">
                <a:solidFill>
                  <a:schemeClr val="tx1"/>
                </a:solidFill>
                <a:effectLst/>
                <a:latin typeface="+mn-lt"/>
                <a:ea typeface="+mn-ea"/>
                <a:cs typeface="+mn-cs"/>
              </a:rPr>
              <a:t>[read apples, pausing between each]….</a:t>
            </a: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….for this fruit to grow, we need to practise being loving, or patient, or kind, or gentle….</a:t>
            </a:r>
          </a:p>
          <a:p>
            <a:pPr algn="ctr"/>
            <a:r>
              <a:rPr lang="en-GB" sz="1200" kern="1200" dirty="0">
                <a:solidFill>
                  <a:schemeClr val="tx1"/>
                </a:solidFill>
                <a:effectLst/>
                <a:latin typeface="+mn-lt"/>
                <a:ea typeface="+mn-ea"/>
                <a:cs typeface="+mn-cs"/>
              </a:rPr>
              <a:t>….and every new day gives us opportunities to do this!....</a:t>
            </a:r>
          </a:p>
          <a:p>
            <a:pPr algn="ctr"/>
            <a:r>
              <a:rPr lang="en-GB" sz="1200" kern="1200" dirty="0">
                <a:solidFill>
                  <a:schemeClr val="tx1"/>
                </a:solidFill>
                <a:effectLst/>
                <a:latin typeface="+mn-lt"/>
                <a:ea typeface="+mn-ea"/>
                <a:cs typeface="+mn-cs"/>
              </a:rPr>
              <a:t> </a:t>
            </a:r>
          </a:p>
          <a:p>
            <a:pPr algn="ctr"/>
            <a:r>
              <a:rPr lang="en-GB" sz="1200" kern="1200" dirty="0">
                <a:solidFill>
                  <a:schemeClr val="tx1"/>
                </a:solidFill>
                <a:effectLst/>
                <a:latin typeface="+mn-lt"/>
                <a:ea typeface="+mn-ea"/>
                <a:cs typeface="+mn-cs"/>
              </a:rPr>
              <a:t>I’m going to pray now, and ask that God will help us to grow this good fruit in our lives. You may want to make this prayer your own, by joining in with the ‘Amen’ at the end, or you may wish to continue to be still and quiet with your own thoughts….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Dear God</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Thank you for these good fruits of love, joy, peace, patience, kindness, goodness, faithfulness and self-control. Please help us to live our lives in ways that will encourage these good seeds to grow.</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03128AB-7EA3-884D-B84F-2D9B3C601A6B}" type="slidenum">
              <a:rPr lang="en-US" smtClean="0"/>
              <a:t>18</a:t>
            </a:fld>
            <a:endParaRPr lang="en-US"/>
          </a:p>
        </p:txBody>
      </p:sp>
    </p:spTree>
    <p:extLst>
      <p:ext uri="{BB962C8B-B14F-4D97-AF65-F5344CB8AC3E}">
        <p14:creationId xmlns:p14="http://schemas.microsoft.com/office/powerpoint/2010/main" val="4192501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6F7C24D1-881E-6F3C-29F2-7488E2E3B09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6A9FBD7-52F5-89AD-5CAD-E8E947F478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ea typeface="Calibri" panose="020F0502020204030204" pitchFamily="34" charset="0"/>
                <a:cs typeface="Times New Roman" panose="02020603050405020304" pitchFamily="18" charset="0"/>
              </a:rPr>
              <a:t>Slide 19: Amen</a:t>
            </a:r>
          </a:p>
          <a:p>
            <a:pPr>
              <a:spcBef>
                <a:spcPct val="0"/>
              </a:spcBef>
            </a:pPr>
            <a:endParaRPr lang="en-GB" altLang="en-US" b="1" dirty="0">
              <a:ea typeface="Calibri" panose="020F0502020204030204" pitchFamily="34" charset="0"/>
              <a:cs typeface="Times New Roman" panose="02020603050405020304" pitchFamily="18" charset="0"/>
            </a:endParaRPr>
          </a:p>
          <a:p>
            <a:r>
              <a:rPr lang="en-GB" sz="1200" i="1" kern="1200" dirty="0">
                <a:solidFill>
                  <a:schemeClr val="tx1"/>
                </a:solidFill>
                <a:effectLst/>
                <a:latin typeface="+mn-lt"/>
                <a:ea typeface="+mn-ea"/>
                <a:cs typeface="+mn-cs"/>
              </a:rPr>
              <a:t>[Alternative prayer: </a:t>
            </a:r>
            <a:r>
              <a:rPr lang="en-GB" sz="1200" kern="1200" dirty="0">
                <a:solidFill>
                  <a:schemeClr val="tx1"/>
                </a:solidFill>
                <a:effectLst/>
                <a:latin typeface="+mn-lt"/>
                <a:ea typeface="+mn-ea"/>
                <a:cs typeface="+mn-cs"/>
              </a:rPr>
              <a:t>We’re going to sing our prayer today: it's a song that asks for one of those ‘fruits’, God’s peace, to be with us in all that we do. </a:t>
            </a:r>
          </a:p>
          <a:p>
            <a:r>
              <a:rPr lang="en-GB" sz="1200" kern="1200" dirty="0">
                <a:solidFill>
                  <a:schemeClr val="tx1"/>
                </a:solidFill>
                <a:effectLst/>
                <a:latin typeface="+mn-lt"/>
                <a:ea typeface="+mn-ea"/>
                <a:cs typeface="+mn-cs"/>
              </a:rPr>
              <a:t>Use the song</a:t>
            </a:r>
            <a:r>
              <a:rPr lang="en-GB" sz="1200" b="1" kern="1200" dirty="0">
                <a:solidFill>
                  <a:schemeClr val="tx1"/>
                </a:solidFill>
                <a:effectLst/>
                <a:latin typeface="+mn-lt"/>
                <a:ea typeface="+mn-ea"/>
                <a:cs typeface="+mn-cs"/>
              </a:rPr>
              <a:t> </a:t>
            </a:r>
            <a:r>
              <a:rPr lang="en-GB" sz="1200" b="1" u="sng" kern="1200" dirty="0">
                <a:solidFill>
                  <a:schemeClr val="tx1"/>
                </a:solidFill>
                <a:effectLst/>
                <a:latin typeface="+mn-lt"/>
                <a:ea typeface="+mn-ea"/>
                <a:cs typeface="+mn-cs"/>
                <a:hlinkClick r:id="rId3"/>
              </a:rPr>
              <a:t>‘Peace be in our waking’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inviting children to join in any words that they would like to.</a:t>
            </a:r>
            <a:endParaRPr lang="en-GB" altLang="en-US" b="1" dirty="0">
              <a:ea typeface="Calibri" panose="020F0502020204030204" pitchFamily="34" charset="0"/>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1D8B4CDF-3F30-C7DD-56ED-EFFCB54294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D0C386-E2A9-42D2-A06A-1F41FB917231}"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8A8AAB0E-F071-4859-8F1A-CB796C267CB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70522BB-334F-4C08-BD97-61336541259B}"/>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r>
              <a:rPr lang="en-GB" altLang="en-US" sz="1800" b="1" dirty="0">
                <a:latin typeface="Cambria" panose="02040503050406030204" pitchFamily="18" charset="0"/>
                <a:ea typeface="Calibri" panose="020F0502020204030204" pitchFamily="34" charset="0"/>
                <a:cs typeface="Times New Roman" panose="02020603050405020304" pitchFamily="18" charset="0"/>
              </a:rPr>
              <a:t>Slide 20: Sending</a:t>
            </a:r>
          </a:p>
          <a:p>
            <a:pPr>
              <a:defRPr/>
            </a:pPr>
            <a:r>
              <a:rPr lang="en-GB" sz="18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18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defRPr/>
            </a:pPr>
            <a:r>
              <a:rPr lang="en-GB" sz="18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18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May we grow good things in our hearts and in our lives.</a:t>
            </a:r>
            <a:endParaRPr lang="en-GB" sz="1200" b="1" dirty="0">
              <a:solidFill>
                <a:schemeClr val="bg1"/>
              </a:solidFill>
              <a:latin typeface="Century Gothic" panose="020B0502020202020204" pitchFamily="34" charset="0"/>
              <a:ea typeface="ＭＳ 明朝"/>
              <a:cs typeface="Times New Roman"/>
            </a:endParaRPr>
          </a:p>
          <a:p>
            <a:pPr algn="l"/>
            <a:endParaRPr lang="en-GB" altLang="en-US" sz="1800" b="1" dirty="0">
              <a:latin typeface="Cambria" panose="02040503050406030204" pitchFamily="18" charset="0"/>
              <a:ea typeface="Calibri" panose="020F0502020204030204" pitchFamily="34" charset="0"/>
              <a:cs typeface="Times New Roman" panose="02020603050405020304" pitchFamily="18" charset="0"/>
            </a:endParaRPr>
          </a:p>
        </p:txBody>
      </p:sp>
      <p:sp>
        <p:nvSpPr>
          <p:cNvPr id="29700" name="Slide Number Placeholder 3">
            <a:extLst>
              <a:ext uri="{FF2B5EF4-FFF2-40B4-BE49-F238E27FC236}">
                <a16:creationId xmlns:a16="http://schemas.microsoft.com/office/drawing/2014/main" id="{40EA7E7F-A931-4F24-9436-79D6B5D95405}"/>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C213F1E-943C-4E51-9084-843FD1080160}" type="slidenum">
              <a:rPr lang="en-US" altLang="en-US" smtClean="0"/>
              <a:pPr/>
              <a:t>20</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86AB-8D32-34A0-0045-1FAA7D17F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73AFF-656B-A270-F81E-ECAFD9CAB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B599C-9814-5F9B-357D-90AB5765517B}"/>
              </a:ext>
            </a:extLst>
          </p:cNvPr>
          <p:cNvSpPr>
            <a:spLocks noGrp="1"/>
          </p:cNvSpPr>
          <p:nvPr>
            <p:ph type="body" idx="1"/>
          </p:nvPr>
        </p:nvSpPr>
        <p:spPr/>
        <p:txBody>
          <a:bodyPr/>
          <a:lstStyle/>
          <a:p>
            <a:pPr lvl="0"/>
            <a:r>
              <a:rPr lang="en-GB" sz="1200" b="1" kern="1200" dirty="0">
                <a:solidFill>
                  <a:schemeClr val="tx1"/>
                </a:solidFill>
                <a:effectLst/>
                <a:latin typeface="+mn-lt"/>
                <a:ea typeface="+mn-ea"/>
                <a:cs typeface="+mn-cs"/>
              </a:rPr>
              <a:t>Slide 21: Reflection areas</a:t>
            </a:r>
          </a:p>
          <a:p>
            <a:pPr lvl="0"/>
            <a:endParaRPr lang="en-GB"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Do: </a:t>
            </a:r>
            <a:r>
              <a:rPr lang="en-US" sz="1200" b="0" kern="1200" dirty="0">
                <a:solidFill>
                  <a:schemeClr val="tx1"/>
                </a:solidFill>
                <a:effectLst/>
                <a:latin typeface="+mn-lt"/>
                <a:ea typeface="+mn-ea"/>
                <a:cs typeface="+mn-cs"/>
              </a:rPr>
              <a:t>Take an apple out of the bowl and hold it in your hand as you think about the word….</a:t>
            </a:r>
            <a:endParaRPr lang="en-GB"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 </a:t>
            </a:r>
            <a:endParaRPr lang="en-GB"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 </a:t>
            </a:r>
            <a:r>
              <a:rPr lang="en-US" sz="1200" b="0" kern="1200" dirty="0">
                <a:solidFill>
                  <a:schemeClr val="tx1"/>
                </a:solidFill>
                <a:effectLst/>
                <a:latin typeface="+mn-lt"/>
                <a:ea typeface="+mn-ea"/>
                <a:cs typeface="+mn-cs"/>
              </a:rPr>
              <a:t>How might we be more loving, or peaceful, or patient, or gentle here in school?</a:t>
            </a:r>
            <a:endParaRPr lang="en-GB"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How do we ‘practise’ these things?...</a:t>
            </a:r>
            <a:endParaRPr lang="en-GB"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 </a:t>
            </a:r>
            <a:endParaRPr lang="en-GB"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Think: </a:t>
            </a:r>
            <a:r>
              <a:rPr lang="en-US" sz="1200" b="0" kern="1200" dirty="0">
                <a:solidFill>
                  <a:schemeClr val="tx1"/>
                </a:solidFill>
                <a:effectLst/>
                <a:latin typeface="+mn-lt"/>
                <a:ea typeface="+mn-ea"/>
                <a:cs typeface="+mn-cs"/>
              </a:rPr>
              <a:t>Take a few moments to think or pray if you’d like to….</a:t>
            </a:r>
            <a:endParaRPr lang="en-GB" sz="1200" b="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BFD8130-B52B-1383-8001-A72D31305EDC}"/>
              </a:ext>
            </a:extLst>
          </p:cNvPr>
          <p:cNvSpPr>
            <a:spLocks noGrp="1"/>
          </p:cNvSpPr>
          <p:nvPr>
            <p:ph type="sldNum" sz="quarter" idx="5"/>
          </p:nvPr>
        </p:nvSpPr>
        <p:spPr/>
        <p:txBody>
          <a:bodyPr/>
          <a:lstStyle/>
          <a:p>
            <a:fld id="{403128AB-7EA3-884D-B84F-2D9B3C601A6B}" type="slidenum">
              <a:rPr lang="en-US" smtClean="0"/>
              <a:t>21</a:t>
            </a:fld>
            <a:endParaRPr lang="en-US"/>
          </a:p>
        </p:txBody>
      </p:sp>
    </p:spTree>
    <p:extLst>
      <p:ext uri="{BB962C8B-B14F-4D97-AF65-F5344CB8AC3E}">
        <p14:creationId xmlns:p14="http://schemas.microsoft.com/office/powerpoint/2010/main" val="975044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Parable of the </a:t>
            </a:r>
            <a:r>
              <a:rPr lang="en-GB" b="1" dirty="0" err="1"/>
              <a:t>sower</a:t>
            </a:r>
            <a:endParaRPr lang="en-GB" b="1" dirty="0"/>
          </a:p>
          <a:p>
            <a:r>
              <a:rPr lang="en-GB" b="0" dirty="0"/>
              <a:t>Sower at Sunset, by Vincent van Gogh, 1888</a:t>
            </a:r>
          </a:p>
          <a:p>
            <a:endParaRPr lang="en-GB" b="0" dirty="0"/>
          </a:p>
          <a:p>
            <a:r>
              <a:rPr lang="en-GB" b="0"/>
              <a:t>Original source: https://diglib.library.vanderbilt.edu/act-imagelink.pl?RC=57797</a:t>
            </a:r>
            <a:endParaRPr lang="en-GB" b="0" dirty="0"/>
          </a:p>
        </p:txBody>
      </p:sp>
      <p:sp>
        <p:nvSpPr>
          <p:cNvPr id="4" name="Slide Number Placeholder 3"/>
          <p:cNvSpPr>
            <a:spLocks noGrp="1"/>
          </p:cNvSpPr>
          <p:nvPr>
            <p:ph type="sldNum" sz="quarter" idx="5"/>
          </p:nvPr>
        </p:nvSpPr>
        <p:spPr/>
        <p:txBody>
          <a:bodyPr/>
          <a:lstStyle/>
          <a:p>
            <a:fld id="{403128AB-7EA3-884D-B84F-2D9B3C601A6B}" type="slidenum">
              <a:rPr lang="en-US" smtClean="0"/>
              <a:t>22</a:t>
            </a:fld>
            <a:endParaRPr lang="en-US"/>
          </a:p>
        </p:txBody>
      </p:sp>
    </p:spTree>
    <p:extLst>
      <p:ext uri="{BB962C8B-B14F-4D97-AF65-F5344CB8AC3E}">
        <p14:creationId xmlns:p14="http://schemas.microsoft.com/office/powerpoint/2010/main" val="3840035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10" indent="0" algn="ctr">
              <a:buNone/>
              <a:defRPr>
                <a:solidFill>
                  <a:schemeClr val="tx1">
                    <a:tint val="75000"/>
                  </a:schemeClr>
                </a:solidFill>
              </a:defRPr>
            </a:lvl5pPr>
            <a:lvl6pPr marL="2285887" indent="0" algn="ctr">
              <a:buNone/>
              <a:defRPr>
                <a:solidFill>
                  <a:schemeClr val="tx1">
                    <a:tint val="75000"/>
                  </a:schemeClr>
                </a:solidFill>
              </a:defRPr>
            </a:lvl6pPr>
            <a:lvl7pPr marL="2743064" indent="0" algn="ctr">
              <a:buNone/>
              <a:defRPr>
                <a:solidFill>
                  <a:schemeClr val="tx1">
                    <a:tint val="75000"/>
                  </a:schemeClr>
                </a:solidFill>
              </a:defRPr>
            </a:lvl7pPr>
            <a:lvl8pPr marL="3200241"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755877556"/>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662199175"/>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77"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10" indent="0">
              <a:buNone/>
              <a:defRPr sz="1400">
                <a:solidFill>
                  <a:schemeClr val="tx1">
                    <a:tint val="75000"/>
                  </a:schemeClr>
                </a:solidFill>
              </a:defRPr>
            </a:lvl5pPr>
            <a:lvl6pPr marL="2285887" indent="0">
              <a:buNone/>
              <a:defRPr sz="1400">
                <a:solidFill>
                  <a:schemeClr val="tx1">
                    <a:tint val="75000"/>
                  </a:schemeClr>
                </a:solidFill>
              </a:defRPr>
            </a:lvl6pPr>
            <a:lvl7pPr marL="2743064" indent="0">
              <a:buNone/>
              <a:defRPr sz="1400">
                <a:solidFill>
                  <a:schemeClr val="tx1">
                    <a:tint val="75000"/>
                  </a:schemeClr>
                </a:solidFill>
              </a:defRPr>
            </a:lvl7pPr>
            <a:lvl8pPr marL="3200241"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EAAE875-A053-6A4F-A48F-F1C220029E65}"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1373165923"/>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EAAE875-A053-6A4F-A48F-F1C220029E65}"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25596241"/>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5" indent="0">
              <a:buNone/>
              <a:defRPr sz="1800" b="1"/>
            </a:lvl3pPr>
            <a:lvl4pPr marL="1371532" indent="0">
              <a:buNone/>
              <a:defRPr sz="1600" b="1"/>
            </a:lvl4pPr>
            <a:lvl5pPr marL="1828710" indent="0">
              <a:buNone/>
              <a:defRPr sz="1600" b="1"/>
            </a:lvl5pPr>
            <a:lvl6pPr marL="2285887" indent="0">
              <a:buNone/>
              <a:defRPr sz="1600" b="1"/>
            </a:lvl6pPr>
            <a:lvl7pPr marL="2743064" indent="0">
              <a:buNone/>
              <a:defRPr sz="1600" b="1"/>
            </a:lvl7pPr>
            <a:lvl8pPr marL="3200241" indent="0">
              <a:buNone/>
              <a:defRPr sz="1600" b="1"/>
            </a:lvl8pPr>
            <a:lvl9pPr marL="3657418"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5" indent="0">
              <a:buNone/>
              <a:defRPr sz="1800" b="1"/>
            </a:lvl3pPr>
            <a:lvl4pPr marL="1371532" indent="0">
              <a:buNone/>
              <a:defRPr sz="1600" b="1"/>
            </a:lvl4pPr>
            <a:lvl5pPr marL="1828710" indent="0">
              <a:buNone/>
              <a:defRPr sz="1600" b="1"/>
            </a:lvl5pPr>
            <a:lvl6pPr marL="2285887" indent="0">
              <a:buNone/>
              <a:defRPr sz="1600" b="1"/>
            </a:lvl6pPr>
            <a:lvl7pPr marL="2743064" indent="0">
              <a:buNone/>
              <a:defRPr sz="1600" b="1"/>
            </a:lvl7pPr>
            <a:lvl8pPr marL="3200241" indent="0">
              <a:buNone/>
              <a:defRPr sz="1600" b="1"/>
            </a:lvl8pPr>
            <a:lvl9pPr marL="365741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EAAE875-A053-6A4F-A48F-F1C220029E65}"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114018447"/>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EAAE875-A053-6A4F-A48F-F1C220029E65}"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146611302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AE875-A053-6A4F-A48F-F1C220029E65}"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173080321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5" indent="0">
              <a:buNone/>
              <a:defRPr sz="1000"/>
            </a:lvl3pPr>
            <a:lvl4pPr marL="1371532" indent="0">
              <a:buNone/>
              <a:defRPr sz="900"/>
            </a:lvl4pPr>
            <a:lvl5pPr marL="1828710" indent="0">
              <a:buNone/>
              <a:defRPr sz="900"/>
            </a:lvl5pPr>
            <a:lvl6pPr marL="2285887" indent="0">
              <a:buNone/>
              <a:defRPr sz="900"/>
            </a:lvl6pPr>
            <a:lvl7pPr marL="2743064" indent="0">
              <a:buNone/>
              <a:defRPr sz="900"/>
            </a:lvl7pPr>
            <a:lvl8pPr marL="3200241" indent="0">
              <a:buNone/>
              <a:defRPr sz="900"/>
            </a:lvl8pPr>
            <a:lvl9pPr marL="3657418"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EAAE875-A053-6A4F-A48F-F1C220029E65}"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566411129"/>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5" indent="0">
              <a:buNone/>
              <a:defRPr sz="2400"/>
            </a:lvl3pPr>
            <a:lvl4pPr marL="1371532" indent="0">
              <a:buNone/>
              <a:defRPr sz="2000"/>
            </a:lvl4pPr>
            <a:lvl5pPr marL="1828710" indent="0">
              <a:buNone/>
              <a:defRPr sz="2000"/>
            </a:lvl5pPr>
            <a:lvl6pPr marL="2285887" indent="0">
              <a:buNone/>
              <a:defRPr sz="2000"/>
            </a:lvl6pPr>
            <a:lvl7pPr marL="2743064" indent="0">
              <a:buNone/>
              <a:defRPr sz="2000"/>
            </a:lvl7pPr>
            <a:lvl8pPr marL="3200241" indent="0">
              <a:buNone/>
              <a:defRPr sz="2000"/>
            </a:lvl8pPr>
            <a:lvl9pPr marL="3657418"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7" indent="0">
              <a:buNone/>
              <a:defRPr sz="1200"/>
            </a:lvl2pPr>
            <a:lvl3pPr marL="914355" indent="0">
              <a:buNone/>
              <a:defRPr sz="1000"/>
            </a:lvl3pPr>
            <a:lvl4pPr marL="1371532" indent="0">
              <a:buNone/>
              <a:defRPr sz="900"/>
            </a:lvl4pPr>
            <a:lvl5pPr marL="1828710" indent="0">
              <a:buNone/>
              <a:defRPr sz="900"/>
            </a:lvl5pPr>
            <a:lvl6pPr marL="2285887" indent="0">
              <a:buNone/>
              <a:defRPr sz="900"/>
            </a:lvl6pPr>
            <a:lvl7pPr marL="2743064" indent="0">
              <a:buNone/>
              <a:defRPr sz="900"/>
            </a:lvl7pPr>
            <a:lvl8pPr marL="3200241" indent="0">
              <a:buNone/>
              <a:defRPr sz="900"/>
            </a:lvl8pPr>
            <a:lvl9pPr marL="3657418"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EAAE875-A053-6A4F-A48F-F1C220029E65}"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195694208"/>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2867131361"/>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187194447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68586546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14953941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007353487"/>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24329745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97496779"/>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0917260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6476640"/>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738067671"/>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57156691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693043257"/>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80676696"/>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6" tIns="45718" rIns="91436" bIns="45718"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36" tIns="45718" rIns="91436" bIns="45718"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1" y="6356350"/>
            <a:ext cx="21336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fld id="{2EAAE875-A053-6A4F-A48F-F1C220029E65}" type="datetimeFigureOut">
              <a:rPr lang="en-US" smtClean="0"/>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fld id="{8DE0D0D9-9241-2A4B-BE4C-9F7C73F302B9}" type="slidenum">
              <a:rPr lang="en-US" smtClean="0"/>
              <a:t>‹#›</a:t>
            </a:fld>
            <a:endParaRPr lang="en-US"/>
          </a:p>
        </p:txBody>
      </p:sp>
    </p:spTree>
    <p:extLst>
      <p:ext uri="{BB962C8B-B14F-4D97-AF65-F5344CB8AC3E}">
        <p14:creationId xmlns:p14="http://schemas.microsoft.com/office/powerpoint/2010/main" val="2962100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xStyles>
    <p:titleStyle>
      <a:lvl1pPr algn="ctr" defTabSz="457177" rtl="0" eaLnBrk="1" latinLnBrk="0" hangingPunct="1">
        <a:spcBef>
          <a:spcPct val="0"/>
        </a:spcBef>
        <a:buNone/>
        <a:defRPr sz="4400" kern="1200">
          <a:solidFill>
            <a:schemeClr val="tx1"/>
          </a:solidFill>
          <a:latin typeface="+mj-lt"/>
          <a:ea typeface="+mj-ea"/>
          <a:cs typeface="+mj-cs"/>
        </a:defRPr>
      </a:lvl1pPr>
    </p:titleStyle>
    <p:bodyStyle>
      <a:lvl1pPr marL="342883" indent="-342883" algn="l" defTabSz="457177" rtl="0" eaLnBrk="1" latinLnBrk="0" hangingPunct="1">
        <a:spcBef>
          <a:spcPct val="20000"/>
        </a:spcBef>
        <a:buFont typeface="Arial"/>
        <a:buChar char="•"/>
        <a:defRPr sz="3200"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8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4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8"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5"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3"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30"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7" indent="-228589" algn="l" defTabSz="45717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5"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10" algn="l" defTabSz="457177" rtl="0" eaLnBrk="1" latinLnBrk="0" hangingPunct="1">
        <a:defRPr sz="1800" kern="1200">
          <a:solidFill>
            <a:schemeClr val="tx1"/>
          </a:solidFill>
          <a:latin typeface="+mn-lt"/>
          <a:ea typeface="+mn-ea"/>
          <a:cs typeface="+mn-cs"/>
        </a:defRPr>
      </a:lvl5pPr>
      <a:lvl6pPr marL="2285887" algn="l" defTabSz="457177" rtl="0" eaLnBrk="1" latinLnBrk="0" hangingPunct="1">
        <a:defRPr sz="1800" kern="1200">
          <a:solidFill>
            <a:schemeClr val="tx1"/>
          </a:solidFill>
          <a:latin typeface="+mn-lt"/>
          <a:ea typeface="+mn-ea"/>
          <a:cs typeface="+mn-cs"/>
        </a:defRPr>
      </a:lvl6pPr>
      <a:lvl7pPr marL="2743064" algn="l" defTabSz="457177" rtl="0" eaLnBrk="1" latinLnBrk="0" hangingPunct="1">
        <a:defRPr sz="1800" kern="1200">
          <a:solidFill>
            <a:schemeClr val="tx1"/>
          </a:solidFill>
          <a:latin typeface="+mn-lt"/>
          <a:ea typeface="+mn-ea"/>
          <a:cs typeface="+mn-cs"/>
        </a:defRPr>
      </a:lvl7pPr>
      <a:lvl8pPr marL="3200241" algn="l" defTabSz="457177" rtl="0" eaLnBrk="1" latinLnBrk="0" hangingPunct="1">
        <a:defRPr sz="1800" kern="1200">
          <a:solidFill>
            <a:schemeClr val="tx1"/>
          </a:solidFill>
          <a:latin typeface="+mn-lt"/>
          <a:ea typeface="+mn-ea"/>
          <a:cs typeface="+mn-cs"/>
        </a:defRPr>
      </a:lvl8pPr>
      <a:lvl9pPr marL="3657418" algn="l" defTabSz="4571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14701374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18.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9.xml"/><Relationship Id="rId7"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 Id="rId9"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owing seed">
            <a:hlinkClick r:id="" action="ppaction://media"/>
            <a:extLst>
              <a:ext uri="{FF2B5EF4-FFF2-40B4-BE49-F238E27FC236}">
                <a16:creationId xmlns:a16="http://schemas.microsoft.com/office/drawing/2014/main" id="{4CC788E1-A5EC-FBA9-C6A5-90B8440CC5A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43188" y="0"/>
            <a:ext cx="3857625" cy="6858000"/>
          </a:xfrm>
          <a:prstGeom prst="rect">
            <a:avLst/>
          </a:prstGeom>
          <a:ln>
            <a:solidFill>
              <a:schemeClr val="tx1"/>
            </a:solidFill>
          </a:ln>
        </p:spPr>
      </p:pic>
      <p:sp>
        <p:nvSpPr>
          <p:cNvPr id="4" name="TextBox 3">
            <a:extLst>
              <a:ext uri="{FF2B5EF4-FFF2-40B4-BE49-F238E27FC236}">
                <a16:creationId xmlns:a16="http://schemas.microsoft.com/office/drawing/2014/main" id="{40B2F9AD-0EB0-164B-72A4-8AC8DD7B5D1E}"/>
              </a:ext>
            </a:extLst>
          </p:cNvPr>
          <p:cNvSpPr txBox="1">
            <a:spLocks noChangeArrowheads="1"/>
          </p:cNvSpPr>
          <p:nvPr/>
        </p:nvSpPr>
        <p:spPr bwMode="auto">
          <a:xfrm>
            <a:off x="3371274" y="6551438"/>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images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 unless otherwise identified</a:t>
            </a:r>
          </a:p>
        </p:txBody>
      </p:sp>
      <p:pic>
        <p:nvPicPr>
          <p:cNvPr id="5" name="Graphic 4" descr="Storytelling with solid fill">
            <a:extLst>
              <a:ext uri="{FF2B5EF4-FFF2-40B4-BE49-F238E27FC236}">
                <a16:creationId xmlns:a16="http://schemas.microsoft.com/office/drawing/2014/main" id="{358C19F6-8683-D30E-6874-8DEE2D7296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47784" y="306562"/>
            <a:ext cx="2248431" cy="2248431"/>
          </a:xfrm>
          <a:prstGeom prst="rect">
            <a:avLst/>
          </a:prstGeom>
        </p:spPr>
      </p:pic>
      <p:pic>
        <p:nvPicPr>
          <p:cNvPr id="6" name="Graphic 5" descr="Thought bubble with solid fill">
            <a:extLst>
              <a:ext uri="{FF2B5EF4-FFF2-40B4-BE49-F238E27FC236}">
                <a16:creationId xmlns:a16="http://schemas.microsoft.com/office/drawing/2014/main" id="{95D09699-61D7-7725-6EE4-97275E185C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9509" y="2323115"/>
            <a:ext cx="2495597" cy="2495597"/>
          </a:xfrm>
          <a:prstGeom prst="rect">
            <a:avLst/>
          </a:prstGeom>
        </p:spPr>
      </p:pic>
      <p:grpSp>
        <p:nvGrpSpPr>
          <p:cNvPr id="18" name="Group 17">
            <a:extLst>
              <a:ext uri="{FF2B5EF4-FFF2-40B4-BE49-F238E27FC236}">
                <a16:creationId xmlns:a16="http://schemas.microsoft.com/office/drawing/2014/main" id="{764A9133-E547-CD49-8B13-23EEED07922B}"/>
              </a:ext>
            </a:extLst>
          </p:cNvPr>
          <p:cNvGrpSpPr/>
          <p:nvPr/>
        </p:nvGrpSpPr>
        <p:grpSpPr>
          <a:xfrm>
            <a:off x="580940" y="2084222"/>
            <a:ext cx="2734490" cy="2734490"/>
            <a:chOff x="580940" y="2446118"/>
            <a:chExt cx="2734490" cy="2734490"/>
          </a:xfrm>
        </p:grpSpPr>
        <p:pic>
          <p:nvPicPr>
            <p:cNvPr id="8" name="Graphic 7" descr="Magnifying glass with solid fill">
              <a:extLst>
                <a:ext uri="{FF2B5EF4-FFF2-40B4-BE49-F238E27FC236}">
                  <a16:creationId xmlns:a16="http://schemas.microsoft.com/office/drawing/2014/main" id="{0F1FFD9B-B71B-B47D-6562-F9106460EB4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80940" y="2446118"/>
              <a:ext cx="2734490" cy="2734490"/>
            </a:xfrm>
            <a:prstGeom prst="rect">
              <a:avLst/>
            </a:prstGeom>
          </p:spPr>
        </p:pic>
        <p:grpSp>
          <p:nvGrpSpPr>
            <p:cNvPr id="17" name="Group 16">
              <a:extLst>
                <a:ext uri="{FF2B5EF4-FFF2-40B4-BE49-F238E27FC236}">
                  <a16:creationId xmlns:a16="http://schemas.microsoft.com/office/drawing/2014/main" id="{7A2E5938-A70D-589B-95C3-0858097AE36B}"/>
                </a:ext>
              </a:extLst>
            </p:cNvPr>
            <p:cNvGrpSpPr/>
            <p:nvPr/>
          </p:nvGrpSpPr>
          <p:grpSpPr>
            <a:xfrm>
              <a:off x="1229746" y="2934578"/>
              <a:ext cx="840834" cy="1191895"/>
              <a:chOff x="4470096" y="3023868"/>
              <a:chExt cx="1269884" cy="1800080"/>
            </a:xfrm>
          </p:grpSpPr>
          <p:sp>
            <p:nvSpPr>
              <p:cNvPr id="11" name="Free-form: Shape 10">
                <a:extLst>
                  <a:ext uri="{FF2B5EF4-FFF2-40B4-BE49-F238E27FC236}">
                    <a16:creationId xmlns:a16="http://schemas.microsoft.com/office/drawing/2014/main" id="{5362870A-872D-C90F-B0FD-66041DF63AA4}"/>
                  </a:ext>
                </a:extLst>
              </p:cNvPr>
              <p:cNvSpPr/>
              <p:nvPr/>
            </p:nvSpPr>
            <p:spPr>
              <a:xfrm>
                <a:off x="5408571" y="3340726"/>
                <a:ext cx="331409" cy="857483"/>
              </a:xfrm>
              <a:custGeom>
                <a:avLst/>
                <a:gdLst>
                  <a:gd name="csX0" fmla="*/ 303228 w 331409"/>
                  <a:gd name="csY0" fmla="*/ 37903 h 857483"/>
                  <a:gd name="csX1" fmla="*/ 204679 w 331409"/>
                  <a:gd name="csY1" fmla="*/ 0 h 857483"/>
                  <a:gd name="csX2" fmla="*/ 45484 w 331409"/>
                  <a:gd name="csY2" fmla="*/ 404304 h 857483"/>
                  <a:gd name="csX3" fmla="*/ 0 w 331409"/>
                  <a:gd name="csY3" fmla="*/ 841457 h 857483"/>
                  <a:gd name="csX4" fmla="*/ 98549 w 331409"/>
                  <a:gd name="csY4" fmla="*/ 856619 h 857483"/>
                  <a:gd name="csX5" fmla="*/ 151614 w 331409"/>
                  <a:gd name="csY5" fmla="*/ 818715 h 857483"/>
                  <a:gd name="csX6" fmla="*/ 151614 w 331409"/>
                  <a:gd name="csY6" fmla="*/ 813661 h 857483"/>
                  <a:gd name="csX7" fmla="*/ 325970 w 331409"/>
                  <a:gd name="csY7" fmla="*/ 96022 h 857483"/>
                  <a:gd name="csX8" fmla="*/ 303228 w 331409"/>
                  <a:gd name="csY8" fmla="*/ 37903 h 857483"/>
                  <a:gd name="csX9" fmla="*/ 303228 w 331409"/>
                  <a:gd name="csY9" fmla="*/ 37903 h 8574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1409" h="857483">
                    <a:moveTo>
                      <a:pt x="303228" y="37903"/>
                    </a:moveTo>
                    <a:lnTo>
                      <a:pt x="204679" y="0"/>
                    </a:lnTo>
                    <a:lnTo>
                      <a:pt x="45484" y="404304"/>
                    </a:lnTo>
                    <a:lnTo>
                      <a:pt x="0" y="841457"/>
                    </a:lnTo>
                    <a:lnTo>
                      <a:pt x="98549" y="856619"/>
                    </a:lnTo>
                    <a:cubicBezTo>
                      <a:pt x="123818" y="861673"/>
                      <a:pt x="146560" y="843984"/>
                      <a:pt x="151614" y="818715"/>
                    </a:cubicBezTo>
                    <a:cubicBezTo>
                      <a:pt x="151614" y="816188"/>
                      <a:pt x="151614" y="816188"/>
                      <a:pt x="151614" y="813661"/>
                    </a:cubicBezTo>
                    <a:cubicBezTo>
                      <a:pt x="169302" y="505380"/>
                      <a:pt x="277959" y="212260"/>
                      <a:pt x="325970" y="96022"/>
                    </a:cubicBezTo>
                    <a:cubicBezTo>
                      <a:pt x="338604" y="75807"/>
                      <a:pt x="328497" y="48011"/>
                      <a:pt x="303228" y="37903"/>
                    </a:cubicBezTo>
                    <a:cubicBezTo>
                      <a:pt x="303228" y="37903"/>
                      <a:pt x="303228" y="37903"/>
                      <a:pt x="303228" y="37903"/>
                    </a:cubicBezTo>
                    <a:close/>
                  </a:path>
                </a:pathLst>
              </a:custGeom>
              <a:solidFill>
                <a:schemeClr val="tx1"/>
              </a:solidFill>
              <a:ln w="25202" cap="flat">
                <a:noFill/>
                <a:prstDash val="solid"/>
                <a:miter/>
              </a:ln>
            </p:spPr>
            <p:txBody>
              <a:bodyPr/>
              <a:lstStyle/>
              <a:p>
                <a:endParaRPr lang="en-GB"/>
              </a:p>
            </p:txBody>
          </p:sp>
          <p:sp>
            <p:nvSpPr>
              <p:cNvPr id="12" name="Free-form: Shape 11">
                <a:extLst>
                  <a:ext uri="{FF2B5EF4-FFF2-40B4-BE49-F238E27FC236}">
                    <a16:creationId xmlns:a16="http://schemas.microsoft.com/office/drawing/2014/main" id="{10EDDDB6-BE53-9DA8-960B-0F139B6F3FB2}"/>
                  </a:ext>
                </a:extLst>
              </p:cNvPr>
              <p:cNvSpPr/>
              <p:nvPr/>
            </p:nvSpPr>
            <p:spPr>
              <a:xfrm>
                <a:off x="4947077" y="3508430"/>
                <a:ext cx="125851" cy="124796"/>
              </a:xfrm>
              <a:custGeom>
                <a:avLst/>
                <a:gdLst>
                  <a:gd name="csX0" fmla="*/ 84986 w 125851"/>
                  <a:gd name="csY0" fmla="*/ 4125 h 124796"/>
                  <a:gd name="csX1" fmla="*/ 4125 w 125851"/>
                  <a:gd name="csY1" fmla="*/ 39501 h 124796"/>
                  <a:gd name="csX2" fmla="*/ 39501 w 125851"/>
                  <a:gd name="csY2" fmla="*/ 120362 h 124796"/>
                  <a:gd name="csX3" fmla="*/ 120362 w 125851"/>
                  <a:gd name="csY3" fmla="*/ 84986 h 124796"/>
                  <a:gd name="csX4" fmla="*/ 84986 w 125851"/>
                  <a:gd name="csY4" fmla="*/ 4125 h 124796"/>
                  <a:gd name="csX5" fmla="*/ 84986 w 125851"/>
                  <a:gd name="csY5" fmla="*/ 4125 h 124796"/>
                </a:gdLst>
                <a:ahLst/>
                <a:cxnLst>
                  <a:cxn ang="0">
                    <a:pos x="csX0" y="csY0"/>
                  </a:cxn>
                  <a:cxn ang="0">
                    <a:pos x="csX1" y="csY1"/>
                  </a:cxn>
                  <a:cxn ang="0">
                    <a:pos x="csX2" y="csY2"/>
                  </a:cxn>
                  <a:cxn ang="0">
                    <a:pos x="csX3" y="csY3"/>
                  </a:cxn>
                  <a:cxn ang="0">
                    <a:pos x="csX4" y="csY4"/>
                  </a:cxn>
                  <a:cxn ang="0">
                    <a:pos x="csX5" y="csY5"/>
                  </a:cxn>
                </a:cxnLst>
                <a:rect l="l" t="t" r="r" b="b"/>
                <a:pathLst>
                  <a:path w="125851" h="124796">
                    <a:moveTo>
                      <a:pt x="84986" y="4125"/>
                    </a:moveTo>
                    <a:cubicBezTo>
                      <a:pt x="52136" y="-8510"/>
                      <a:pt x="16759" y="9179"/>
                      <a:pt x="4125" y="39501"/>
                    </a:cubicBezTo>
                    <a:cubicBezTo>
                      <a:pt x="-8510" y="72351"/>
                      <a:pt x="9179" y="107728"/>
                      <a:pt x="39501" y="120362"/>
                    </a:cubicBezTo>
                    <a:cubicBezTo>
                      <a:pt x="72351" y="132997"/>
                      <a:pt x="107728" y="117835"/>
                      <a:pt x="120362" y="84986"/>
                    </a:cubicBezTo>
                    <a:cubicBezTo>
                      <a:pt x="135524" y="54663"/>
                      <a:pt x="117835" y="16759"/>
                      <a:pt x="84986" y="4125"/>
                    </a:cubicBezTo>
                    <a:cubicBezTo>
                      <a:pt x="84986" y="4125"/>
                      <a:pt x="84986" y="4125"/>
                      <a:pt x="84986" y="4125"/>
                    </a:cubicBezTo>
                    <a:close/>
                  </a:path>
                </a:pathLst>
              </a:custGeom>
              <a:solidFill>
                <a:schemeClr val="tx1"/>
              </a:solidFill>
              <a:ln w="25202" cap="flat">
                <a:noFill/>
                <a:prstDash val="solid"/>
                <a:miter/>
              </a:ln>
            </p:spPr>
            <p:txBody>
              <a:bodyPr/>
              <a:lstStyle/>
              <a:p>
                <a:endParaRPr lang="en-GB"/>
              </a:p>
            </p:txBody>
          </p:sp>
          <p:sp>
            <p:nvSpPr>
              <p:cNvPr id="13" name="Free-form: Shape 12">
                <a:extLst>
                  <a:ext uri="{FF2B5EF4-FFF2-40B4-BE49-F238E27FC236}">
                    <a16:creationId xmlns:a16="http://schemas.microsoft.com/office/drawing/2014/main" id="{CE28DA22-2CCC-C085-D074-42EBBBC063B2}"/>
                  </a:ext>
                </a:extLst>
              </p:cNvPr>
              <p:cNvSpPr/>
              <p:nvPr/>
            </p:nvSpPr>
            <p:spPr>
              <a:xfrm>
                <a:off x="4470096" y="3023868"/>
                <a:ext cx="1085035" cy="1105250"/>
              </a:xfrm>
              <a:custGeom>
                <a:avLst/>
                <a:gdLst>
                  <a:gd name="csX0" fmla="*/ 347181 w 1085035"/>
                  <a:gd name="csY0" fmla="*/ 3523 h 1105250"/>
                  <a:gd name="csX1" fmla="*/ 286535 w 1085035"/>
                  <a:gd name="csY1" fmla="*/ 28792 h 1105250"/>
                  <a:gd name="csX2" fmla="*/ 286535 w 1085035"/>
                  <a:gd name="csY2" fmla="*/ 28792 h 1105250"/>
                  <a:gd name="csX3" fmla="*/ 3523 w 1085035"/>
                  <a:gd name="csY3" fmla="*/ 756538 h 1105250"/>
                  <a:gd name="csX4" fmla="*/ 28792 w 1085035"/>
                  <a:gd name="csY4" fmla="*/ 814657 h 1105250"/>
                  <a:gd name="csX5" fmla="*/ 28792 w 1085035"/>
                  <a:gd name="csY5" fmla="*/ 814657 h 1105250"/>
                  <a:gd name="csX6" fmla="*/ 766646 w 1085035"/>
                  <a:gd name="csY6" fmla="*/ 1105251 h 1105250"/>
                  <a:gd name="csX7" fmla="*/ 1085035 w 1085035"/>
                  <a:gd name="csY7" fmla="*/ 294116 h 1105250"/>
                  <a:gd name="csX8" fmla="*/ 347181 w 1085035"/>
                  <a:gd name="csY8" fmla="*/ 3523 h 1105250"/>
                  <a:gd name="csX9" fmla="*/ 663043 w 1085035"/>
                  <a:gd name="csY9" fmla="*/ 663043 h 1105250"/>
                  <a:gd name="csX10" fmla="*/ 602398 w 1085035"/>
                  <a:gd name="csY10" fmla="*/ 625140 h 1105250"/>
                  <a:gd name="csX11" fmla="*/ 627667 w 1085035"/>
                  <a:gd name="csY11" fmla="*/ 690839 h 1105250"/>
                  <a:gd name="csX12" fmla="*/ 615032 w 1085035"/>
                  <a:gd name="csY12" fmla="*/ 736323 h 1105250"/>
                  <a:gd name="csX13" fmla="*/ 574602 w 1085035"/>
                  <a:gd name="csY13" fmla="*/ 761592 h 1105250"/>
                  <a:gd name="csX14" fmla="*/ 501322 w 1085035"/>
                  <a:gd name="csY14" fmla="*/ 708527 h 1105250"/>
                  <a:gd name="csX15" fmla="*/ 501322 w 1085035"/>
                  <a:gd name="csY15" fmla="*/ 647882 h 1105250"/>
                  <a:gd name="csX16" fmla="*/ 458364 w 1085035"/>
                  <a:gd name="csY16" fmla="*/ 693366 h 1105250"/>
                  <a:gd name="csX17" fmla="*/ 367396 w 1085035"/>
                  <a:gd name="csY17" fmla="*/ 683258 h 1105250"/>
                  <a:gd name="csX18" fmla="*/ 354762 w 1085035"/>
                  <a:gd name="csY18" fmla="*/ 637774 h 1105250"/>
                  <a:gd name="csX19" fmla="*/ 359815 w 1085035"/>
                  <a:gd name="csY19" fmla="*/ 620086 h 1105250"/>
                  <a:gd name="csX20" fmla="*/ 380031 w 1085035"/>
                  <a:gd name="csY20" fmla="*/ 594817 h 1105250"/>
                  <a:gd name="csX21" fmla="*/ 443203 w 1085035"/>
                  <a:gd name="csY21" fmla="*/ 561967 h 1105250"/>
                  <a:gd name="csX22" fmla="*/ 372450 w 1085035"/>
                  <a:gd name="csY22" fmla="*/ 549333 h 1105250"/>
                  <a:gd name="csX23" fmla="*/ 339600 w 1085035"/>
                  <a:gd name="csY23" fmla="*/ 468472 h 1105250"/>
                  <a:gd name="csX24" fmla="*/ 417934 w 1085035"/>
                  <a:gd name="csY24" fmla="*/ 433095 h 1105250"/>
                  <a:gd name="csX25" fmla="*/ 478580 w 1085035"/>
                  <a:gd name="csY25" fmla="*/ 470999 h 1105250"/>
                  <a:gd name="csX26" fmla="*/ 453311 w 1085035"/>
                  <a:gd name="csY26" fmla="*/ 405300 h 1105250"/>
                  <a:gd name="csX27" fmla="*/ 455837 w 1085035"/>
                  <a:gd name="csY27" fmla="*/ 372450 h 1105250"/>
                  <a:gd name="csX28" fmla="*/ 463418 w 1085035"/>
                  <a:gd name="csY28" fmla="*/ 357288 h 1105250"/>
                  <a:gd name="csX29" fmla="*/ 506375 w 1085035"/>
                  <a:gd name="csY29" fmla="*/ 332019 h 1105250"/>
                  <a:gd name="csX30" fmla="*/ 579656 w 1085035"/>
                  <a:gd name="csY30" fmla="*/ 385084 h 1105250"/>
                  <a:gd name="csX31" fmla="*/ 579656 w 1085035"/>
                  <a:gd name="csY31" fmla="*/ 445730 h 1105250"/>
                  <a:gd name="csX32" fmla="*/ 622613 w 1085035"/>
                  <a:gd name="csY32" fmla="*/ 400246 h 1105250"/>
                  <a:gd name="csX33" fmla="*/ 711054 w 1085035"/>
                  <a:gd name="csY33" fmla="*/ 410353 h 1105250"/>
                  <a:gd name="csX34" fmla="*/ 723689 w 1085035"/>
                  <a:gd name="csY34" fmla="*/ 455837 h 1105250"/>
                  <a:gd name="csX35" fmla="*/ 700947 w 1085035"/>
                  <a:gd name="csY35" fmla="*/ 498795 h 1105250"/>
                  <a:gd name="csX36" fmla="*/ 637774 w 1085035"/>
                  <a:gd name="csY36" fmla="*/ 531644 h 1105250"/>
                  <a:gd name="csX37" fmla="*/ 708527 w 1085035"/>
                  <a:gd name="csY37" fmla="*/ 544279 h 1105250"/>
                  <a:gd name="csX38" fmla="*/ 743904 w 1085035"/>
                  <a:gd name="csY38" fmla="*/ 622613 h 1105250"/>
                  <a:gd name="csX39" fmla="*/ 663043 w 1085035"/>
                  <a:gd name="csY39" fmla="*/ 663043 h 110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5035" h="1105250">
                    <a:moveTo>
                      <a:pt x="347181" y="3523"/>
                    </a:moveTo>
                    <a:cubicBezTo>
                      <a:pt x="324439" y="-6585"/>
                      <a:pt x="296643" y="6049"/>
                      <a:pt x="286535" y="28792"/>
                    </a:cubicBezTo>
                    <a:cubicBezTo>
                      <a:pt x="286535" y="28792"/>
                      <a:pt x="286535" y="28792"/>
                      <a:pt x="286535" y="28792"/>
                    </a:cubicBezTo>
                    <a:lnTo>
                      <a:pt x="3523" y="756538"/>
                    </a:lnTo>
                    <a:cubicBezTo>
                      <a:pt x="-6585" y="779281"/>
                      <a:pt x="6049" y="807076"/>
                      <a:pt x="28792" y="814657"/>
                    </a:cubicBezTo>
                    <a:cubicBezTo>
                      <a:pt x="28792" y="814657"/>
                      <a:pt x="28792" y="814657"/>
                      <a:pt x="28792" y="814657"/>
                    </a:cubicBezTo>
                    <a:lnTo>
                      <a:pt x="766646" y="1105251"/>
                    </a:lnTo>
                    <a:lnTo>
                      <a:pt x="1085035" y="294116"/>
                    </a:lnTo>
                    <a:lnTo>
                      <a:pt x="347181" y="3523"/>
                    </a:lnTo>
                    <a:close/>
                    <a:moveTo>
                      <a:pt x="663043" y="663043"/>
                    </a:moveTo>
                    <a:cubicBezTo>
                      <a:pt x="642828" y="652936"/>
                      <a:pt x="620086" y="640301"/>
                      <a:pt x="602398" y="625140"/>
                    </a:cubicBezTo>
                    <a:cubicBezTo>
                      <a:pt x="612505" y="645355"/>
                      <a:pt x="622613" y="668097"/>
                      <a:pt x="627667" y="690839"/>
                    </a:cubicBezTo>
                    <a:cubicBezTo>
                      <a:pt x="630194" y="708527"/>
                      <a:pt x="625140" y="723689"/>
                      <a:pt x="615032" y="736323"/>
                    </a:cubicBezTo>
                    <a:cubicBezTo>
                      <a:pt x="604925" y="748958"/>
                      <a:pt x="589763" y="759065"/>
                      <a:pt x="574602" y="761592"/>
                    </a:cubicBezTo>
                    <a:cubicBezTo>
                      <a:pt x="539225" y="766646"/>
                      <a:pt x="508902" y="741377"/>
                      <a:pt x="501322" y="708527"/>
                    </a:cubicBezTo>
                    <a:cubicBezTo>
                      <a:pt x="498795" y="688312"/>
                      <a:pt x="498795" y="668097"/>
                      <a:pt x="501322" y="647882"/>
                    </a:cubicBezTo>
                    <a:cubicBezTo>
                      <a:pt x="488687" y="663043"/>
                      <a:pt x="473526" y="678205"/>
                      <a:pt x="458364" y="693366"/>
                    </a:cubicBezTo>
                    <a:cubicBezTo>
                      <a:pt x="430568" y="713581"/>
                      <a:pt x="390138" y="711054"/>
                      <a:pt x="367396" y="683258"/>
                    </a:cubicBezTo>
                    <a:cubicBezTo>
                      <a:pt x="357288" y="670624"/>
                      <a:pt x="352235" y="652936"/>
                      <a:pt x="354762" y="637774"/>
                    </a:cubicBezTo>
                    <a:cubicBezTo>
                      <a:pt x="354762" y="632720"/>
                      <a:pt x="357288" y="627667"/>
                      <a:pt x="359815" y="620086"/>
                    </a:cubicBezTo>
                    <a:cubicBezTo>
                      <a:pt x="364869" y="609978"/>
                      <a:pt x="369923" y="602398"/>
                      <a:pt x="380031" y="594817"/>
                    </a:cubicBezTo>
                    <a:cubicBezTo>
                      <a:pt x="400246" y="582182"/>
                      <a:pt x="420461" y="572075"/>
                      <a:pt x="443203" y="561967"/>
                    </a:cubicBezTo>
                    <a:cubicBezTo>
                      <a:pt x="420461" y="559440"/>
                      <a:pt x="395192" y="556913"/>
                      <a:pt x="372450" y="549333"/>
                    </a:cubicBezTo>
                    <a:cubicBezTo>
                      <a:pt x="339600" y="536698"/>
                      <a:pt x="324439" y="498795"/>
                      <a:pt x="339600" y="468472"/>
                    </a:cubicBezTo>
                    <a:cubicBezTo>
                      <a:pt x="352235" y="438149"/>
                      <a:pt x="387611" y="422988"/>
                      <a:pt x="417934" y="433095"/>
                    </a:cubicBezTo>
                    <a:cubicBezTo>
                      <a:pt x="440676" y="443203"/>
                      <a:pt x="458364" y="455837"/>
                      <a:pt x="478580" y="470999"/>
                    </a:cubicBezTo>
                    <a:cubicBezTo>
                      <a:pt x="468472" y="450784"/>
                      <a:pt x="458364" y="428042"/>
                      <a:pt x="453311" y="405300"/>
                    </a:cubicBezTo>
                    <a:cubicBezTo>
                      <a:pt x="450784" y="395192"/>
                      <a:pt x="453311" y="382557"/>
                      <a:pt x="455837" y="372450"/>
                    </a:cubicBezTo>
                    <a:cubicBezTo>
                      <a:pt x="458364" y="367396"/>
                      <a:pt x="460891" y="362342"/>
                      <a:pt x="463418" y="357288"/>
                    </a:cubicBezTo>
                    <a:cubicBezTo>
                      <a:pt x="473526" y="344654"/>
                      <a:pt x="488687" y="334546"/>
                      <a:pt x="506375" y="332019"/>
                    </a:cubicBezTo>
                    <a:cubicBezTo>
                      <a:pt x="541752" y="326966"/>
                      <a:pt x="572075" y="352235"/>
                      <a:pt x="579656" y="385084"/>
                    </a:cubicBezTo>
                    <a:cubicBezTo>
                      <a:pt x="582182" y="405300"/>
                      <a:pt x="582182" y="425515"/>
                      <a:pt x="579656" y="445730"/>
                    </a:cubicBezTo>
                    <a:cubicBezTo>
                      <a:pt x="592290" y="430568"/>
                      <a:pt x="607451" y="415407"/>
                      <a:pt x="622613" y="400246"/>
                    </a:cubicBezTo>
                    <a:cubicBezTo>
                      <a:pt x="650409" y="380031"/>
                      <a:pt x="690839" y="382557"/>
                      <a:pt x="711054" y="410353"/>
                    </a:cubicBezTo>
                    <a:cubicBezTo>
                      <a:pt x="721162" y="422988"/>
                      <a:pt x="726216" y="440676"/>
                      <a:pt x="723689" y="455837"/>
                    </a:cubicBezTo>
                    <a:cubicBezTo>
                      <a:pt x="721162" y="473526"/>
                      <a:pt x="713581" y="488687"/>
                      <a:pt x="700947" y="498795"/>
                    </a:cubicBezTo>
                    <a:cubicBezTo>
                      <a:pt x="680731" y="511429"/>
                      <a:pt x="660516" y="521537"/>
                      <a:pt x="637774" y="531644"/>
                    </a:cubicBezTo>
                    <a:cubicBezTo>
                      <a:pt x="660516" y="534171"/>
                      <a:pt x="685785" y="536698"/>
                      <a:pt x="708527" y="544279"/>
                    </a:cubicBezTo>
                    <a:cubicBezTo>
                      <a:pt x="738850" y="556913"/>
                      <a:pt x="754012" y="592290"/>
                      <a:pt x="743904" y="622613"/>
                    </a:cubicBezTo>
                    <a:cubicBezTo>
                      <a:pt x="731269" y="657989"/>
                      <a:pt x="695893" y="675678"/>
                      <a:pt x="663043" y="663043"/>
                    </a:cubicBezTo>
                    <a:close/>
                  </a:path>
                </a:pathLst>
              </a:custGeom>
              <a:solidFill>
                <a:schemeClr val="tx1"/>
              </a:solidFill>
              <a:ln w="25202" cap="flat">
                <a:noFill/>
                <a:prstDash val="solid"/>
                <a:miter/>
              </a:ln>
            </p:spPr>
            <p:txBody>
              <a:bodyPr/>
              <a:lstStyle/>
              <a:p>
                <a:endParaRPr lang="en-GB"/>
              </a:p>
            </p:txBody>
          </p:sp>
          <p:sp>
            <p:nvSpPr>
              <p:cNvPr id="14" name="Free-form: Shape 13">
                <a:extLst>
                  <a:ext uri="{FF2B5EF4-FFF2-40B4-BE49-F238E27FC236}">
                    <a16:creationId xmlns:a16="http://schemas.microsoft.com/office/drawing/2014/main" id="{9236CDC9-7B9C-F940-4AE0-C7A4BA51F610}"/>
                  </a:ext>
                </a:extLst>
              </p:cNvPr>
              <p:cNvSpPr/>
              <p:nvPr/>
            </p:nvSpPr>
            <p:spPr>
              <a:xfrm rot="19590609">
                <a:off x="5062560" y="4480176"/>
                <a:ext cx="101077" cy="202155"/>
              </a:xfrm>
              <a:custGeom>
                <a:avLst/>
                <a:gdLst>
                  <a:gd name="csX0" fmla="*/ 101078 w 101077"/>
                  <a:gd name="csY0" fmla="*/ 101078 h 202155"/>
                  <a:gd name="csX1" fmla="*/ 50539 w 101077"/>
                  <a:gd name="csY1" fmla="*/ 202156 h 202155"/>
                  <a:gd name="csX2" fmla="*/ 0 w 101077"/>
                  <a:gd name="csY2" fmla="*/ 101078 h 202155"/>
                  <a:gd name="csX3" fmla="*/ 50539 w 101077"/>
                  <a:gd name="csY3" fmla="*/ 0 h 202155"/>
                  <a:gd name="csX4" fmla="*/ 101078 w 101077"/>
                  <a:gd name="csY4" fmla="*/ 101078 h 202155"/>
                </a:gdLst>
                <a:ahLst/>
                <a:cxnLst>
                  <a:cxn ang="0">
                    <a:pos x="csX0" y="csY0"/>
                  </a:cxn>
                  <a:cxn ang="0">
                    <a:pos x="csX1" y="csY1"/>
                  </a:cxn>
                  <a:cxn ang="0">
                    <a:pos x="csX2" y="csY2"/>
                  </a:cxn>
                  <a:cxn ang="0">
                    <a:pos x="csX3" y="csY3"/>
                  </a:cxn>
                  <a:cxn ang="0">
                    <a:pos x="csX4" y="csY4"/>
                  </a:cxn>
                </a:cxnLst>
                <a:rect l="l" t="t" r="r" b="b"/>
                <a:pathLst>
                  <a:path w="101077" h="202155">
                    <a:moveTo>
                      <a:pt x="101078" y="101078"/>
                    </a:moveTo>
                    <a:cubicBezTo>
                      <a:pt x="101078" y="156902"/>
                      <a:pt x="78451" y="202156"/>
                      <a:pt x="50539" y="202156"/>
                    </a:cubicBezTo>
                    <a:cubicBezTo>
                      <a:pt x="22627" y="202156"/>
                      <a:pt x="0" y="156902"/>
                      <a:pt x="0" y="101078"/>
                    </a:cubicBezTo>
                    <a:cubicBezTo>
                      <a:pt x="0" y="45254"/>
                      <a:pt x="22627" y="0"/>
                      <a:pt x="50539" y="0"/>
                    </a:cubicBezTo>
                    <a:cubicBezTo>
                      <a:pt x="78451" y="0"/>
                      <a:pt x="101078" y="45254"/>
                      <a:pt x="101078" y="101078"/>
                    </a:cubicBezTo>
                    <a:close/>
                  </a:path>
                </a:pathLst>
              </a:custGeom>
              <a:solidFill>
                <a:schemeClr val="tx1"/>
              </a:solidFill>
              <a:ln w="25202" cap="flat">
                <a:noFill/>
                <a:prstDash val="solid"/>
                <a:miter/>
              </a:ln>
            </p:spPr>
            <p:txBody>
              <a:bodyPr/>
              <a:lstStyle/>
              <a:p>
                <a:endParaRPr lang="en-GB"/>
              </a:p>
            </p:txBody>
          </p:sp>
          <p:sp>
            <p:nvSpPr>
              <p:cNvPr id="15" name="Free-form: Shape 14">
                <a:extLst>
                  <a:ext uri="{FF2B5EF4-FFF2-40B4-BE49-F238E27FC236}">
                    <a16:creationId xmlns:a16="http://schemas.microsoft.com/office/drawing/2014/main" id="{741CD39B-3278-53E5-EAE6-E385FBB037CF}"/>
                  </a:ext>
                </a:extLst>
              </p:cNvPr>
              <p:cNvSpPr/>
              <p:nvPr/>
            </p:nvSpPr>
            <p:spPr>
              <a:xfrm rot="19485524">
                <a:off x="5289405" y="4722876"/>
                <a:ext cx="202144" cy="101072"/>
              </a:xfrm>
              <a:custGeom>
                <a:avLst/>
                <a:gdLst>
                  <a:gd name="csX0" fmla="*/ 202145 w 202144"/>
                  <a:gd name="csY0" fmla="*/ 50536 h 101072"/>
                  <a:gd name="csX1" fmla="*/ 101072 w 202144"/>
                  <a:gd name="csY1" fmla="*/ 101072 h 101072"/>
                  <a:gd name="csX2" fmla="*/ 0 w 202144"/>
                  <a:gd name="csY2" fmla="*/ 50536 h 101072"/>
                  <a:gd name="csX3" fmla="*/ 101072 w 202144"/>
                  <a:gd name="csY3" fmla="*/ 0 h 101072"/>
                  <a:gd name="csX4" fmla="*/ 202145 w 202144"/>
                  <a:gd name="csY4" fmla="*/ 50536 h 101072"/>
                </a:gdLst>
                <a:ahLst/>
                <a:cxnLst>
                  <a:cxn ang="0">
                    <a:pos x="csX0" y="csY0"/>
                  </a:cxn>
                  <a:cxn ang="0">
                    <a:pos x="csX1" y="csY1"/>
                  </a:cxn>
                  <a:cxn ang="0">
                    <a:pos x="csX2" y="csY2"/>
                  </a:cxn>
                  <a:cxn ang="0">
                    <a:pos x="csX3" y="csY3"/>
                  </a:cxn>
                  <a:cxn ang="0">
                    <a:pos x="csX4" y="csY4"/>
                  </a:cxn>
                </a:cxnLst>
                <a:rect l="l" t="t" r="r" b="b"/>
                <a:pathLst>
                  <a:path w="202144" h="101072">
                    <a:moveTo>
                      <a:pt x="202145" y="50536"/>
                    </a:moveTo>
                    <a:cubicBezTo>
                      <a:pt x="202145" y="78447"/>
                      <a:pt x="156893" y="101072"/>
                      <a:pt x="101072" y="101072"/>
                    </a:cubicBezTo>
                    <a:cubicBezTo>
                      <a:pt x="45252" y="101072"/>
                      <a:pt x="0" y="78447"/>
                      <a:pt x="0" y="50536"/>
                    </a:cubicBezTo>
                    <a:cubicBezTo>
                      <a:pt x="0" y="22626"/>
                      <a:pt x="45252" y="0"/>
                      <a:pt x="101072" y="0"/>
                    </a:cubicBezTo>
                    <a:cubicBezTo>
                      <a:pt x="156893" y="0"/>
                      <a:pt x="202145" y="22626"/>
                      <a:pt x="202145" y="50536"/>
                    </a:cubicBezTo>
                    <a:close/>
                  </a:path>
                </a:pathLst>
              </a:custGeom>
              <a:solidFill>
                <a:schemeClr val="tx1"/>
              </a:solidFill>
              <a:ln w="25201" cap="flat">
                <a:noFill/>
                <a:prstDash val="solid"/>
                <a:miter/>
              </a:ln>
            </p:spPr>
            <p:txBody>
              <a:bodyPr/>
              <a:lstStyle/>
              <a:p>
                <a:endParaRPr lang="en-GB"/>
              </a:p>
            </p:txBody>
          </p:sp>
          <p:sp>
            <p:nvSpPr>
              <p:cNvPr id="16" name="Free-form: Shape 15">
                <a:extLst>
                  <a:ext uri="{FF2B5EF4-FFF2-40B4-BE49-F238E27FC236}">
                    <a16:creationId xmlns:a16="http://schemas.microsoft.com/office/drawing/2014/main" id="{0B29A8F7-5491-E66B-FEEB-74FDDF9610E3}"/>
                  </a:ext>
                </a:extLst>
              </p:cNvPr>
              <p:cNvSpPr/>
              <p:nvPr/>
            </p:nvSpPr>
            <p:spPr>
              <a:xfrm rot="17995737">
                <a:off x="5217570" y="4300533"/>
                <a:ext cx="202141" cy="101070"/>
              </a:xfrm>
              <a:custGeom>
                <a:avLst/>
                <a:gdLst>
                  <a:gd name="csX0" fmla="*/ 202141 w 202141"/>
                  <a:gd name="csY0" fmla="*/ 50535 h 101070"/>
                  <a:gd name="csX1" fmla="*/ 101071 w 202141"/>
                  <a:gd name="csY1" fmla="*/ 101071 h 101070"/>
                  <a:gd name="csX2" fmla="*/ 0 w 202141"/>
                  <a:gd name="csY2" fmla="*/ 50535 h 101070"/>
                  <a:gd name="csX3" fmla="*/ 101071 w 202141"/>
                  <a:gd name="csY3" fmla="*/ 0 h 101070"/>
                  <a:gd name="csX4" fmla="*/ 202141 w 202141"/>
                  <a:gd name="csY4" fmla="*/ 50535 h 101070"/>
                </a:gdLst>
                <a:ahLst/>
                <a:cxnLst>
                  <a:cxn ang="0">
                    <a:pos x="csX0" y="csY0"/>
                  </a:cxn>
                  <a:cxn ang="0">
                    <a:pos x="csX1" y="csY1"/>
                  </a:cxn>
                  <a:cxn ang="0">
                    <a:pos x="csX2" y="csY2"/>
                  </a:cxn>
                  <a:cxn ang="0">
                    <a:pos x="csX3" y="csY3"/>
                  </a:cxn>
                  <a:cxn ang="0">
                    <a:pos x="csX4" y="csY4"/>
                  </a:cxn>
                </a:cxnLst>
                <a:rect l="l" t="t" r="r" b="b"/>
                <a:pathLst>
                  <a:path w="202141" h="101070">
                    <a:moveTo>
                      <a:pt x="202141" y="50535"/>
                    </a:moveTo>
                    <a:cubicBezTo>
                      <a:pt x="202141" y="78445"/>
                      <a:pt x="156891" y="101071"/>
                      <a:pt x="101071" y="101071"/>
                    </a:cubicBezTo>
                    <a:cubicBezTo>
                      <a:pt x="45251" y="101071"/>
                      <a:pt x="0" y="78445"/>
                      <a:pt x="0" y="50535"/>
                    </a:cubicBezTo>
                    <a:cubicBezTo>
                      <a:pt x="0" y="22625"/>
                      <a:pt x="45251" y="0"/>
                      <a:pt x="101071" y="0"/>
                    </a:cubicBezTo>
                    <a:cubicBezTo>
                      <a:pt x="156891" y="0"/>
                      <a:pt x="202141" y="22625"/>
                      <a:pt x="202141" y="50535"/>
                    </a:cubicBezTo>
                    <a:close/>
                  </a:path>
                </a:pathLst>
              </a:custGeom>
              <a:solidFill>
                <a:schemeClr val="tx1"/>
              </a:solidFill>
              <a:ln w="25201" cap="flat">
                <a:noFill/>
                <a:prstDash val="solid"/>
                <a:miter/>
              </a:ln>
            </p:spPr>
            <p:txBody>
              <a:bodyPr/>
              <a:lstStyle/>
              <a:p>
                <a:endParaRPr lang="en-GB"/>
              </a:p>
            </p:txBody>
          </p:sp>
        </p:grpSp>
      </p:grpSp>
    </p:spTree>
    <p:extLst>
      <p:ext uri="{BB962C8B-B14F-4D97-AF65-F5344CB8AC3E}">
        <p14:creationId xmlns:p14="http://schemas.microsoft.com/office/powerpoint/2010/main" val="350568014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1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3"/>
                </p:tgtEl>
              </p:cMediaNode>
            </p:video>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4E7F15-FCE7-FFB2-69B6-031C1AAFAE7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487220"/>
            <a:ext cx="9202393" cy="5883561"/>
          </a:xfrm>
          <a:prstGeom prst="rect">
            <a:avLst/>
          </a:prstGeom>
        </p:spPr>
      </p:pic>
      <p:sp>
        <p:nvSpPr>
          <p:cNvPr id="4" name="Text Box 8">
            <a:extLst>
              <a:ext uri="{FF2B5EF4-FFF2-40B4-BE49-F238E27FC236}">
                <a16:creationId xmlns:a16="http://schemas.microsoft.com/office/drawing/2014/main" id="{0EAF9808-5E01-4DA8-9A03-5E507781930A}"/>
              </a:ext>
            </a:extLst>
          </p:cNvPr>
          <p:cNvSpPr txBox="1">
            <a:spLocks/>
          </p:cNvSpPr>
          <p:nvPr/>
        </p:nvSpPr>
        <p:spPr>
          <a:xfrm>
            <a:off x="215106" y="749443"/>
            <a:ext cx="8713787" cy="2287010"/>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dirty="0">
                <a:ln>
                  <a:noFill/>
                </a:ln>
                <a:solidFill>
                  <a:sysClr val="windowText" lastClr="000000"/>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6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gather to share our story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dirty="0">
                <a:ln>
                  <a:noFill/>
                </a:ln>
                <a:solidFill>
                  <a:sysClr val="windowText" lastClr="000000"/>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kumimoji="0" lang="en-GB" sz="3600" b="1"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May we grow in our understanding of ourselves and others.</a:t>
            </a:r>
            <a:endParaRPr kumimoji="0" lang="en-GB" sz="2400" b="1" i="0" u="none" strike="noStrike" kern="1200" cap="none" spc="0" normalizeH="0" baseline="0" noProof="0" dirty="0">
              <a:ln>
                <a:noFill/>
              </a:ln>
              <a:solidFill>
                <a:sysClr val="windowText" lastClr="000000"/>
              </a:solidFill>
              <a:effectLst/>
              <a:uLnTx/>
              <a:uFillTx/>
              <a:latin typeface="Century Gothic" panose="020B0502020202020204" pitchFamily="34" charset="0"/>
              <a:ea typeface="ＭＳ 明朝"/>
              <a:cs typeface="Times New Roman"/>
            </a:endParaRPr>
          </a:p>
        </p:txBody>
      </p:sp>
      <p:pic>
        <p:nvPicPr>
          <p:cNvPr id="9" name="Graphic 8" descr="Door Open with solid fill">
            <a:extLst>
              <a:ext uri="{FF2B5EF4-FFF2-40B4-BE49-F238E27FC236}">
                <a16:creationId xmlns:a16="http://schemas.microsoft.com/office/drawing/2014/main" id="{F2E13B2A-D057-70E2-709F-65AA62AC28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7709" y="4891484"/>
            <a:ext cx="1562426" cy="1562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1369561">
            <a:off x="511545" y="265829"/>
            <a:ext cx="3371113" cy="6237734"/>
          </a:xfrm>
          <a:prstGeom prst="rect">
            <a:avLst/>
          </a:prstGeom>
          <a:ln>
            <a:solidFill>
              <a:schemeClr val="bg1"/>
            </a:solidFill>
          </a:ln>
        </p:spPr>
      </p:pic>
      <p:sp>
        <p:nvSpPr>
          <p:cNvPr id="3" name="TextBox 2">
            <a:extLst>
              <a:ext uri="{FF2B5EF4-FFF2-40B4-BE49-F238E27FC236}">
                <a16:creationId xmlns:a16="http://schemas.microsoft.com/office/drawing/2014/main" id="{278968B8-181C-4D1C-BEA5-789FFB7EF6E4}"/>
              </a:ext>
            </a:extLst>
          </p:cNvPr>
          <p:cNvSpPr txBox="1"/>
          <p:nvPr/>
        </p:nvSpPr>
        <p:spPr>
          <a:xfrm>
            <a:off x="4406900" y="1859340"/>
            <a:ext cx="4178300" cy="3139321"/>
          </a:xfrm>
          <a:prstGeom prst="rect">
            <a:avLst/>
          </a:prstGeom>
          <a:noFill/>
        </p:spPr>
        <p:txBody>
          <a:bodyPr wrap="square" rtlCol="0">
            <a:spAutoFit/>
          </a:bodyPr>
          <a:lstStyle/>
          <a:p>
            <a:pPr algn="ctr"/>
            <a:r>
              <a:rPr lang="en-GB" sz="6600" b="1" dirty="0">
                <a:solidFill>
                  <a:schemeClr val="bg1"/>
                </a:solidFill>
                <a:latin typeface="Century Gothic" panose="020B0502020202020204" pitchFamily="34" charset="0"/>
              </a:rPr>
              <a:t>What seeds are these?</a:t>
            </a:r>
          </a:p>
        </p:txBody>
      </p:sp>
    </p:spTree>
    <p:extLst>
      <p:ext uri="{BB962C8B-B14F-4D97-AF65-F5344CB8AC3E}">
        <p14:creationId xmlns:p14="http://schemas.microsoft.com/office/powerpoint/2010/main" val="2265403510"/>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30760" y="948626"/>
            <a:ext cx="6882480" cy="4960749"/>
          </a:xfrm>
          <a:prstGeom prst="rect">
            <a:avLst/>
          </a:prstGeom>
        </p:spPr>
      </p:pic>
    </p:spTree>
    <p:extLst>
      <p:ext uri="{BB962C8B-B14F-4D97-AF65-F5344CB8AC3E}">
        <p14:creationId xmlns:p14="http://schemas.microsoft.com/office/powerpoint/2010/main" val="1198563106"/>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3000" y="0"/>
            <a:ext cx="6858000" cy="6858000"/>
          </a:xfrm>
          <a:prstGeom prst="rect">
            <a:avLst/>
          </a:prstGeom>
          <a:ln>
            <a:solidFill>
              <a:schemeClr val="bg1"/>
            </a:solidFill>
          </a:ln>
        </p:spPr>
      </p:pic>
    </p:spTree>
    <p:extLst>
      <p:ext uri="{BB962C8B-B14F-4D97-AF65-F5344CB8AC3E}">
        <p14:creationId xmlns:p14="http://schemas.microsoft.com/office/powerpoint/2010/main" val="62639220"/>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08000" y="381000"/>
            <a:ext cx="8128000" cy="6096000"/>
          </a:xfrm>
          <a:prstGeom prst="rect">
            <a:avLst/>
          </a:prstGeom>
          <a:noFill/>
          <a:ln w="9525">
            <a:solidFill>
              <a:srgbClr val="FFFFFF"/>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154253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08013" y="346075"/>
            <a:ext cx="8045450" cy="6034088"/>
          </a:xfrm>
          <a:prstGeom prst="rect">
            <a:avLst/>
          </a:prstGeom>
          <a:noFill/>
          <a:ln w="9525">
            <a:solidFill>
              <a:srgbClr val="FFFFFF"/>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50490311"/>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38494" y="1006024"/>
            <a:ext cx="7067013" cy="4845952"/>
          </a:xfrm>
          <a:prstGeom prst="rect">
            <a:avLst/>
          </a:prstGeom>
          <a:ln>
            <a:solidFill>
              <a:schemeClr val="bg1"/>
            </a:solidFill>
          </a:ln>
        </p:spPr>
      </p:pic>
    </p:spTree>
    <p:extLst>
      <p:ext uri="{BB962C8B-B14F-4D97-AF65-F5344CB8AC3E}">
        <p14:creationId xmlns:p14="http://schemas.microsoft.com/office/powerpoint/2010/main" val="27180009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3700" y="520700"/>
            <a:ext cx="5816600" cy="5816600"/>
          </a:xfrm>
          <a:prstGeom prst="rect">
            <a:avLst/>
          </a:prstGeom>
          <a:ln>
            <a:solidFill>
              <a:schemeClr val="bg1"/>
            </a:solidFill>
          </a:ln>
        </p:spPr>
      </p:pic>
    </p:spTree>
    <p:extLst>
      <p:ext uri="{BB962C8B-B14F-4D97-AF65-F5344CB8AC3E}">
        <p14:creationId xmlns:p14="http://schemas.microsoft.com/office/powerpoint/2010/main" val="1300764578"/>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4500" y="1476809"/>
            <a:ext cx="8255000" cy="3904383"/>
          </a:xfrm>
          <a:prstGeom prst="rect">
            <a:avLst/>
          </a:prstGeom>
          <a:ln>
            <a:solidFill>
              <a:schemeClr val="bg1"/>
            </a:solidFill>
          </a:ln>
        </p:spPr>
      </p:pic>
    </p:spTree>
    <p:extLst>
      <p:ext uri="{BB962C8B-B14F-4D97-AF65-F5344CB8AC3E}">
        <p14:creationId xmlns:p14="http://schemas.microsoft.com/office/powerpoint/2010/main" val="4133736857"/>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01800" y="889000"/>
            <a:ext cx="5740400" cy="5080000"/>
          </a:xfrm>
          <a:prstGeom prst="rect">
            <a:avLst/>
          </a:prstGeom>
          <a:ln>
            <a:solidFill>
              <a:schemeClr val="bg1"/>
            </a:solidFill>
          </a:ln>
        </p:spPr>
      </p:pic>
    </p:spTree>
    <p:extLst>
      <p:ext uri="{BB962C8B-B14F-4D97-AF65-F5344CB8AC3E}">
        <p14:creationId xmlns:p14="http://schemas.microsoft.com/office/powerpoint/2010/main" val="250109278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32000" y="1739900"/>
            <a:ext cx="5080000" cy="3378200"/>
          </a:xfrm>
          <a:prstGeom prst="rect">
            <a:avLst/>
          </a:prstGeom>
          <a:ln>
            <a:solidFill>
              <a:schemeClr val="bg1"/>
            </a:solidFill>
          </a:ln>
        </p:spPr>
      </p:pic>
    </p:spTree>
    <p:extLst>
      <p:ext uri="{BB962C8B-B14F-4D97-AF65-F5344CB8AC3E}">
        <p14:creationId xmlns:p14="http://schemas.microsoft.com/office/powerpoint/2010/main" val="2847093489"/>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3000" y="0"/>
            <a:ext cx="6858000" cy="6858000"/>
          </a:xfrm>
          <a:prstGeom prst="rect">
            <a:avLst/>
          </a:prstGeom>
          <a:ln>
            <a:solidFill>
              <a:schemeClr val="bg1"/>
            </a:solidFill>
          </a:ln>
        </p:spPr>
      </p:pic>
    </p:spTree>
    <p:extLst>
      <p:ext uri="{BB962C8B-B14F-4D97-AF65-F5344CB8AC3E}">
        <p14:creationId xmlns:p14="http://schemas.microsoft.com/office/powerpoint/2010/main" val="4158579950"/>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9145116" cy="6859116"/>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3465A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grpSp>
        <p:nvGrpSpPr>
          <p:cNvPr id="3" name="Group 3"/>
          <p:cNvGrpSpPr>
            <a:grpSpLocks/>
          </p:cNvGrpSpPr>
          <p:nvPr/>
        </p:nvGrpSpPr>
        <p:grpSpPr bwMode="auto">
          <a:xfrm>
            <a:off x="250825" y="5805488"/>
            <a:ext cx="1512888" cy="863600"/>
            <a:chOff x="251520" y="5877272"/>
            <a:chExt cx="1512168" cy="792088"/>
          </a:xfrm>
        </p:grpSpPr>
        <p:sp>
          <p:nvSpPr>
            <p:cNvPr id="4" name="Rectangle 3"/>
            <p:cNvSpPr/>
            <p:nvPr/>
          </p:nvSpPr>
          <p:spPr>
            <a:xfrm>
              <a:off x="251520" y="5877272"/>
              <a:ext cx="1512168" cy="79208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pic>
          <p:nvPicPr>
            <p:cNvPr id="5" name="Picture 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51520" y="5904656"/>
              <a:ext cx="1470585" cy="7647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Rectangle 6"/>
          <p:cNvSpPr/>
          <p:nvPr/>
        </p:nvSpPr>
        <p:spPr>
          <a:xfrm>
            <a:off x="107950" y="186332"/>
            <a:ext cx="8928100" cy="6485337"/>
          </a:xfrm>
          <a:prstGeom prst="rect">
            <a:avLst/>
          </a:prstGeom>
          <a:solidFill>
            <a:schemeClr val="bg1">
              <a:alpha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391694" y="3822266"/>
            <a:ext cx="3311469" cy="2483703"/>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blipFill dpi="0" rotWithShape="0">
                  <a:blip/>
                  <a:srcRect/>
                  <a:stretch>
                    <a:fillRect/>
                  </a:stretch>
                </a:blipFill>
              </a14:hiddenFill>
            </a:ext>
          </a:extLst>
        </p:spPr>
      </p:pic>
      <p:pic>
        <p:nvPicPr>
          <p:cNvPr id="10" name="Picture 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24822" y="583572"/>
            <a:ext cx="3269417" cy="245216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blipFill dpi="0" rotWithShape="0">
                  <a:blip/>
                  <a:srcRect/>
                  <a:stretch>
                    <a:fillRect/>
                  </a:stretch>
                </a:blipFill>
              </a14:hiddenFill>
            </a:ext>
          </a:extLst>
        </p:spPr>
      </p:pic>
      <p:pic>
        <p:nvPicPr>
          <p:cNvPr id="12" name="Picture 1"/>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95142" y="3855992"/>
            <a:ext cx="3286097" cy="2464673"/>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blipFill dpi="0" rotWithShape="0">
                  <a:blip/>
                  <a:srcRect/>
                  <a:stretch>
                    <a:fillRect/>
                  </a:stretch>
                </a:blipFill>
              </a14:hiddenFill>
            </a:ext>
          </a:extLst>
        </p:spPr>
      </p:pic>
      <p:pic>
        <p:nvPicPr>
          <p:cNvPr id="13" name="Picture 1"/>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84763" y="583572"/>
            <a:ext cx="3278720" cy="245914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blipFill dpi="0" rotWithShape="0">
                  <a:blip/>
                  <a:srcRect/>
                  <a:stretch>
                    <a:fillRect/>
                  </a:stretch>
                </a:blipFill>
              </a14:hiddenFill>
            </a:ext>
          </a:extLst>
        </p:spPr>
      </p:pic>
    </p:spTree>
    <p:custDataLst>
      <p:tags r:id="rId1"/>
    </p:custDataLst>
    <p:extLst>
      <p:ext uri="{BB962C8B-B14F-4D97-AF65-F5344CB8AC3E}">
        <p14:creationId xmlns:p14="http://schemas.microsoft.com/office/powerpoint/2010/main" val="3576608204"/>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FF0CBF-C2B6-6C8B-8548-C178827D3F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bg1"/>
            </a:solidFill>
          </a:ln>
        </p:spPr>
      </p:pic>
    </p:spTree>
    <p:extLst>
      <p:ext uri="{BB962C8B-B14F-4D97-AF65-F5344CB8AC3E}">
        <p14:creationId xmlns:p14="http://schemas.microsoft.com/office/powerpoint/2010/main" val="188425735"/>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extLst>
              <a:ext uri="{28A0092B-C50C-407E-A947-70E740481C1C}">
                <a14:useLocalDpi xmlns:a14="http://schemas.microsoft.com/office/drawing/2010/main"/>
              </a:ext>
            </a:extLst>
          </a:blip>
          <a:srcRect/>
          <a:stretch>
            <a:fillRect/>
          </a:stretch>
        </p:blipFill>
        <p:spPr bwMode="auto">
          <a:xfrm rot="20686200">
            <a:off x="429229" y="418550"/>
            <a:ext cx="3758450" cy="4277294"/>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a:ext>
            </a:extLst>
          </a:blip>
          <a:srcRect/>
          <a:stretch>
            <a:fillRect/>
          </a:stretch>
        </p:blipFill>
        <p:spPr bwMode="auto">
          <a:xfrm rot="1703909">
            <a:off x="2804265" y="1748999"/>
            <a:ext cx="3758450" cy="4277294"/>
          </a:xfrm>
          <a:prstGeom prst="rect">
            <a:avLst/>
          </a:prstGeom>
          <a:noFill/>
          <a:ln>
            <a:noFill/>
          </a:ln>
        </p:spPr>
      </p:pic>
      <p:pic>
        <p:nvPicPr>
          <p:cNvPr id="4" name="Picture 3"/>
          <p:cNvPicPr/>
          <p:nvPr/>
        </p:nvPicPr>
        <p:blipFill>
          <a:blip r:embed="rId3">
            <a:extLst>
              <a:ext uri="{28A0092B-C50C-407E-A947-70E740481C1C}">
                <a14:useLocalDpi xmlns:a14="http://schemas.microsoft.com/office/drawing/2010/main"/>
              </a:ext>
            </a:extLst>
          </a:blip>
          <a:srcRect/>
          <a:stretch>
            <a:fillRect/>
          </a:stretch>
        </p:blipFill>
        <p:spPr bwMode="auto">
          <a:xfrm rot="365095">
            <a:off x="5236956" y="595525"/>
            <a:ext cx="3758450" cy="4277294"/>
          </a:xfrm>
          <a:prstGeom prst="rect">
            <a:avLst/>
          </a:prstGeom>
          <a:noFill/>
          <a:ln>
            <a:noFill/>
          </a:ln>
        </p:spPr>
      </p:pic>
      <p:sp>
        <p:nvSpPr>
          <p:cNvPr id="5" name="TextBox 4">
            <a:extLst>
              <a:ext uri="{FF2B5EF4-FFF2-40B4-BE49-F238E27FC236}">
                <a16:creationId xmlns:a16="http://schemas.microsoft.com/office/drawing/2014/main" id="{893CA794-6350-FD0D-481F-E893ED23D296}"/>
              </a:ext>
            </a:extLst>
          </p:cNvPr>
          <p:cNvSpPr txBox="1"/>
          <p:nvPr/>
        </p:nvSpPr>
        <p:spPr>
          <a:xfrm>
            <a:off x="0" y="5730013"/>
            <a:ext cx="9144000" cy="1107996"/>
          </a:xfrm>
          <a:prstGeom prst="rect">
            <a:avLst/>
          </a:prstGeom>
          <a:noFill/>
        </p:spPr>
        <p:txBody>
          <a:bodyPr wrap="square" rtlCol="0">
            <a:spAutoFit/>
          </a:bodyPr>
          <a:lstStyle/>
          <a:p>
            <a:pPr algn="ctr"/>
            <a:r>
              <a:rPr lang="en-GB" sz="6600" b="1" dirty="0">
                <a:solidFill>
                  <a:schemeClr val="bg1"/>
                </a:solidFill>
                <a:latin typeface="Century Gothic" panose="020B0502020202020204" pitchFamily="34" charset="0"/>
              </a:rPr>
              <a:t>‘fruit of the Spirit’</a:t>
            </a:r>
          </a:p>
        </p:txBody>
      </p:sp>
    </p:spTree>
    <p:extLst>
      <p:ext uri="{BB962C8B-B14F-4D97-AF65-F5344CB8AC3E}">
        <p14:creationId xmlns:p14="http://schemas.microsoft.com/office/powerpoint/2010/main" val="3760851577"/>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29DF67-8B8C-2F7A-E552-A564EA89F88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526" y="0"/>
            <a:ext cx="9124950" cy="6858000"/>
          </a:xfrm>
          <a:prstGeom prst="rect">
            <a:avLst/>
          </a:prstGeom>
        </p:spPr>
      </p:pic>
      <p:sp>
        <p:nvSpPr>
          <p:cNvPr id="18435" name="TextBox 2">
            <a:extLst>
              <a:ext uri="{FF2B5EF4-FFF2-40B4-BE49-F238E27FC236}">
                <a16:creationId xmlns:a16="http://schemas.microsoft.com/office/drawing/2014/main" id="{55050316-179E-40B0-AF2C-4E05B982F885}"/>
              </a:ext>
            </a:extLst>
          </p:cNvPr>
          <p:cNvSpPr txBox="1">
            <a:spLocks noChangeArrowheads="1"/>
          </p:cNvSpPr>
          <p:nvPr/>
        </p:nvSpPr>
        <p:spPr bwMode="auto">
          <a:xfrm>
            <a:off x="9525" y="5705475"/>
            <a:ext cx="9124950"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6000" b="1" dirty="0">
                <a:solidFill>
                  <a:srgbClr val="FFFFFF"/>
                </a:solidFill>
                <a:latin typeface="Century Gothic" panose="020B0502020202020204" pitchFamily="34" charset="0"/>
                <a:cs typeface="Arial" panose="020B0604020202020204" pitchFamily="34" charset="0"/>
              </a:rPr>
              <a:t>‘I wonder….?’</a:t>
            </a:r>
          </a:p>
        </p:txBody>
      </p:sp>
      <p:sp>
        <p:nvSpPr>
          <p:cNvPr id="5" name="TextBox 4">
            <a:extLst>
              <a:ext uri="{FF2B5EF4-FFF2-40B4-BE49-F238E27FC236}">
                <a16:creationId xmlns:a16="http://schemas.microsoft.com/office/drawing/2014/main" id="{D5AE7A8B-D31E-4532-A7F4-F900F0B72AF9}"/>
              </a:ext>
            </a:extLst>
          </p:cNvPr>
          <p:cNvSpPr txBox="1">
            <a:spLocks noChangeArrowheads="1"/>
          </p:cNvSpPr>
          <p:nvPr/>
        </p:nvSpPr>
        <p:spPr bwMode="auto">
          <a:xfrm>
            <a:off x="238125" y="1496005"/>
            <a:ext cx="8667750" cy="3736407"/>
          </a:xfrm>
          <a:prstGeom prst="rect">
            <a:avLst/>
          </a:prstGeom>
          <a:solidFill>
            <a:schemeClr val="tx1">
              <a:alpha val="45097"/>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how we can grow these good things in our lives?...</a:t>
            </a:r>
          </a:p>
          <a:p>
            <a:pPr algn="ctr">
              <a:buNone/>
            </a:pPr>
            <a:r>
              <a:rPr lang="en-GB"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how our school’s values might help us?...</a:t>
            </a:r>
          </a:p>
          <a:p>
            <a:pPr algn="ctr">
              <a:buNone/>
            </a:pPr>
            <a:r>
              <a:rPr lang="en-GB"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…I wonder which ‘fruits’ are hardest to grow?....and what might stop them from growing at all?...</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wd">
                                    <p:tmPct val="20000"/>
                                  </p:iterate>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iterate type="lt">
                                    <p:tmPct val="10000"/>
                                  </p:iterate>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iterate type="lt">
                                    <p:tmPct val="10000"/>
                                  </p:iterate>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8B31AB8-FB3B-4C23-8EEF-C584FBF9A387}"/>
              </a:ext>
            </a:extLst>
          </p:cNvPr>
          <p:cNvGrpSpPr/>
          <p:nvPr/>
        </p:nvGrpSpPr>
        <p:grpSpPr>
          <a:xfrm>
            <a:off x="271539" y="156239"/>
            <a:ext cx="2389399" cy="2719249"/>
            <a:chOff x="969332" y="238432"/>
            <a:chExt cx="2389399" cy="2719249"/>
          </a:xfrm>
        </p:grpSpPr>
        <p:pic>
          <p:nvPicPr>
            <p:cNvPr id="9" name="Picture 8">
              <a:extLst>
                <a:ext uri="{FF2B5EF4-FFF2-40B4-BE49-F238E27FC236}">
                  <a16:creationId xmlns:a16="http://schemas.microsoft.com/office/drawing/2014/main" id="{51017127-F753-4AC8-8032-D5DDFA83F264}"/>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20686200">
              <a:off x="969332" y="238432"/>
              <a:ext cx="2389399" cy="2719249"/>
            </a:xfrm>
            <a:prstGeom prst="rect">
              <a:avLst/>
            </a:prstGeom>
            <a:noFill/>
            <a:ln>
              <a:noFill/>
            </a:ln>
          </p:spPr>
        </p:pic>
        <p:sp>
          <p:nvSpPr>
            <p:cNvPr id="12" name="TextBox 11">
              <a:extLst>
                <a:ext uri="{FF2B5EF4-FFF2-40B4-BE49-F238E27FC236}">
                  <a16:creationId xmlns:a16="http://schemas.microsoft.com/office/drawing/2014/main" id="{82D3DFDD-30ED-46E8-8FAB-30A1C9D3255B}"/>
                </a:ext>
              </a:extLst>
            </p:cNvPr>
            <p:cNvSpPr txBox="1"/>
            <p:nvPr/>
          </p:nvSpPr>
          <p:spPr>
            <a:xfrm rot="20221874">
              <a:off x="1427893" y="1343327"/>
              <a:ext cx="1731755"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love</a:t>
              </a:r>
            </a:p>
          </p:txBody>
        </p:sp>
      </p:grpSp>
      <p:grpSp>
        <p:nvGrpSpPr>
          <p:cNvPr id="16" name="Group 15">
            <a:extLst>
              <a:ext uri="{FF2B5EF4-FFF2-40B4-BE49-F238E27FC236}">
                <a16:creationId xmlns:a16="http://schemas.microsoft.com/office/drawing/2014/main" id="{A8930CCB-4D0E-4629-B14E-F2601209E123}"/>
              </a:ext>
            </a:extLst>
          </p:cNvPr>
          <p:cNvGrpSpPr/>
          <p:nvPr/>
        </p:nvGrpSpPr>
        <p:grpSpPr>
          <a:xfrm>
            <a:off x="5952524" y="156238"/>
            <a:ext cx="2389399" cy="2719249"/>
            <a:chOff x="5706745" y="666960"/>
            <a:chExt cx="2389399" cy="2719249"/>
          </a:xfrm>
        </p:grpSpPr>
        <p:pic>
          <p:nvPicPr>
            <p:cNvPr id="11" name="Picture 10">
              <a:extLst>
                <a:ext uri="{FF2B5EF4-FFF2-40B4-BE49-F238E27FC236}">
                  <a16:creationId xmlns:a16="http://schemas.microsoft.com/office/drawing/2014/main" id="{0156A6EE-C699-473D-BEA4-CB3670D36094}"/>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65095">
              <a:off x="5706745" y="666960"/>
              <a:ext cx="2389399" cy="2719249"/>
            </a:xfrm>
            <a:prstGeom prst="rect">
              <a:avLst/>
            </a:prstGeom>
            <a:noFill/>
            <a:ln>
              <a:noFill/>
            </a:ln>
          </p:spPr>
        </p:pic>
        <p:sp>
          <p:nvSpPr>
            <p:cNvPr id="13" name="TextBox 12">
              <a:extLst>
                <a:ext uri="{FF2B5EF4-FFF2-40B4-BE49-F238E27FC236}">
                  <a16:creationId xmlns:a16="http://schemas.microsoft.com/office/drawing/2014/main" id="{F7CD94EB-EF7A-49E8-987A-D68F1063E690}"/>
                </a:ext>
              </a:extLst>
            </p:cNvPr>
            <p:cNvSpPr txBox="1"/>
            <p:nvPr/>
          </p:nvSpPr>
          <p:spPr>
            <a:xfrm rot="418352">
              <a:off x="6064297" y="1840584"/>
              <a:ext cx="1731755"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joy</a:t>
              </a:r>
            </a:p>
          </p:txBody>
        </p:sp>
      </p:grpSp>
      <p:grpSp>
        <p:nvGrpSpPr>
          <p:cNvPr id="15" name="Group 14">
            <a:extLst>
              <a:ext uri="{FF2B5EF4-FFF2-40B4-BE49-F238E27FC236}">
                <a16:creationId xmlns:a16="http://schemas.microsoft.com/office/drawing/2014/main" id="{7809972C-68AF-4890-A92A-211F932EE7AB}"/>
              </a:ext>
            </a:extLst>
          </p:cNvPr>
          <p:cNvGrpSpPr/>
          <p:nvPr/>
        </p:nvGrpSpPr>
        <p:grpSpPr>
          <a:xfrm>
            <a:off x="3258307" y="384331"/>
            <a:ext cx="2389399" cy="2719249"/>
            <a:chOff x="3325861" y="865680"/>
            <a:chExt cx="2389399" cy="2719249"/>
          </a:xfrm>
        </p:grpSpPr>
        <p:pic>
          <p:nvPicPr>
            <p:cNvPr id="10" name="Picture 9">
              <a:extLst>
                <a:ext uri="{FF2B5EF4-FFF2-40B4-BE49-F238E27FC236}">
                  <a16:creationId xmlns:a16="http://schemas.microsoft.com/office/drawing/2014/main" id="{2F13E053-922A-4445-BFDF-CF91A1E98C6F}"/>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1703909">
              <a:off x="3325861" y="865680"/>
              <a:ext cx="2389399" cy="2719249"/>
            </a:xfrm>
            <a:prstGeom prst="rect">
              <a:avLst/>
            </a:prstGeom>
            <a:noFill/>
            <a:ln>
              <a:noFill/>
            </a:ln>
          </p:spPr>
        </p:pic>
        <p:sp>
          <p:nvSpPr>
            <p:cNvPr id="14" name="TextBox 13">
              <a:extLst>
                <a:ext uri="{FF2B5EF4-FFF2-40B4-BE49-F238E27FC236}">
                  <a16:creationId xmlns:a16="http://schemas.microsoft.com/office/drawing/2014/main" id="{9113DEB6-2A52-488E-A663-61B65C51EBE4}"/>
                </a:ext>
              </a:extLst>
            </p:cNvPr>
            <p:cNvSpPr txBox="1"/>
            <p:nvPr/>
          </p:nvSpPr>
          <p:spPr>
            <a:xfrm rot="1650559">
              <a:off x="3500679" y="1831227"/>
              <a:ext cx="2142641"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peace</a:t>
              </a:r>
            </a:p>
          </p:txBody>
        </p:sp>
      </p:grpSp>
      <p:grpSp>
        <p:nvGrpSpPr>
          <p:cNvPr id="18" name="Group 17">
            <a:extLst>
              <a:ext uri="{FF2B5EF4-FFF2-40B4-BE49-F238E27FC236}">
                <a16:creationId xmlns:a16="http://schemas.microsoft.com/office/drawing/2014/main" id="{02B904ED-DC7A-490B-9AEA-9272FD046EBF}"/>
              </a:ext>
            </a:extLst>
          </p:cNvPr>
          <p:cNvGrpSpPr/>
          <p:nvPr/>
        </p:nvGrpSpPr>
        <p:grpSpPr>
          <a:xfrm>
            <a:off x="1501036" y="2113628"/>
            <a:ext cx="2389399" cy="2719249"/>
            <a:chOff x="969332" y="238432"/>
            <a:chExt cx="2389399" cy="2719249"/>
          </a:xfrm>
        </p:grpSpPr>
        <p:pic>
          <p:nvPicPr>
            <p:cNvPr id="19" name="Picture 18">
              <a:extLst>
                <a:ext uri="{FF2B5EF4-FFF2-40B4-BE49-F238E27FC236}">
                  <a16:creationId xmlns:a16="http://schemas.microsoft.com/office/drawing/2014/main" id="{33CA26EB-627F-40C5-A098-11D989536C97}"/>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08596" flipH="1">
              <a:off x="969332" y="238432"/>
              <a:ext cx="2389399" cy="2719249"/>
            </a:xfrm>
            <a:prstGeom prst="rect">
              <a:avLst/>
            </a:prstGeom>
            <a:noFill/>
            <a:ln>
              <a:noFill/>
            </a:ln>
          </p:spPr>
        </p:pic>
        <p:sp>
          <p:nvSpPr>
            <p:cNvPr id="20" name="TextBox 19">
              <a:extLst>
                <a:ext uri="{FF2B5EF4-FFF2-40B4-BE49-F238E27FC236}">
                  <a16:creationId xmlns:a16="http://schemas.microsoft.com/office/drawing/2014/main" id="{4161601C-5879-4AED-AAC3-BD7108662244}"/>
                </a:ext>
              </a:extLst>
            </p:cNvPr>
            <p:cNvSpPr txBox="1"/>
            <p:nvPr/>
          </p:nvSpPr>
          <p:spPr>
            <a:xfrm rot="219650">
              <a:off x="1014164" y="1280088"/>
              <a:ext cx="2226292" cy="646331"/>
            </a:xfrm>
            <a:prstGeom prst="rect">
              <a:avLst/>
            </a:prstGeom>
            <a:noFill/>
          </p:spPr>
          <p:txBody>
            <a:bodyPr wrap="square" rtlCol="0">
              <a:spAutoFit/>
            </a:bodyPr>
            <a:lstStyle/>
            <a:p>
              <a:pPr algn="ctr"/>
              <a:r>
                <a:rPr lang="en-GB" sz="3600" b="1" dirty="0">
                  <a:solidFill>
                    <a:schemeClr val="bg1"/>
                  </a:solidFill>
                  <a:latin typeface="Century Gothic" panose="020B0502020202020204" pitchFamily="34" charset="0"/>
                </a:rPr>
                <a:t>patience</a:t>
              </a:r>
            </a:p>
          </p:txBody>
        </p:sp>
      </p:grpSp>
      <p:grpSp>
        <p:nvGrpSpPr>
          <p:cNvPr id="21" name="Group 20">
            <a:extLst>
              <a:ext uri="{FF2B5EF4-FFF2-40B4-BE49-F238E27FC236}">
                <a16:creationId xmlns:a16="http://schemas.microsoft.com/office/drawing/2014/main" id="{460F3A59-F834-48D7-966F-B11A3AE80F8D}"/>
              </a:ext>
            </a:extLst>
          </p:cNvPr>
          <p:cNvGrpSpPr/>
          <p:nvPr/>
        </p:nvGrpSpPr>
        <p:grpSpPr>
          <a:xfrm rot="20244299">
            <a:off x="6682162" y="2609125"/>
            <a:ext cx="2456022" cy="2719249"/>
            <a:chOff x="5706745" y="666960"/>
            <a:chExt cx="2456022" cy="2719249"/>
          </a:xfrm>
        </p:grpSpPr>
        <p:pic>
          <p:nvPicPr>
            <p:cNvPr id="22" name="Picture 21">
              <a:extLst>
                <a:ext uri="{FF2B5EF4-FFF2-40B4-BE49-F238E27FC236}">
                  <a16:creationId xmlns:a16="http://schemas.microsoft.com/office/drawing/2014/main" id="{FC45ECEA-086B-40D9-94E7-9637F424FEEB}"/>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65095">
              <a:off x="5706745" y="666960"/>
              <a:ext cx="2389399" cy="2719249"/>
            </a:xfrm>
            <a:prstGeom prst="rect">
              <a:avLst/>
            </a:prstGeom>
            <a:noFill/>
            <a:ln>
              <a:noFill/>
            </a:ln>
          </p:spPr>
        </p:pic>
        <p:sp>
          <p:nvSpPr>
            <p:cNvPr id="23" name="TextBox 22">
              <a:extLst>
                <a:ext uri="{FF2B5EF4-FFF2-40B4-BE49-F238E27FC236}">
                  <a16:creationId xmlns:a16="http://schemas.microsoft.com/office/drawing/2014/main" id="{8B32FDEB-27A9-4616-8FE3-B549EEB3E6C4}"/>
                </a:ext>
              </a:extLst>
            </p:cNvPr>
            <p:cNvSpPr txBox="1"/>
            <p:nvPr/>
          </p:nvSpPr>
          <p:spPr>
            <a:xfrm rot="418352">
              <a:off x="5820568" y="1906949"/>
              <a:ext cx="2342199" cy="584775"/>
            </a:xfrm>
            <a:prstGeom prst="rect">
              <a:avLst/>
            </a:prstGeom>
            <a:noFill/>
          </p:spPr>
          <p:txBody>
            <a:bodyPr wrap="square" rtlCol="0">
              <a:spAutoFit/>
            </a:bodyPr>
            <a:lstStyle/>
            <a:p>
              <a:pPr algn="ctr"/>
              <a:r>
                <a:rPr lang="en-GB" sz="3200" b="1" dirty="0">
                  <a:solidFill>
                    <a:schemeClr val="bg1"/>
                  </a:solidFill>
                  <a:latin typeface="Century Gothic" panose="020B0502020202020204" pitchFamily="34" charset="0"/>
                </a:rPr>
                <a:t>goodness</a:t>
              </a:r>
            </a:p>
          </p:txBody>
        </p:sp>
      </p:grpSp>
      <p:grpSp>
        <p:nvGrpSpPr>
          <p:cNvPr id="24" name="Group 23">
            <a:extLst>
              <a:ext uri="{FF2B5EF4-FFF2-40B4-BE49-F238E27FC236}">
                <a16:creationId xmlns:a16="http://schemas.microsoft.com/office/drawing/2014/main" id="{244F0AB9-F69E-47C1-887E-6A6AB9D8811D}"/>
              </a:ext>
            </a:extLst>
          </p:cNvPr>
          <p:cNvGrpSpPr/>
          <p:nvPr/>
        </p:nvGrpSpPr>
        <p:grpSpPr>
          <a:xfrm rot="20472443">
            <a:off x="4482431" y="2245945"/>
            <a:ext cx="2413845" cy="2719249"/>
            <a:chOff x="3301415" y="865680"/>
            <a:chExt cx="2413845" cy="2719249"/>
          </a:xfrm>
        </p:grpSpPr>
        <p:pic>
          <p:nvPicPr>
            <p:cNvPr id="25" name="Picture 24">
              <a:extLst>
                <a:ext uri="{FF2B5EF4-FFF2-40B4-BE49-F238E27FC236}">
                  <a16:creationId xmlns:a16="http://schemas.microsoft.com/office/drawing/2014/main" id="{24EF488D-03E1-4CE6-A5B8-C823C797C17F}"/>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1703909">
              <a:off x="3325861" y="865680"/>
              <a:ext cx="2389399" cy="2719249"/>
            </a:xfrm>
            <a:prstGeom prst="rect">
              <a:avLst/>
            </a:prstGeom>
            <a:noFill/>
            <a:ln>
              <a:noFill/>
            </a:ln>
          </p:spPr>
        </p:pic>
        <p:sp>
          <p:nvSpPr>
            <p:cNvPr id="26" name="TextBox 25">
              <a:extLst>
                <a:ext uri="{FF2B5EF4-FFF2-40B4-BE49-F238E27FC236}">
                  <a16:creationId xmlns:a16="http://schemas.microsoft.com/office/drawing/2014/main" id="{C17BD16E-0494-4CDB-A5E6-BEC447E0D5E1}"/>
                </a:ext>
              </a:extLst>
            </p:cNvPr>
            <p:cNvSpPr txBox="1"/>
            <p:nvPr/>
          </p:nvSpPr>
          <p:spPr>
            <a:xfrm rot="1650559">
              <a:off x="3301415" y="1844005"/>
              <a:ext cx="2353846" cy="646331"/>
            </a:xfrm>
            <a:prstGeom prst="rect">
              <a:avLst/>
            </a:prstGeom>
            <a:noFill/>
          </p:spPr>
          <p:txBody>
            <a:bodyPr wrap="square" rtlCol="0">
              <a:spAutoFit/>
            </a:bodyPr>
            <a:lstStyle/>
            <a:p>
              <a:pPr marL="0" marR="0" lvl="0" indent="0" algn="ctr" defTabSz="457177" rtl="0" eaLnBrk="1" fontAlgn="auto" latinLnBrk="0" hangingPunct="1">
                <a:lnSpc>
                  <a:spcPct val="100000"/>
                </a:lnSpc>
                <a:spcBef>
                  <a:spcPts val="0"/>
                </a:spcBef>
                <a:spcAft>
                  <a:spcPts val="0"/>
                </a:spcAft>
                <a:buClrTx/>
                <a:buSzTx/>
                <a:buFontTx/>
                <a:buNone/>
                <a:tabLst/>
                <a:defRPr/>
              </a:pPr>
              <a:r>
                <a:rPr lang="en-GB" sz="3600" b="1" dirty="0">
                  <a:solidFill>
                    <a:prstClr val="white"/>
                  </a:solidFill>
                  <a:latin typeface="Century Gothic" panose="020B0502020202020204" pitchFamily="34" charset="0"/>
                </a:rPr>
                <a:t>kindness</a:t>
              </a:r>
              <a:endParaRPr kumimoji="0" lang="en-GB" sz="3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grpSp>
        <p:nvGrpSpPr>
          <p:cNvPr id="27" name="Group 26">
            <a:extLst>
              <a:ext uri="{FF2B5EF4-FFF2-40B4-BE49-F238E27FC236}">
                <a16:creationId xmlns:a16="http://schemas.microsoft.com/office/drawing/2014/main" id="{8C4AD2A1-3CB2-485C-BA66-8B37268A42EC}"/>
              </a:ext>
            </a:extLst>
          </p:cNvPr>
          <p:cNvGrpSpPr/>
          <p:nvPr/>
        </p:nvGrpSpPr>
        <p:grpSpPr>
          <a:xfrm>
            <a:off x="5152892" y="4057993"/>
            <a:ext cx="2389399" cy="2719249"/>
            <a:chOff x="969332" y="238432"/>
            <a:chExt cx="2389399" cy="2719249"/>
          </a:xfrm>
        </p:grpSpPr>
        <p:pic>
          <p:nvPicPr>
            <p:cNvPr id="28" name="Picture 27">
              <a:extLst>
                <a:ext uri="{FF2B5EF4-FFF2-40B4-BE49-F238E27FC236}">
                  <a16:creationId xmlns:a16="http://schemas.microsoft.com/office/drawing/2014/main" id="{00F745F0-6A76-4D57-B4C0-992F1176B59E}"/>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08596" flipH="1">
              <a:off x="969332" y="238432"/>
              <a:ext cx="2389399" cy="2719249"/>
            </a:xfrm>
            <a:prstGeom prst="rect">
              <a:avLst/>
            </a:prstGeom>
            <a:noFill/>
            <a:ln>
              <a:noFill/>
            </a:ln>
          </p:spPr>
        </p:pic>
        <p:sp>
          <p:nvSpPr>
            <p:cNvPr id="29" name="TextBox 28">
              <a:extLst>
                <a:ext uri="{FF2B5EF4-FFF2-40B4-BE49-F238E27FC236}">
                  <a16:creationId xmlns:a16="http://schemas.microsoft.com/office/drawing/2014/main" id="{996D2E20-71BA-497D-B0DB-A6AB7473950A}"/>
                </a:ext>
              </a:extLst>
            </p:cNvPr>
            <p:cNvSpPr txBox="1"/>
            <p:nvPr/>
          </p:nvSpPr>
          <p:spPr>
            <a:xfrm rot="219650">
              <a:off x="1014164" y="1003089"/>
              <a:ext cx="2226292" cy="1200329"/>
            </a:xfrm>
            <a:prstGeom prst="rect">
              <a:avLst/>
            </a:prstGeom>
            <a:noFill/>
          </p:spPr>
          <p:txBody>
            <a:bodyPr wrap="square" rtlCol="0">
              <a:spAutoFit/>
            </a:bodyPr>
            <a:lstStyle/>
            <a:p>
              <a:pPr algn="ctr"/>
              <a:r>
                <a:rPr lang="en-GB" sz="3600" b="1" dirty="0">
                  <a:solidFill>
                    <a:schemeClr val="bg1"/>
                  </a:solidFill>
                  <a:latin typeface="Century Gothic" panose="020B0502020202020204" pitchFamily="34" charset="0"/>
                </a:rPr>
                <a:t>self-control</a:t>
              </a:r>
            </a:p>
          </p:txBody>
        </p:sp>
      </p:grpSp>
      <p:grpSp>
        <p:nvGrpSpPr>
          <p:cNvPr id="33" name="Group 32">
            <a:extLst>
              <a:ext uri="{FF2B5EF4-FFF2-40B4-BE49-F238E27FC236}">
                <a16:creationId xmlns:a16="http://schemas.microsoft.com/office/drawing/2014/main" id="{C1D587F3-6D89-41E0-A43D-773069CAEB75}"/>
              </a:ext>
            </a:extLst>
          </p:cNvPr>
          <p:cNvGrpSpPr/>
          <p:nvPr/>
        </p:nvGrpSpPr>
        <p:grpSpPr>
          <a:xfrm rot="19580667">
            <a:off x="481280" y="3845039"/>
            <a:ext cx="2389399" cy="2719249"/>
            <a:chOff x="3325861" y="865680"/>
            <a:chExt cx="2389399" cy="2719249"/>
          </a:xfrm>
        </p:grpSpPr>
        <p:pic>
          <p:nvPicPr>
            <p:cNvPr id="34" name="Picture 33">
              <a:extLst>
                <a:ext uri="{FF2B5EF4-FFF2-40B4-BE49-F238E27FC236}">
                  <a16:creationId xmlns:a16="http://schemas.microsoft.com/office/drawing/2014/main" id="{1C591811-1050-4AB0-9AB2-55D46C88C4CE}"/>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1703909">
              <a:off x="3325861" y="865680"/>
              <a:ext cx="2389399" cy="2719249"/>
            </a:xfrm>
            <a:prstGeom prst="rect">
              <a:avLst/>
            </a:prstGeom>
            <a:noFill/>
            <a:ln>
              <a:noFill/>
            </a:ln>
          </p:spPr>
        </p:pic>
        <p:sp>
          <p:nvSpPr>
            <p:cNvPr id="35" name="TextBox 34">
              <a:extLst>
                <a:ext uri="{FF2B5EF4-FFF2-40B4-BE49-F238E27FC236}">
                  <a16:creationId xmlns:a16="http://schemas.microsoft.com/office/drawing/2014/main" id="{6001BAF1-CFAD-4FD8-AF07-367A9C442927}"/>
                </a:ext>
              </a:extLst>
            </p:cNvPr>
            <p:cNvSpPr txBox="1"/>
            <p:nvPr/>
          </p:nvSpPr>
          <p:spPr>
            <a:xfrm rot="1650559">
              <a:off x="3342063" y="1927427"/>
              <a:ext cx="2353846" cy="584775"/>
            </a:xfrm>
            <a:prstGeom prst="rect">
              <a:avLst/>
            </a:prstGeom>
            <a:noFill/>
          </p:spPr>
          <p:txBody>
            <a:bodyPr wrap="square" rtlCol="0">
              <a:spAutoFit/>
            </a:bodyPr>
            <a:lstStyle/>
            <a:p>
              <a:pPr marL="0" marR="0" lvl="0" indent="0" algn="ctr" defTabSz="457177"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Century Gothic" panose="020B0502020202020204" pitchFamily="34" charset="0"/>
                </a:rPr>
                <a:t>faithfulness</a:t>
              </a:r>
              <a:endPar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grpSp>
        <p:nvGrpSpPr>
          <p:cNvPr id="30" name="Group 29">
            <a:extLst>
              <a:ext uri="{FF2B5EF4-FFF2-40B4-BE49-F238E27FC236}">
                <a16:creationId xmlns:a16="http://schemas.microsoft.com/office/drawing/2014/main" id="{258A2324-DB8E-4D8C-98F1-EECC16481D2B}"/>
              </a:ext>
            </a:extLst>
          </p:cNvPr>
          <p:cNvGrpSpPr/>
          <p:nvPr/>
        </p:nvGrpSpPr>
        <p:grpSpPr>
          <a:xfrm rot="20244299">
            <a:off x="2781955" y="3969764"/>
            <a:ext cx="2392065" cy="2719249"/>
            <a:chOff x="5706745" y="666960"/>
            <a:chExt cx="2392065" cy="2719249"/>
          </a:xfrm>
        </p:grpSpPr>
        <p:pic>
          <p:nvPicPr>
            <p:cNvPr id="31" name="Picture 30">
              <a:extLst>
                <a:ext uri="{FF2B5EF4-FFF2-40B4-BE49-F238E27FC236}">
                  <a16:creationId xmlns:a16="http://schemas.microsoft.com/office/drawing/2014/main" id="{54B8729E-A6A1-48BB-AFC6-708B5262A1DB}"/>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65095">
              <a:off x="5706745" y="666960"/>
              <a:ext cx="2389399" cy="2719249"/>
            </a:xfrm>
            <a:prstGeom prst="rect">
              <a:avLst/>
            </a:prstGeom>
            <a:noFill/>
            <a:ln>
              <a:noFill/>
            </a:ln>
          </p:spPr>
        </p:pic>
        <p:sp>
          <p:nvSpPr>
            <p:cNvPr id="32" name="TextBox 31">
              <a:extLst>
                <a:ext uri="{FF2B5EF4-FFF2-40B4-BE49-F238E27FC236}">
                  <a16:creationId xmlns:a16="http://schemas.microsoft.com/office/drawing/2014/main" id="{6D4E873B-DDA3-4A43-8735-FC1BF9915105}"/>
                </a:ext>
              </a:extLst>
            </p:cNvPr>
            <p:cNvSpPr txBox="1"/>
            <p:nvPr/>
          </p:nvSpPr>
          <p:spPr>
            <a:xfrm rot="418352">
              <a:off x="5756611" y="1880334"/>
              <a:ext cx="2342199" cy="584775"/>
            </a:xfrm>
            <a:prstGeom prst="rect">
              <a:avLst/>
            </a:prstGeom>
            <a:noFill/>
          </p:spPr>
          <p:txBody>
            <a:bodyPr wrap="square" rtlCol="0">
              <a:spAutoFit/>
            </a:bodyPr>
            <a:lstStyle/>
            <a:p>
              <a:pPr algn="ctr"/>
              <a:r>
                <a:rPr lang="en-GB" sz="3200" b="1" dirty="0">
                  <a:solidFill>
                    <a:schemeClr val="bg1"/>
                  </a:solidFill>
                  <a:latin typeface="Century Gothic" panose="020B0502020202020204" pitchFamily="34" charset="0"/>
                </a:rPr>
                <a:t>gentleness</a:t>
              </a:r>
            </a:p>
          </p:txBody>
        </p:sp>
      </p:grpSp>
    </p:spTree>
    <p:extLst>
      <p:ext uri="{BB962C8B-B14F-4D97-AF65-F5344CB8AC3E}">
        <p14:creationId xmlns:p14="http://schemas.microsoft.com/office/powerpoint/2010/main" val="116654235"/>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 picture containing text&#10;&#10;Description automatically generated">
            <a:extLst>
              <a:ext uri="{FF2B5EF4-FFF2-40B4-BE49-F238E27FC236}">
                <a16:creationId xmlns:a16="http://schemas.microsoft.com/office/drawing/2014/main" id="{57B2E13A-B316-B469-6B3D-06A47AD7E26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8">
            <a:extLst>
              <a:ext uri="{FF2B5EF4-FFF2-40B4-BE49-F238E27FC236}">
                <a16:creationId xmlns:a16="http://schemas.microsoft.com/office/drawing/2014/main" id="{EB8E02D1-870E-4729-85AA-34388EBFDC05}"/>
              </a:ext>
            </a:extLst>
          </p:cNvPr>
          <p:cNvSpPr txBox="1">
            <a:spLocks/>
          </p:cNvSpPr>
          <p:nvPr/>
        </p:nvSpPr>
        <p:spPr>
          <a:xfrm>
            <a:off x="258763" y="4213225"/>
            <a:ext cx="8958262" cy="24558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May we grow good things in our hearts and in our lives.</a:t>
            </a:r>
            <a:endParaRPr lang="en-GB" sz="2400" b="1" dirty="0">
              <a:solidFill>
                <a:schemeClr val="bg1"/>
              </a:solidFill>
              <a:latin typeface="Century Gothic" panose="020B0502020202020204" pitchFamily="34" charset="0"/>
              <a:ea typeface="ＭＳ 明朝"/>
              <a:cs typeface="Times New Roman"/>
            </a:endParaRPr>
          </a:p>
        </p:txBody>
      </p:sp>
      <p:grpSp>
        <p:nvGrpSpPr>
          <p:cNvPr id="28676" name="Group 4">
            <a:extLst>
              <a:ext uri="{FF2B5EF4-FFF2-40B4-BE49-F238E27FC236}">
                <a16:creationId xmlns:a16="http://schemas.microsoft.com/office/drawing/2014/main" id="{482EB203-0C56-46E5-A049-793C9BB3AA9B}"/>
              </a:ext>
            </a:extLst>
          </p:cNvPr>
          <p:cNvGrpSpPr>
            <a:grpSpLocks/>
          </p:cNvGrpSpPr>
          <p:nvPr/>
        </p:nvGrpSpPr>
        <p:grpSpPr bwMode="auto">
          <a:xfrm rot="8217778">
            <a:off x="7765529" y="5826524"/>
            <a:ext cx="1522413" cy="996950"/>
            <a:chOff x="0" y="0"/>
            <a:chExt cx="1670756" cy="1095023"/>
          </a:xfrm>
        </p:grpSpPr>
        <p:pic>
          <p:nvPicPr>
            <p:cNvPr id="28677" name="Graphic 34" descr="Arrow: Counter-clockwise curve">
              <a:extLst>
                <a:ext uri="{FF2B5EF4-FFF2-40B4-BE49-F238E27FC236}">
                  <a16:creationId xmlns:a16="http://schemas.microsoft.com/office/drawing/2014/main" id="{2EFE775D-8FCD-42E6-A843-92D238FC01B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3" y="182626"/>
              <a:ext cx="914648" cy="9136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8" name="Graphic 35" descr="Arrow: Counter-clockwise curve">
              <a:extLst>
                <a:ext uri="{FF2B5EF4-FFF2-40B4-BE49-F238E27FC236}">
                  <a16:creationId xmlns:a16="http://schemas.microsoft.com/office/drawing/2014/main" id="{A7E24CE2-10EF-4E6E-9AB6-01F5423F369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57153" y="182530"/>
              <a:ext cx="914648" cy="9136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9" name="Graphic 36" descr="Arrow: Straight">
              <a:extLst>
                <a:ext uri="{FF2B5EF4-FFF2-40B4-BE49-F238E27FC236}">
                  <a16:creationId xmlns:a16="http://schemas.microsoft.com/office/drawing/2014/main" id="{46EF68AC-59A9-4C66-8AA5-87E9DE0789C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5400000">
              <a:off x="373037" y="1551"/>
              <a:ext cx="913682" cy="914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8" name="Picture 7">
            <a:extLst>
              <a:ext uri="{FF2B5EF4-FFF2-40B4-BE49-F238E27FC236}">
                <a16:creationId xmlns:a16="http://schemas.microsoft.com/office/drawing/2014/main" id="{8347AA8B-457B-4657-B677-DFAE7312396E}"/>
              </a:ext>
            </a:extLst>
          </p:cNvPr>
          <p:cNvPicPr/>
          <p:nvPr/>
        </p:nvPicPr>
        <p:blipFill>
          <a:blip r:embed="rId5">
            <a:extLst>
              <a:ext uri="{28A0092B-C50C-407E-A947-70E740481C1C}">
                <a14:useLocalDpi xmlns:a14="http://schemas.microsoft.com/office/drawing/2010/main"/>
              </a:ext>
            </a:extLst>
          </a:blip>
          <a:srcRect/>
          <a:stretch>
            <a:fillRect/>
          </a:stretch>
        </p:blipFill>
        <p:spPr bwMode="auto">
          <a:xfrm rot="20686200">
            <a:off x="1009437" y="192426"/>
            <a:ext cx="2693408" cy="3065226"/>
          </a:xfrm>
          <a:prstGeom prst="rect">
            <a:avLst/>
          </a:prstGeom>
          <a:noFill/>
          <a:ln>
            <a:noFill/>
          </a:ln>
        </p:spPr>
      </p:pic>
      <p:pic>
        <p:nvPicPr>
          <p:cNvPr id="9" name="Picture 8">
            <a:extLst>
              <a:ext uri="{FF2B5EF4-FFF2-40B4-BE49-F238E27FC236}">
                <a16:creationId xmlns:a16="http://schemas.microsoft.com/office/drawing/2014/main" id="{AFFECF9E-4774-48B5-80E1-D17B87E585DD}"/>
              </a:ext>
            </a:extLst>
          </p:cNvPr>
          <p:cNvPicPr/>
          <p:nvPr/>
        </p:nvPicPr>
        <p:blipFill>
          <a:blip r:embed="rId5">
            <a:extLst>
              <a:ext uri="{28A0092B-C50C-407E-A947-70E740481C1C}">
                <a14:useLocalDpi xmlns:a14="http://schemas.microsoft.com/office/drawing/2010/main"/>
              </a:ext>
            </a:extLst>
          </a:blip>
          <a:srcRect/>
          <a:stretch>
            <a:fillRect/>
          </a:stretch>
        </p:blipFill>
        <p:spPr bwMode="auto">
          <a:xfrm rot="1703909">
            <a:off x="3225296" y="1143471"/>
            <a:ext cx="2693408" cy="3065226"/>
          </a:xfrm>
          <a:prstGeom prst="rect">
            <a:avLst/>
          </a:prstGeom>
          <a:noFill/>
          <a:ln>
            <a:noFill/>
          </a:ln>
        </p:spPr>
      </p:pic>
      <p:pic>
        <p:nvPicPr>
          <p:cNvPr id="10" name="Picture 9">
            <a:extLst>
              <a:ext uri="{FF2B5EF4-FFF2-40B4-BE49-F238E27FC236}">
                <a16:creationId xmlns:a16="http://schemas.microsoft.com/office/drawing/2014/main" id="{1FC3F652-C074-4BEB-849C-170123418152}"/>
              </a:ext>
            </a:extLst>
          </p:cNvPr>
          <p:cNvPicPr/>
          <p:nvPr/>
        </p:nvPicPr>
        <p:blipFill>
          <a:blip r:embed="rId5">
            <a:extLst>
              <a:ext uri="{28A0092B-C50C-407E-A947-70E740481C1C}">
                <a14:useLocalDpi xmlns:a14="http://schemas.microsoft.com/office/drawing/2010/main"/>
              </a:ext>
            </a:extLst>
          </a:blip>
          <a:srcRect/>
          <a:stretch>
            <a:fillRect/>
          </a:stretch>
        </p:blipFill>
        <p:spPr bwMode="auto">
          <a:xfrm rot="365095">
            <a:off x="5687552" y="682099"/>
            <a:ext cx="2693408" cy="3065226"/>
          </a:xfrm>
          <a:prstGeom prst="rect">
            <a:avLst/>
          </a:prstGeom>
          <a:noFill/>
          <a:ln>
            <a:noFill/>
          </a:ln>
        </p:spPr>
      </p:pic>
      <p:sp>
        <p:nvSpPr>
          <p:cNvPr id="2" name="TextBox 1">
            <a:extLst>
              <a:ext uri="{FF2B5EF4-FFF2-40B4-BE49-F238E27FC236}">
                <a16:creationId xmlns:a16="http://schemas.microsoft.com/office/drawing/2014/main" id="{8B88E509-242F-4FF1-ADB9-6E0DE151E16F}"/>
              </a:ext>
            </a:extLst>
          </p:cNvPr>
          <p:cNvSpPr txBox="1"/>
          <p:nvPr/>
        </p:nvSpPr>
        <p:spPr>
          <a:xfrm rot="20221874">
            <a:off x="1436104" y="1340318"/>
            <a:ext cx="1952090"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love</a:t>
            </a:r>
          </a:p>
        </p:txBody>
      </p:sp>
      <p:sp>
        <p:nvSpPr>
          <p:cNvPr id="12" name="TextBox 11">
            <a:extLst>
              <a:ext uri="{FF2B5EF4-FFF2-40B4-BE49-F238E27FC236}">
                <a16:creationId xmlns:a16="http://schemas.microsoft.com/office/drawing/2014/main" id="{B1FBA654-0386-4D04-8A44-F449B3EAC3C4}"/>
              </a:ext>
            </a:extLst>
          </p:cNvPr>
          <p:cNvSpPr txBox="1"/>
          <p:nvPr/>
        </p:nvSpPr>
        <p:spPr>
          <a:xfrm rot="418352">
            <a:off x="6058211" y="1897060"/>
            <a:ext cx="1952090"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joy</a:t>
            </a:r>
          </a:p>
        </p:txBody>
      </p:sp>
      <p:sp>
        <p:nvSpPr>
          <p:cNvPr id="13" name="TextBox 12">
            <a:extLst>
              <a:ext uri="{FF2B5EF4-FFF2-40B4-BE49-F238E27FC236}">
                <a16:creationId xmlns:a16="http://schemas.microsoft.com/office/drawing/2014/main" id="{0EC9FDB2-7957-4E2F-995E-A3230607A08A}"/>
              </a:ext>
            </a:extLst>
          </p:cNvPr>
          <p:cNvSpPr txBox="1"/>
          <p:nvPr/>
        </p:nvSpPr>
        <p:spPr>
          <a:xfrm rot="1650559">
            <a:off x="3430398" y="2252381"/>
            <a:ext cx="2227614" cy="769441"/>
          </a:xfrm>
          <a:prstGeom prst="rect">
            <a:avLst/>
          </a:prstGeom>
          <a:noFill/>
        </p:spPr>
        <p:txBody>
          <a:bodyPr wrap="square" rtlCol="0">
            <a:spAutoFit/>
          </a:bodyPr>
          <a:lstStyle/>
          <a:p>
            <a:pPr algn="ctr"/>
            <a:r>
              <a:rPr lang="en-GB" sz="4400" b="1" dirty="0">
                <a:solidFill>
                  <a:schemeClr val="bg1"/>
                </a:solidFill>
                <a:latin typeface="Century Gothic" panose="020B0502020202020204" pitchFamily="34" charset="0"/>
              </a:rPr>
              <a:t>peace</a:t>
            </a:r>
          </a:p>
        </p:txBody>
      </p:sp>
      <p:sp>
        <p:nvSpPr>
          <p:cNvPr id="15" name="TextBox 14">
            <a:extLst>
              <a:ext uri="{FF2B5EF4-FFF2-40B4-BE49-F238E27FC236}">
                <a16:creationId xmlns:a16="http://schemas.microsoft.com/office/drawing/2014/main" id="{31CEDDFB-8E5E-4EAA-91C8-42BC5317C1E5}"/>
              </a:ext>
            </a:extLst>
          </p:cNvPr>
          <p:cNvSpPr txBox="1"/>
          <p:nvPr/>
        </p:nvSpPr>
        <p:spPr>
          <a:xfrm>
            <a:off x="2329665" y="3144161"/>
            <a:ext cx="4659330" cy="369332"/>
          </a:xfrm>
          <a:prstGeom prst="rect">
            <a:avLst/>
          </a:prstGeom>
          <a:noFill/>
        </p:spPr>
        <p:txBody>
          <a:bodyPr wrap="square">
            <a:spAutoFit/>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4:] </a:t>
            </a:r>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F7CF-AC51-BE5C-9F16-1515AB29E00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87CE7EF-608A-E59A-87E2-05C2FE0A37CC}"/>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20686200">
            <a:off x="429229" y="418550"/>
            <a:ext cx="3758450" cy="4277294"/>
          </a:xfrm>
          <a:prstGeom prst="rect">
            <a:avLst/>
          </a:prstGeom>
          <a:noFill/>
          <a:ln>
            <a:noFill/>
          </a:ln>
        </p:spPr>
      </p:pic>
      <p:pic>
        <p:nvPicPr>
          <p:cNvPr id="3" name="Picture 2">
            <a:extLst>
              <a:ext uri="{FF2B5EF4-FFF2-40B4-BE49-F238E27FC236}">
                <a16:creationId xmlns:a16="http://schemas.microsoft.com/office/drawing/2014/main" id="{A47DCA0A-E2E6-131F-C773-E0FB0D804F2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1703909">
            <a:off x="2804265" y="1748999"/>
            <a:ext cx="3758450" cy="4277294"/>
          </a:xfrm>
          <a:prstGeom prst="rect">
            <a:avLst/>
          </a:prstGeom>
          <a:noFill/>
          <a:ln>
            <a:noFill/>
          </a:ln>
        </p:spPr>
      </p:pic>
      <p:pic>
        <p:nvPicPr>
          <p:cNvPr id="4" name="Picture 3">
            <a:extLst>
              <a:ext uri="{FF2B5EF4-FFF2-40B4-BE49-F238E27FC236}">
                <a16:creationId xmlns:a16="http://schemas.microsoft.com/office/drawing/2014/main" id="{51B28877-4248-9F12-14C1-74BBA71B1AFE}"/>
              </a:ext>
            </a:extLst>
          </p:cNvPr>
          <p:cNvPicPr/>
          <p:nvPr/>
        </p:nvPicPr>
        <p:blipFill>
          <a:blip r:embed="rId3">
            <a:extLst>
              <a:ext uri="{28A0092B-C50C-407E-A947-70E740481C1C}">
                <a14:useLocalDpi xmlns:a14="http://schemas.microsoft.com/office/drawing/2010/main"/>
              </a:ext>
            </a:extLst>
          </a:blip>
          <a:srcRect/>
          <a:stretch>
            <a:fillRect/>
          </a:stretch>
        </p:blipFill>
        <p:spPr bwMode="auto">
          <a:xfrm rot="365095">
            <a:off x="5236956" y="595525"/>
            <a:ext cx="3758450" cy="4277294"/>
          </a:xfrm>
          <a:prstGeom prst="rect">
            <a:avLst/>
          </a:prstGeom>
          <a:noFill/>
          <a:ln>
            <a:noFill/>
          </a:ln>
        </p:spPr>
      </p:pic>
    </p:spTree>
    <p:extLst>
      <p:ext uri="{BB962C8B-B14F-4D97-AF65-F5344CB8AC3E}">
        <p14:creationId xmlns:p14="http://schemas.microsoft.com/office/powerpoint/2010/main" val="612158168"/>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456F22-EECE-D224-64FB-D57976335EA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65194" y="0"/>
            <a:ext cx="8613613" cy="6858000"/>
          </a:xfrm>
          <a:prstGeom prst="rect">
            <a:avLst/>
          </a:prstGeom>
        </p:spPr>
      </p:pic>
    </p:spTree>
    <p:extLst>
      <p:ext uri="{BB962C8B-B14F-4D97-AF65-F5344CB8AC3E}">
        <p14:creationId xmlns:p14="http://schemas.microsoft.com/office/powerpoint/2010/main" val="2412208212"/>
      </p:ext>
    </p:extLst>
  </p:cSld>
  <p:clrMapOvr>
    <a:masterClrMapping/>
  </p:clrMapOvr>
  <mc:AlternateContent xmlns:mc="http://schemas.openxmlformats.org/markup-compatibility/2006" xmlns:p14="http://schemas.microsoft.com/office/powerpoint/2010/main">
    <mc:Choice Requires="p14">
      <p:transition spd="med" p14:dur="700" advTm="21893">
        <p:fade/>
      </p:transition>
    </mc:Choice>
    <mc:Fallback xmlns="">
      <p:transition spd="med" advTm="21893">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2"/>
</p:tagLst>
</file>

<file path=ppt/tags/tag2.xml><?xml version="1.0" encoding="utf-8"?>
<p:tagLst xmlns:a="http://schemas.openxmlformats.org/drawingml/2006/main" xmlns:r="http://schemas.openxmlformats.org/officeDocument/2006/relationships" xmlns:p="http://schemas.openxmlformats.org/presentationml/2006/main">
  <p:tag name="TIMING" val="|13.5|5.7|7.1|6.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889</TotalTime>
  <Words>1431</Words>
  <Application>Microsoft Office PowerPoint</Application>
  <PresentationFormat>On-screen Show (4:3)</PresentationFormat>
  <Paragraphs>101</Paragraphs>
  <Slides>22</Slides>
  <Notes>17</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Avenir Next LT Pro</vt:lpstr>
      <vt:lpstr>Calibri</vt:lpstr>
      <vt:lpstr>Cambria</vt:lpstr>
      <vt:lpstr>Century Gothic</vt:lpstr>
      <vt:lpstr>Symbol</vt:lpstr>
      <vt:lpstr>Office Theme</vt: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Jane Whittington</cp:lastModifiedBy>
  <cp:revision>44</cp:revision>
  <dcterms:created xsi:type="dcterms:W3CDTF">2016-05-28T09:08:15Z</dcterms:created>
  <dcterms:modified xsi:type="dcterms:W3CDTF">2026-04-13T07:59:29Z</dcterms:modified>
</cp:coreProperties>
</file>