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454" r:id="rId3"/>
    <p:sldId id="455" r:id="rId4"/>
    <p:sldId id="290" r:id="rId5"/>
    <p:sldId id="257" r:id="rId6"/>
    <p:sldId id="289" r:id="rId7"/>
    <p:sldId id="264" r:id="rId8"/>
    <p:sldId id="260" r:id="rId9"/>
    <p:sldId id="457" r:id="rId10"/>
    <p:sldId id="261" r:id="rId11"/>
    <p:sldId id="262" r:id="rId12"/>
    <p:sldId id="263" r:id="rId13"/>
    <p:sldId id="458" r:id="rId14"/>
    <p:sldId id="259" r:id="rId15"/>
    <p:sldId id="460" r:id="rId16"/>
    <p:sldId id="459" r:id="rId17"/>
    <p:sldId id="463" r:id="rId18"/>
    <p:sldId id="464" r:id="rId19"/>
    <p:sldId id="465" r:id="rId20"/>
    <p:sldId id="468" r:id="rId21"/>
    <p:sldId id="473" r:id="rId22"/>
    <p:sldId id="469" r:id="rId23"/>
    <p:sldId id="466" r:id="rId24"/>
    <p:sldId id="470" r:id="rId25"/>
    <p:sldId id="467" r:id="rId26"/>
    <p:sldId id="471" r:id="rId27"/>
    <p:sldId id="472" r:id="rId28"/>
    <p:sldId id="431" r:id="rId29"/>
    <p:sldId id="323" r:id="rId30"/>
    <p:sldId id="265" r:id="rId31"/>
    <p:sldId id="47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B851"/>
    <a:srgbClr val="C2C062"/>
    <a:srgbClr val="B7C262"/>
    <a:srgbClr val="AEBB51"/>
    <a:srgbClr val="ACC777"/>
    <a:srgbClr val="CAFF33"/>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8F04F-054C-4CCF-8B24-3974812AB3A9}" v="60" dt="2026-04-10T15:20:03.0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442" autoAdjust="0"/>
  </p:normalViewPr>
  <p:slideViewPr>
    <p:cSldViewPr snapToGrid="0" snapToObjects="1">
      <p:cViewPr varScale="1">
        <p:scale>
          <a:sx n="39" d="100"/>
          <a:sy n="39" d="100"/>
        </p:scale>
        <p:origin x="2060"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38127-4447-436D-9922-FD3018FC1557}" type="datetimeFigureOut">
              <a:rPr lang="en-GB" smtClean="0"/>
              <a:t>13/04/2026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2A51ED-6BC5-4CFB-89D2-E1A1420AF81A}" type="slidenum">
              <a:rPr lang="en-GB" smtClean="0"/>
              <a:t>‹#›</a:t>
            </a:fld>
            <a:endParaRPr lang="en-GB"/>
          </a:p>
        </p:txBody>
      </p:sp>
    </p:spTree>
    <p:extLst>
      <p:ext uri="{BB962C8B-B14F-4D97-AF65-F5344CB8AC3E}">
        <p14:creationId xmlns:p14="http://schemas.microsoft.com/office/powerpoint/2010/main" val="186691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Gathering:</a:t>
            </a:r>
            <a:r>
              <a:rPr lang="en-GB" sz="1200" kern="1200" dirty="0">
                <a:solidFill>
                  <a:schemeClr val="tx1"/>
                </a:solidFill>
                <a:effectLst/>
                <a:latin typeface="+mn-lt"/>
                <a:ea typeface="MS PGothic" panose="020B0600070205080204" pitchFamily="34" charset="-128"/>
                <a:cs typeface="MS PGothic" charset="0"/>
              </a:rPr>
              <a:t> </a:t>
            </a:r>
          </a:p>
          <a:p>
            <a:r>
              <a:rPr lang="en-GB" sz="1200" b="1" kern="1200" dirty="0">
                <a:solidFill>
                  <a:schemeClr val="tx1"/>
                </a:solidFill>
                <a:effectLst/>
                <a:latin typeface="+mn-lt"/>
                <a:ea typeface="+mn-ea"/>
                <a:cs typeface="+mn-cs"/>
              </a:rPr>
              <a:t>Slide 1: Bouncing balls stilling exercise</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Use the stilling slide if desired: the suggested words should be spoken slowly, leaving pauses </a:t>
            </a:r>
            <a:r>
              <a:rPr lang="en-GB" sz="1200" i="1" kern="1200" dirty="0" err="1">
                <a:solidFill>
                  <a:schemeClr val="tx1"/>
                </a:solidFill>
                <a:effectLst/>
                <a:latin typeface="+mn-lt"/>
                <a:ea typeface="+mn-ea"/>
                <a:cs typeface="+mn-cs"/>
              </a:rPr>
              <a:t>inbetween</a:t>
            </a:r>
            <a:r>
              <a:rPr lang="en-GB" sz="1200" i="1" kern="1200" dirty="0">
                <a:solidFill>
                  <a:schemeClr val="tx1"/>
                </a:solidFill>
                <a:effectLst/>
                <a:latin typeface="+mn-lt"/>
                <a:ea typeface="+mn-ea"/>
                <a:cs typeface="+mn-cs"/>
              </a:rPr>
              <a:t> to create a sense of stillness.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you sit quietly, look at the tennis balls as they bounce…..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practise slower breathing…..in…..and out…..in……and out…..as you watch the movement of balls up and down….</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maybe notice that you are feeling calmer and more relaxed….</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you breathe, think about yourself and what you bring into this time today…..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come into this special / sacred space and time to be still….to think deeply…..to be together as a school community…..</a:t>
            </a:r>
          </a:p>
          <a:p>
            <a:r>
              <a:rPr lang="en-GB" sz="1200" kern="1200" dirty="0">
                <a:solidFill>
                  <a:schemeClr val="tx1"/>
                </a:solidFill>
                <a:effectLst/>
                <a:latin typeface="+mn-lt"/>
                <a:ea typeface="+mn-ea"/>
                <a:cs typeface="+mn-cs"/>
              </a:rPr>
              <a:t>In our time together today, we will</a:t>
            </a:r>
            <a:r>
              <a:rPr lang="en-GB" sz="1200" b="1" kern="1200" dirty="0">
                <a:solidFill>
                  <a:schemeClr val="tx1"/>
                </a:solidFill>
                <a:effectLst/>
                <a:latin typeface="+mn-lt"/>
                <a:ea typeface="+mn-ea"/>
                <a:cs typeface="+mn-cs"/>
              </a:rPr>
              <a:t> do some more science together, share a story, and then think together.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03128AB-7EA3-884D-B84F-2D9B3C601A6B}" type="slidenum">
              <a:rPr lang="en-US" smtClean="0"/>
              <a:t>1</a:t>
            </a:fld>
            <a:endParaRPr lang="en-US" dirty="0"/>
          </a:p>
        </p:txBody>
      </p:sp>
    </p:spTree>
    <p:extLst>
      <p:ext uri="{BB962C8B-B14F-4D97-AF65-F5344CB8AC3E}">
        <p14:creationId xmlns:p14="http://schemas.microsoft.com/office/powerpoint/2010/main" val="113475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2AD20-6F91-4FA2-B894-F9C4B2F778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4A28BB7-4757-499D-9C15-27492969CAA6}"/>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n-ea"/>
                <a:cs typeface="+mn-cs"/>
              </a:rPr>
              <a:t>Slide 2:</a:t>
            </a:r>
            <a:r>
              <a:rPr lang="en-GB" sz="1200" kern="1200" dirty="0">
                <a:solidFill>
                  <a:schemeClr val="tx1"/>
                </a:solidFill>
                <a:effectLst/>
                <a:latin typeface="+mn-lt"/>
                <a:ea typeface="+mn-ea"/>
                <a:cs typeface="+mn-cs"/>
              </a:rPr>
              <a:t> Use our new gathering words for this term, or your usual greeting if you prefer. These greetings may change slightly each week to reflect the spiritual elements that we will be exploring in each week’s materials.</a:t>
            </a:r>
          </a:p>
          <a:p>
            <a:r>
              <a:rPr lang="en-GB" sz="1200" kern="1200" dirty="0">
                <a:solidFill>
                  <a:schemeClr val="tx1"/>
                </a:solidFill>
                <a:effectLst/>
                <a:latin typeface="+mn-lt"/>
                <a:ea typeface="+mn-ea"/>
                <a:cs typeface="+mn-cs"/>
              </a:rPr>
              <a:t> </a:t>
            </a:r>
          </a:p>
          <a:p>
            <a:r>
              <a:rPr lang="en-GB" sz="1200" b="1" i="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 share our story today….</a:t>
            </a:r>
          </a:p>
          <a:p>
            <a:r>
              <a:rPr lang="en-GB" sz="1200" b="1" i="1" kern="1200" dirty="0">
                <a:solidFill>
                  <a:schemeClr val="tx1"/>
                </a:solidFill>
                <a:effectLst/>
                <a:latin typeface="+mn-lt"/>
                <a:ea typeface="+mn-ea"/>
                <a:cs typeface="+mn-cs"/>
              </a:rPr>
              <a:t>All: </a:t>
            </a:r>
            <a:r>
              <a:rPr lang="en-GB" sz="1200" b="1" kern="1200" dirty="0">
                <a:solidFill>
                  <a:schemeClr val="tx1"/>
                </a:solidFill>
                <a:effectLst/>
                <a:latin typeface="+mn-lt"/>
                <a:ea typeface="+mn-ea"/>
                <a:cs typeface="+mn-cs"/>
              </a:rPr>
              <a:t>May we grow in our understanding of ourselves and others.</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EDFF2C78-F87D-42BD-B67C-ADA74CDB4A71}"/>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C105EB9-C087-4CF7-A15F-30CC282395FD}"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3: </a:t>
            </a:r>
            <a:r>
              <a:rPr lang="en-GB" sz="1200" kern="1200" dirty="0">
                <a:solidFill>
                  <a:schemeClr val="tx1"/>
                </a:solidFill>
                <a:effectLst/>
                <a:latin typeface="+mn-lt"/>
                <a:ea typeface="+mn-ea"/>
                <a:cs typeface="+mn-cs"/>
              </a:rPr>
              <a:t>We’re taking a little break today from parables to hear another story about Jesus, but first…..some more science! As you watched the tennis balls bouncing earlier, I wonder if you noticed that some balls were going up and some were coming down? I wonder if you can explain why this was happening? </a:t>
            </a:r>
            <a:r>
              <a:rPr lang="en-GB" sz="1200" i="1" kern="1200" dirty="0">
                <a:solidFill>
                  <a:schemeClr val="tx1"/>
                </a:solidFill>
                <a:effectLst/>
                <a:latin typeface="+mn-lt"/>
                <a:ea typeface="+mn-ea"/>
                <a:cs typeface="+mn-cs"/>
              </a:rPr>
              <a:t>[allow a few responses, demonstrating with the real tennis ball if needed</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 it’s possible that some children will talk in simple ways about the force of gravity, or about the balls bouncing. Don’t worry about children getting this right, because your experiment will help!]</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3</a:t>
            </a:fld>
            <a:endParaRPr lang="en-GB"/>
          </a:p>
        </p:txBody>
      </p:sp>
    </p:spTree>
    <p:extLst>
      <p:ext uri="{BB962C8B-B14F-4D97-AF65-F5344CB8AC3E}">
        <p14:creationId xmlns:p14="http://schemas.microsoft.com/office/powerpoint/2010/main" val="755772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4: </a:t>
            </a:r>
            <a:r>
              <a:rPr lang="en-GB" sz="1200" kern="1200" dirty="0">
                <a:solidFill>
                  <a:schemeClr val="tx1"/>
                </a:solidFill>
                <a:effectLst/>
                <a:latin typeface="+mn-lt"/>
                <a:ea typeface="+mn-ea"/>
                <a:cs typeface="+mn-cs"/>
              </a:rPr>
              <a:t>We’re going to do some more simple science together, and conduct our own experiment about going up and coming down. Let’s see what you think will happen if I throw some other things into the air… </a:t>
            </a:r>
            <a:r>
              <a:rPr lang="en-GB" sz="1200" i="1" kern="1200" dirty="0">
                <a:solidFill>
                  <a:schemeClr val="tx1"/>
                </a:solidFill>
                <a:effectLst/>
                <a:latin typeface="+mn-lt"/>
                <a:ea typeface="+mn-ea"/>
                <a:cs typeface="+mn-cs"/>
              </a:rPr>
              <a:t>[repeat experiment with the other objects]</a:t>
            </a:r>
            <a:r>
              <a:rPr lang="en-GB" sz="1200" kern="1200" dirty="0">
                <a:solidFill>
                  <a:schemeClr val="tx1"/>
                </a:solidFill>
                <a:effectLst/>
                <a:latin typeface="+mn-lt"/>
                <a:ea typeface="+mn-ea"/>
                <a:cs typeface="+mn-cs"/>
              </a:rPr>
              <a:t> We’ve found out that “What goes up, must come down.” Our theory still works, but a bit more slowly with very light objects like the feather…. We call this idea </a:t>
            </a:r>
            <a:r>
              <a:rPr lang="en-GB" sz="1200" b="1" kern="1200" dirty="0">
                <a:solidFill>
                  <a:schemeClr val="tx1"/>
                </a:solidFill>
                <a:effectLst/>
                <a:latin typeface="+mn-lt"/>
                <a:ea typeface="+mn-ea"/>
                <a:cs typeface="+mn-cs"/>
              </a:rPr>
              <a:t>gravity</a:t>
            </a:r>
            <a:r>
              <a:rPr lang="en-GB" sz="1200" kern="1200" dirty="0">
                <a:solidFill>
                  <a:schemeClr val="tx1"/>
                </a:solidFill>
                <a:effectLst/>
                <a:latin typeface="+mn-lt"/>
                <a:ea typeface="+mn-ea"/>
                <a:cs typeface="+mn-cs"/>
              </a:rPr>
              <a:t>: the force that ensures that what goes up must come down again….and it was discovered by this man…</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4</a:t>
            </a:fld>
            <a:endParaRPr lang="en-GB"/>
          </a:p>
        </p:txBody>
      </p:sp>
    </p:spTree>
    <p:extLst>
      <p:ext uri="{BB962C8B-B14F-4D97-AF65-F5344CB8AC3E}">
        <p14:creationId xmlns:p14="http://schemas.microsoft.com/office/powerpoint/2010/main" val="3996404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5:</a:t>
            </a:r>
            <a:r>
              <a:rPr lang="en-GB" sz="1200" kern="1200" dirty="0">
                <a:solidFill>
                  <a:schemeClr val="tx1"/>
                </a:solidFill>
                <a:effectLst/>
                <a:latin typeface="+mn-lt"/>
                <a:ea typeface="+mn-ea"/>
                <a:cs typeface="+mn-cs"/>
              </a:rPr>
              <a:t> …Isaac Newton, in 1666, when he’d wondered why apples always fell to the ground. That big question led to him describing the law of gravity for the very first time! So, keep asking big questions yourselves!!</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5</a:t>
            </a:fld>
            <a:endParaRPr lang="en-GB"/>
          </a:p>
        </p:txBody>
      </p:sp>
    </p:spTree>
    <p:extLst>
      <p:ext uri="{BB962C8B-B14F-4D97-AF65-F5344CB8AC3E}">
        <p14:creationId xmlns:p14="http://schemas.microsoft.com/office/powerpoint/2010/main" val="916603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6:</a:t>
            </a:r>
            <a:r>
              <a:rPr lang="en-GB" sz="1200" kern="1200" dirty="0">
                <a:solidFill>
                  <a:schemeClr val="tx1"/>
                </a:solidFill>
                <a:effectLst/>
                <a:latin typeface="+mn-lt"/>
                <a:ea typeface="+mn-ea"/>
                <a:cs typeface="+mn-cs"/>
              </a:rPr>
              <a:t> Our story today is about going up and coming down…and how the disciples were told to wait for something special….As you listen, think about what goes up and what comes down….</a:t>
            </a:r>
            <a:r>
              <a:rPr lang="en-GB" sz="1200" i="1" kern="1200" dirty="0">
                <a:solidFill>
                  <a:schemeClr val="tx1"/>
                </a:solidFill>
                <a:effectLst/>
                <a:latin typeface="+mn-lt"/>
                <a:ea typeface="+mn-ea"/>
                <a:cs typeface="+mn-cs"/>
              </a:rPr>
              <a:t>[use script on p3. There are some pictures to go with it.]</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6</a:t>
            </a:fld>
            <a:endParaRPr lang="en-GB"/>
          </a:p>
        </p:txBody>
      </p:sp>
    </p:spTree>
    <p:extLst>
      <p:ext uri="{BB962C8B-B14F-4D97-AF65-F5344CB8AC3E}">
        <p14:creationId xmlns:p14="http://schemas.microsoft.com/office/powerpoint/2010/main" val="417311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7:</a:t>
            </a:r>
            <a:r>
              <a:rPr lang="en-GB" sz="1200" kern="1200" dirty="0">
                <a:solidFill>
                  <a:schemeClr val="tx1"/>
                </a:solidFill>
                <a:effectLst/>
                <a:latin typeface="+mn-lt"/>
                <a:ea typeface="+mn-ea"/>
                <a:cs typeface="+mn-cs"/>
              </a:rPr>
              <a:t> Jesus had always told his friends the disciples that he had come </a:t>
            </a:r>
            <a:r>
              <a:rPr lang="en-GB" sz="1200" b="1" kern="1200" dirty="0">
                <a:solidFill>
                  <a:schemeClr val="tx1"/>
                </a:solidFill>
                <a:effectLst/>
                <a:latin typeface="+mn-lt"/>
                <a:ea typeface="+mn-ea"/>
                <a:cs typeface="+mn-cs"/>
              </a:rPr>
              <a:t>down </a:t>
            </a:r>
            <a:r>
              <a:rPr lang="en-GB" sz="1200" kern="1200" dirty="0">
                <a:solidFill>
                  <a:schemeClr val="tx1"/>
                </a:solidFill>
                <a:effectLst/>
                <a:latin typeface="+mn-lt"/>
                <a:ea typeface="+mn-ea"/>
                <a:cs typeface="+mn-cs"/>
              </a:rPr>
              <a:t>from heaven to show them what God, his Father, was like, and that one day he would return to his home, </a:t>
            </a:r>
            <a:r>
              <a:rPr lang="en-GB" sz="1200" b="1" kern="1200" dirty="0">
                <a:solidFill>
                  <a:schemeClr val="tx1"/>
                </a:solidFill>
                <a:effectLst/>
                <a:latin typeface="+mn-lt"/>
                <a:ea typeface="+mn-ea"/>
                <a:cs typeface="+mn-cs"/>
              </a:rPr>
              <a:t>up</a:t>
            </a:r>
            <a:r>
              <a:rPr lang="en-GB" sz="1200" kern="1200" dirty="0">
                <a:solidFill>
                  <a:schemeClr val="tx1"/>
                </a:solidFill>
                <a:effectLst/>
                <a:latin typeface="+mn-lt"/>
                <a:ea typeface="+mn-ea"/>
                <a:cs typeface="+mn-cs"/>
              </a:rPr>
              <a:t> in heaven. Some days after his resurrection, the disciples were all gathered together in Jerusalem. Suddenly Jesus appeared among them, as if out of nowhere. </a:t>
            </a:r>
          </a:p>
          <a:p>
            <a:endParaRPr lang="en-US" dirty="0"/>
          </a:p>
        </p:txBody>
      </p:sp>
    </p:spTree>
    <p:extLst>
      <p:ext uri="{BB962C8B-B14F-4D97-AF65-F5344CB8AC3E}">
        <p14:creationId xmlns:p14="http://schemas.microsoft.com/office/powerpoint/2010/main" val="2287676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8: </a:t>
            </a:r>
            <a:r>
              <a:rPr lang="en-GB" sz="1200" kern="1200" dirty="0">
                <a:solidFill>
                  <a:schemeClr val="tx1"/>
                </a:solidFill>
                <a:effectLst/>
                <a:latin typeface="+mn-lt"/>
                <a:ea typeface="+mn-ea"/>
                <a:cs typeface="+mn-cs"/>
              </a:rPr>
              <a:t>‘Stay here in Jerusalem’, Jesus told them. ‘I am going home, </a:t>
            </a:r>
            <a:r>
              <a:rPr lang="en-GB" sz="1200" b="1" kern="1200" dirty="0">
                <a:solidFill>
                  <a:schemeClr val="tx1"/>
                </a:solidFill>
                <a:effectLst/>
                <a:latin typeface="+mn-lt"/>
                <a:ea typeface="+mn-ea"/>
                <a:cs typeface="+mn-cs"/>
              </a:rPr>
              <a:t>up </a:t>
            </a:r>
            <a:r>
              <a:rPr lang="en-GB" sz="1200" kern="1200" dirty="0">
                <a:solidFill>
                  <a:schemeClr val="tx1"/>
                </a:solidFill>
                <a:effectLst/>
                <a:latin typeface="+mn-lt"/>
                <a:ea typeface="+mn-ea"/>
                <a:cs typeface="+mn-cs"/>
              </a:rPr>
              <a:t>to heaven, to be with my Father. But don’t worry: my Father will send </a:t>
            </a:r>
            <a:r>
              <a:rPr lang="en-GB" sz="1200" b="1" kern="1200" dirty="0">
                <a:solidFill>
                  <a:schemeClr val="tx1"/>
                </a:solidFill>
                <a:effectLst/>
                <a:latin typeface="+mn-lt"/>
                <a:ea typeface="+mn-ea"/>
                <a:cs typeface="+mn-cs"/>
              </a:rPr>
              <a:t>down</a:t>
            </a:r>
            <a:r>
              <a:rPr lang="en-GB" sz="1200" kern="1200" dirty="0">
                <a:solidFill>
                  <a:schemeClr val="tx1"/>
                </a:solidFill>
                <a:effectLst/>
                <a:latin typeface="+mn-lt"/>
                <a:ea typeface="+mn-ea"/>
                <a:cs typeface="+mn-cs"/>
              </a:rPr>
              <a:t> what he has promised: the Holy Spirit. It’s a special gift for you to be your helper, just like me…And don’t forget!’ he added ‘Even though I am going </a:t>
            </a:r>
            <a:r>
              <a:rPr lang="en-GB" sz="1200" b="1" kern="1200" dirty="0">
                <a:solidFill>
                  <a:schemeClr val="tx1"/>
                </a:solidFill>
                <a:effectLst/>
                <a:latin typeface="+mn-lt"/>
                <a:ea typeface="+mn-ea"/>
                <a:cs typeface="+mn-cs"/>
              </a:rPr>
              <a:t>up </a:t>
            </a:r>
            <a:r>
              <a:rPr lang="en-GB" sz="1200" kern="1200" dirty="0">
                <a:solidFill>
                  <a:schemeClr val="tx1"/>
                </a:solidFill>
                <a:effectLst/>
                <a:latin typeface="+mn-lt"/>
                <a:ea typeface="+mn-ea"/>
                <a:cs typeface="+mn-cs"/>
              </a:rPr>
              <a:t>to heaven, I will never leave you: never! I will be with you….always and forever!’</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8</a:t>
            </a:fld>
            <a:endParaRPr lang="en-GB"/>
          </a:p>
        </p:txBody>
      </p:sp>
    </p:spTree>
    <p:extLst>
      <p:ext uri="{BB962C8B-B14F-4D97-AF65-F5344CB8AC3E}">
        <p14:creationId xmlns:p14="http://schemas.microsoft.com/office/powerpoint/2010/main" val="40035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7" name="Text Box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34818"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9: </a:t>
            </a:r>
            <a:r>
              <a:rPr lang="en-GB" sz="1200" kern="1200" dirty="0">
                <a:solidFill>
                  <a:schemeClr val="tx1"/>
                </a:solidFill>
                <a:effectLst/>
                <a:latin typeface="+mn-lt"/>
                <a:ea typeface="+mn-ea"/>
                <a:cs typeface="+mn-cs"/>
              </a:rPr>
              <a:t>And then, in a blaze of bright light, the friends watched as Jesus left them for the last time and went </a:t>
            </a:r>
            <a:r>
              <a:rPr lang="en-GB" sz="1200" b="1" kern="1200" dirty="0">
                <a:solidFill>
                  <a:schemeClr val="tx1"/>
                </a:solidFill>
                <a:effectLst/>
                <a:latin typeface="+mn-lt"/>
                <a:ea typeface="+mn-ea"/>
                <a:cs typeface="+mn-cs"/>
              </a:rPr>
              <a:t>up</a:t>
            </a:r>
            <a:r>
              <a:rPr lang="en-GB" sz="1200" kern="1200" dirty="0">
                <a:solidFill>
                  <a:schemeClr val="tx1"/>
                </a:solidFill>
                <a:effectLst/>
                <a:latin typeface="+mn-lt"/>
                <a:ea typeface="+mn-ea"/>
                <a:cs typeface="+mn-cs"/>
              </a:rPr>
              <a:t> into heaven. </a:t>
            </a:r>
          </a:p>
          <a:p>
            <a:endParaRPr lang="en-US" dirty="0"/>
          </a:p>
        </p:txBody>
      </p:sp>
    </p:spTree>
    <p:extLst>
      <p:ext uri="{BB962C8B-B14F-4D97-AF65-F5344CB8AC3E}">
        <p14:creationId xmlns:p14="http://schemas.microsoft.com/office/powerpoint/2010/main" val="378947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3" name="Text Box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33794"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10: </a:t>
            </a:r>
            <a:r>
              <a:rPr lang="en-GB" sz="1200" kern="1200" dirty="0">
                <a:solidFill>
                  <a:schemeClr val="tx1"/>
                </a:solidFill>
                <a:effectLst/>
                <a:latin typeface="+mn-lt"/>
                <a:ea typeface="+mn-ea"/>
                <a:cs typeface="+mn-cs"/>
              </a:rPr>
              <a:t>They watched until he was hidden by the clouds….and then stood, staring at the sky, hardly knowing what to do next. </a:t>
            </a:r>
            <a:endParaRPr lang="en-US" dirty="0"/>
          </a:p>
        </p:txBody>
      </p:sp>
    </p:spTree>
    <p:extLst>
      <p:ext uri="{BB962C8B-B14F-4D97-AF65-F5344CB8AC3E}">
        <p14:creationId xmlns:p14="http://schemas.microsoft.com/office/powerpoint/2010/main" val="262789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5" name="Text Box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36866"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11: </a:t>
            </a:r>
            <a:r>
              <a:rPr lang="en-GB" sz="1200" kern="1200" dirty="0">
                <a:solidFill>
                  <a:schemeClr val="tx1"/>
                </a:solidFill>
                <a:effectLst/>
                <a:latin typeface="+mn-lt"/>
                <a:ea typeface="+mn-ea"/>
                <a:cs typeface="+mn-cs"/>
              </a:rPr>
              <a:t>The friends returned to Jerusalem with a strange sort of happiness in their hearts, as they remembered what Jesus had said about the gift that God would send </a:t>
            </a:r>
            <a:r>
              <a:rPr lang="en-GB" sz="1200" b="1" kern="1200" dirty="0">
                <a:solidFill>
                  <a:schemeClr val="tx1"/>
                </a:solidFill>
                <a:effectLst/>
                <a:latin typeface="+mn-lt"/>
                <a:ea typeface="+mn-ea"/>
                <a:cs typeface="+mn-cs"/>
              </a:rPr>
              <a:t>down </a:t>
            </a:r>
            <a:r>
              <a:rPr lang="en-GB" sz="1200" kern="1200" dirty="0">
                <a:solidFill>
                  <a:schemeClr val="tx1"/>
                </a:solidFill>
                <a:effectLst/>
                <a:latin typeface="+mn-lt"/>
                <a:ea typeface="+mn-ea"/>
                <a:cs typeface="+mn-cs"/>
              </a:rPr>
              <a:t>from heaven – and that he would be with them always.</a:t>
            </a:r>
          </a:p>
          <a:p>
            <a:endParaRPr lang="en-US" dirty="0"/>
          </a:p>
        </p:txBody>
      </p:sp>
    </p:spTree>
    <p:extLst>
      <p:ext uri="{BB962C8B-B14F-4D97-AF65-F5344CB8AC3E}">
        <p14:creationId xmlns:p14="http://schemas.microsoft.com/office/powerpoint/2010/main" val="1639269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12: </a:t>
            </a:r>
            <a:r>
              <a:rPr lang="en-GB" sz="1200" kern="1200" dirty="0">
                <a:solidFill>
                  <a:schemeClr val="tx1"/>
                </a:solidFill>
                <a:effectLst/>
                <a:latin typeface="+mn-lt"/>
                <a:ea typeface="+mn-ea"/>
                <a:cs typeface="+mn-cs"/>
              </a:rPr>
              <a:t>10 days later, the friends were again gathered together in Jerusalem, waiting. </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12</a:t>
            </a:fld>
            <a:endParaRPr lang="en-GB"/>
          </a:p>
        </p:txBody>
      </p:sp>
    </p:spTree>
    <p:extLst>
      <p:ext uri="{BB962C8B-B14F-4D97-AF65-F5344CB8AC3E}">
        <p14:creationId xmlns:p14="http://schemas.microsoft.com/office/powerpoint/2010/main" val="1606147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13: </a:t>
            </a:r>
            <a:r>
              <a:rPr lang="en-GB" sz="1200" kern="1200" dirty="0">
                <a:solidFill>
                  <a:schemeClr val="tx1"/>
                </a:solidFill>
                <a:effectLst/>
                <a:latin typeface="+mn-lt"/>
                <a:ea typeface="+mn-ea"/>
                <a:cs typeface="+mn-cs"/>
              </a:rPr>
              <a:t>Suddenly, they heard the sound of a rushing wind, all around them, and the </a:t>
            </a:r>
            <a:r>
              <a:rPr lang="en-GB" sz="1200" b="0" kern="1200" dirty="0">
                <a:solidFill>
                  <a:schemeClr val="tx1"/>
                </a:solidFill>
                <a:effectLst/>
                <a:latin typeface="+mn-lt"/>
                <a:ea typeface="+mn-ea"/>
                <a:cs typeface="+mn-cs"/>
              </a:rPr>
              <a:t>Holy Spirit, </a:t>
            </a:r>
            <a:r>
              <a:rPr lang="en-GB" sz="1200" kern="1200" dirty="0">
                <a:solidFill>
                  <a:schemeClr val="tx1"/>
                </a:solidFill>
                <a:effectLst/>
                <a:latin typeface="+mn-lt"/>
                <a:ea typeface="+mn-ea"/>
                <a:cs typeface="+mn-cs"/>
              </a:rPr>
              <a:t>the gift Jesus had promised, came </a:t>
            </a:r>
            <a:r>
              <a:rPr lang="en-GB" sz="1200" b="1" kern="1200" dirty="0">
                <a:solidFill>
                  <a:schemeClr val="tx1"/>
                </a:solidFill>
                <a:effectLst/>
                <a:latin typeface="+mn-lt"/>
                <a:ea typeface="+mn-ea"/>
                <a:cs typeface="+mn-cs"/>
              </a:rPr>
              <a:t>down </a:t>
            </a:r>
            <a:r>
              <a:rPr lang="en-GB" sz="1200" kern="1200" dirty="0">
                <a:solidFill>
                  <a:schemeClr val="tx1"/>
                </a:solidFill>
                <a:effectLst/>
                <a:latin typeface="+mn-lt"/>
                <a:ea typeface="+mn-ea"/>
                <a:cs typeface="+mn-cs"/>
              </a:rPr>
              <a:t>from heaven. It rested on their heads, and filled their hearts. It gave them love, and joy, and courage. It was just as Jesus had promised: a little piece of heaven that came </a:t>
            </a:r>
            <a:r>
              <a:rPr lang="en-GB" sz="1200" b="1" kern="1200" dirty="0">
                <a:solidFill>
                  <a:schemeClr val="tx1"/>
                </a:solidFill>
                <a:effectLst/>
                <a:latin typeface="+mn-lt"/>
                <a:ea typeface="+mn-ea"/>
                <a:cs typeface="+mn-cs"/>
              </a:rPr>
              <a:t>down </a:t>
            </a:r>
            <a:r>
              <a:rPr lang="en-GB" sz="1200" kern="1200" dirty="0">
                <a:solidFill>
                  <a:schemeClr val="tx1"/>
                </a:solidFill>
                <a:effectLst/>
                <a:latin typeface="+mn-lt"/>
                <a:ea typeface="+mn-ea"/>
                <a:cs typeface="+mn-cs"/>
              </a:rPr>
              <a:t>to live in their hearts, and helped them to tell the whole world what God had done.</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13</a:t>
            </a:fld>
            <a:endParaRPr lang="en-GB"/>
          </a:p>
        </p:txBody>
      </p:sp>
    </p:spTree>
    <p:extLst>
      <p:ext uri="{BB962C8B-B14F-4D97-AF65-F5344CB8AC3E}">
        <p14:creationId xmlns:p14="http://schemas.microsoft.com/office/powerpoint/2010/main" val="1248589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14: </a:t>
            </a:r>
            <a:r>
              <a:rPr lang="en-GB" sz="1200" kern="1200" dirty="0">
                <a:solidFill>
                  <a:schemeClr val="tx1"/>
                </a:solidFill>
                <a:effectLst/>
                <a:latin typeface="+mn-lt"/>
                <a:ea typeface="+mn-ea"/>
                <a:cs typeface="+mn-cs"/>
              </a:rPr>
              <a:t>And three thousand people who heard this good news on the day of Pentecost became the very first church.</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14</a:t>
            </a:fld>
            <a:endParaRPr lang="en-GB"/>
          </a:p>
        </p:txBody>
      </p:sp>
    </p:spTree>
    <p:extLst>
      <p:ext uri="{BB962C8B-B14F-4D97-AF65-F5344CB8AC3E}">
        <p14:creationId xmlns:p14="http://schemas.microsoft.com/office/powerpoint/2010/main" val="3006144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A864-CCC5-B74D-ACC8-BDDEE1327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554FE-66EC-554A-4903-FE34F4DE24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D437ED-831B-E0AB-FF82-44B9A915D17E}"/>
              </a:ext>
            </a:extLst>
          </p:cNvPr>
          <p:cNvSpPr>
            <a:spLocks noGrp="1"/>
          </p:cNvSpPr>
          <p:nvPr>
            <p:ph type="body" idx="1"/>
          </p:nvPr>
        </p:nvSpPr>
        <p:spPr/>
        <p:txBody>
          <a:bodyPr/>
          <a:lstStyle/>
          <a:p>
            <a:pPr lvl="0"/>
            <a:r>
              <a:rPr lang="en-GB" sz="1200" b="1" kern="1200" dirty="0">
                <a:solidFill>
                  <a:schemeClr val="tx1"/>
                </a:solidFill>
                <a:effectLst/>
                <a:latin typeface="+mn-lt"/>
                <a:ea typeface="+mn-ea"/>
                <a:cs typeface="+mn-cs"/>
              </a:rPr>
              <a:t>Slide 15:</a:t>
            </a:r>
            <a:r>
              <a:rPr lang="en-GB" sz="1200" kern="1200" dirty="0">
                <a:solidFill>
                  <a:schemeClr val="tx1"/>
                </a:solidFill>
                <a:effectLst/>
                <a:latin typeface="+mn-lt"/>
                <a:ea typeface="+mn-ea"/>
                <a:cs typeface="+mn-cs"/>
              </a:rPr>
              <a:t> So, what went up, and what came down? </a:t>
            </a:r>
            <a:r>
              <a:rPr lang="en-GB" sz="1200" i="1" kern="1200" dirty="0">
                <a:solidFill>
                  <a:schemeClr val="tx1"/>
                </a:solidFill>
                <a:effectLst/>
                <a:latin typeface="+mn-lt"/>
                <a:ea typeface="+mn-ea"/>
                <a:cs typeface="+mn-cs"/>
              </a:rPr>
              <a:t>[ask children]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Because Jesus went </a:t>
            </a:r>
            <a:r>
              <a:rPr lang="en-GB" sz="1200" b="1" kern="1200" dirty="0">
                <a:solidFill>
                  <a:schemeClr val="tx1"/>
                </a:solidFill>
                <a:effectLst/>
                <a:latin typeface="+mn-lt"/>
                <a:ea typeface="+mn-ea"/>
                <a:cs typeface="+mn-cs"/>
              </a:rPr>
              <a:t>back up</a:t>
            </a:r>
            <a:r>
              <a:rPr lang="en-GB" sz="1200" kern="1200" dirty="0">
                <a:solidFill>
                  <a:schemeClr val="tx1"/>
                </a:solidFill>
                <a:effectLst/>
                <a:latin typeface="+mn-lt"/>
                <a:ea typeface="+mn-ea"/>
                <a:cs typeface="+mn-cs"/>
              </a:rPr>
              <a:t> to heaven, he could </a:t>
            </a:r>
            <a:r>
              <a:rPr lang="en-GB" sz="1200" b="1" kern="1200" dirty="0">
                <a:solidFill>
                  <a:schemeClr val="tx1"/>
                </a:solidFill>
                <a:effectLst/>
                <a:latin typeface="+mn-lt"/>
                <a:ea typeface="+mn-ea"/>
                <a:cs typeface="+mn-cs"/>
              </a:rPr>
              <a:t>send down</a:t>
            </a:r>
            <a:r>
              <a:rPr lang="en-GB" sz="1200" kern="1200" dirty="0">
                <a:solidFill>
                  <a:schemeClr val="tx1"/>
                </a:solidFill>
                <a:effectLst/>
                <a:latin typeface="+mn-lt"/>
                <a:ea typeface="+mn-ea"/>
                <a:cs typeface="+mn-cs"/>
              </a:rPr>
              <a:t> the Holy Spirit to be the special helper not just for the disciples, but for anyone who is a Christian, so that they can follow the ways of God’s Kingdom. </a:t>
            </a:r>
          </a:p>
          <a:p>
            <a:r>
              <a:rPr lang="en-GB" sz="1200" kern="1200" dirty="0">
                <a:solidFill>
                  <a:schemeClr val="tx1"/>
                </a:solidFill>
                <a:effectLst/>
                <a:latin typeface="+mn-lt"/>
                <a:ea typeface="+mn-ea"/>
                <a:cs typeface="+mn-cs"/>
              </a:rPr>
              <a:t>God’s gift of the Holy Spirit is something that Christians will be celebrating during the first weekend of half term, at Pentecost.  Pentecost is known as the </a:t>
            </a:r>
            <a:r>
              <a:rPr lang="en-GB" sz="1200" b="1" kern="1200" dirty="0">
                <a:solidFill>
                  <a:schemeClr val="tx1"/>
                </a:solidFill>
                <a:effectLst/>
                <a:latin typeface="+mn-lt"/>
                <a:ea typeface="+mn-ea"/>
                <a:cs typeface="+mn-cs"/>
              </a:rPr>
              <a:t>birthday of the Church, </a:t>
            </a:r>
            <a:r>
              <a:rPr lang="en-GB" sz="1200" kern="1200" dirty="0">
                <a:solidFill>
                  <a:schemeClr val="tx1"/>
                </a:solidFill>
                <a:effectLst/>
                <a:latin typeface="+mn-lt"/>
                <a:ea typeface="+mn-ea"/>
                <a:cs typeface="+mn-cs"/>
              </a:rPr>
              <a:t>because three thousand people became followers of Jesus on that day – the very first church community. </a:t>
            </a:r>
          </a:p>
        </p:txBody>
      </p:sp>
      <p:sp>
        <p:nvSpPr>
          <p:cNvPr id="4" name="Slide Number Placeholder 3">
            <a:extLst>
              <a:ext uri="{FF2B5EF4-FFF2-40B4-BE49-F238E27FC236}">
                <a16:creationId xmlns:a16="http://schemas.microsoft.com/office/drawing/2014/main" id="{C6D5EF2C-E7B8-6B68-D01D-8DB2C29E33AC}"/>
              </a:ext>
            </a:extLst>
          </p:cNvPr>
          <p:cNvSpPr>
            <a:spLocks noGrp="1"/>
          </p:cNvSpPr>
          <p:nvPr>
            <p:ph type="sldNum" sz="quarter" idx="5"/>
          </p:nvPr>
        </p:nvSpPr>
        <p:spPr/>
        <p:txBody>
          <a:bodyPr/>
          <a:lstStyle/>
          <a:p>
            <a:fld id="{4A2A51ED-6BC5-4CFB-89D2-E1A1420AF81A}" type="slidenum">
              <a:rPr lang="en-GB" smtClean="0"/>
              <a:t>15</a:t>
            </a:fld>
            <a:endParaRPr lang="en-GB"/>
          </a:p>
        </p:txBody>
      </p:sp>
    </p:spTree>
    <p:extLst>
      <p:ext uri="{BB962C8B-B14F-4D97-AF65-F5344CB8AC3E}">
        <p14:creationId xmlns:p14="http://schemas.microsoft.com/office/powerpoint/2010/main" val="3498994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16: </a:t>
            </a:r>
            <a:r>
              <a:rPr lang="en-GB" sz="1200" b="0" kern="1200" dirty="0">
                <a:solidFill>
                  <a:schemeClr val="tx1"/>
                </a:solidFill>
                <a:effectLst/>
                <a:latin typeface="+mn-lt"/>
                <a:ea typeface="+mn-ea"/>
                <a:cs typeface="+mn-cs"/>
              </a:rPr>
              <a:t>But </a:t>
            </a:r>
            <a:r>
              <a:rPr lang="en-GB" sz="1200" kern="1200" dirty="0">
                <a:solidFill>
                  <a:schemeClr val="tx1"/>
                </a:solidFill>
                <a:effectLst/>
                <a:latin typeface="+mn-lt"/>
                <a:ea typeface="+mn-ea"/>
                <a:cs typeface="+mn-cs"/>
              </a:rPr>
              <a:t>what did this actually look like? The Bible says that these first Christians lived as part of God’s Kingdom here on earth, just as Jesus had shown them, so what we’ve seen in our parables might help us here…..</a:t>
            </a:r>
            <a:r>
              <a:rPr lang="en-GB" sz="1200" i="1" kern="1200" dirty="0">
                <a:solidFill>
                  <a:schemeClr val="tx1"/>
                </a:solidFill>
                <a:effectLst/>
                <a:latin typeface="+mn-lt"/>
                <a:ea typeface="+mn-ea"/>
                <a:cs typeface="+mn-cs"/>
              </a:rPr>
              <a:t>[words animate on one click, one after the other]</a:t>
            </a:r>
            <a:r>
              <a:rPr lang="en-GB" sz="1200" kern="1200" dirty="0">
                <a:solidFill>
                  <a:schemeClr val="tx1"/>
                </a:solidFill>
                <a:effectLst/>
                <a:latin typeface="+mn-lt"/>
                <a:ea typeface="+mn-ea"/>
                <a:cs typeface="+mn-cs"/>
              </a:rPr>
              <a:t> </a:t>
            </a:r>
            <a:r>
              <a:rPr lang="en-GB" sz="1200" b="1" dirty="0">
                <a:solidFill>
                  <a:sysClr val="windowText" lastClr="000000"/>
                </a:solidFill>
                <a:latin typeface="Century Gothic" panose="020B0502020202020204" pitchFamily="34" charset="0"/>
              </a:rPr>
              <a:t>…listening to wisdom, old and new….…sowing good ‘seeds’ in their hearts……being a place of welcome for all……doing ‘small things with great love’……making good choices… </a:t>
            </a:r>
            <a:r>
              <a:rPr lang="en-GB" sz="1200" b="0" dirty="0">
                <a:solidFill>
                  <a:sysClr val="windowText" lastClr="000000"/>
                </a:solidFill>
                <a:latin typeface="Century Gothic" panose="020B0502020202020204" pitchFamily="34" charset="0"/>
              </a:rPr>
              <a:t>so that God’s Kingdom on earth would grow. </a:t>
            </a:r>
            <a:r>
              <a:rPr lang="en-GB" sz="1200" b="0" i="1" dirty="0">
                <a:solidFill>
                  <a:sysClr val="windowText" lastClr="000000"/>
                </a:solidFill>
                <a:latin typeface="Century Gothic" panose="020B0502020202020204" pitchFamily="34" charset="0"/>
              </a:rPr>
              <a:t>[you might want to talk together about how all these things might have an impact on the life of the Early Church or on actions/behaviour towards others]</a:t>
            </a:r>
            <a:endParaRPr lang="en-GB" altLang="en-US" sz="1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16</a:t>
            </a:fld>
            <a:endParaRPr lang="en-US" altLang="en-US"/>
          </a:p>
        </p:txBody>
      </p:sp>
    </p:spTree>
    <p:extLst>
      <p:ext uri="{BB962C8B-B14F-4D97-AF65-F5344CB8AC3E}">
        <p14:creationId xmlns:p14="http://schemas.microsoft.com/office/powerpoint/2010/main" val="2328609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17:</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Responding (and words for worship)</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Bible also says that the whole community shared everything that they had, so that there was no-one in need. Just think about this for a moment</a:t>
            </a:r>
            <a:r>
              <a:rPr lang="en-GB" sz="1200" i="1" kern="1200" dirty="0">
                <a:solidFill>
                  <a:schemeClr val="tx1"/>
                </a:solidFill>
                <a:effectLst/>
                <a:latin typeface="+mn-lt"/>
                <a:ea typeface="+mn-ea"/>
                <a:cs typeface="+mn-cs"/>
              </a:rPr>
              <a:t> [say it slowly…]</a:t>
            </a:r>
            <a:r>
              <a:rPr lang="en-GB" sz="1200" kern="1200" dirty="0">
                <a:solidFill>
                  <a:schemeClr val="tx1"/>
                </a:solidFill>
                <a:effectLst/>
                <a:latin typeface="+mn-lt"/>
                <a:ea typeface="+mn-ea"/>
                <a:cs typeface="+mn-cs"/>
              </a:rPr>
              <a:t>…..everyone shared everything…..no-one needed anything! </a:t>
            </a:r>
            <a:r>
              <a:rPr lang="en-GB" sz="1200" i="1" kern="1200" dirty="0">
                <a:solidFill>
                  <a:schemeClr val="tx1"/>
                </a:solidFill>
                <a:effectLst/>
                <a:latin typeface="+mn-lt"/>
                <a:ea typeface="+mn-ea"/>
                <a:cs typeface="+mn-cs"/>
              </a:rPr>
              <a:t>[pause for a few moments] </a:t>
            </a:r>
            <a:r>
              <a:rPr lang="en-GB" sz="1200" kern="1200" dirty="0">
                <a:solidFill>
                  <a:schemeClr val="tx1"/>
                </a:solidFill>
                <a:effectLst/>
                <a:latin typeface="+mn-lt"/>
                <a:ea typeface="+mn-ea"/>
                <a:cs typeface="+mn-cs"/>
              </a:rPr>
              <a:t>This is a challenging idea, but what it meant was that those people who had lots shared with those who had nothing, so that everyone had what they needed.</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…in the stillness, let’s take some time to think about this…..</a:t>
            </a:r>
          </a:p>
          <a:p>
            <a:pPr algn="ctr"/>
            <a:r>
              <a:rPr lang="en-GB" sz="1200" kern="1200" dirty="0">
                <a:solidFill>
                  <a:schemeClr val="tx1"/>
                </a:solidFill>
                <a:effectLst/>
                <a:latin typeface="+mn-lt"/>
                <a:ea typeface="+mn-ea"/>
                <a:cs typeface="+mn-cs"/>
              </a:rPr>
              <a:t>…we’ve heard about the gift of the Holy Spirit that God sent at Pentecost….</a:t>
            </a:r>
          </a:p>
          <a:p>
            <a:pPr algn="ctr"/>
            <a:r>
              <a:rPr lang="en-GB" sz="1200" kern="1200" dirty="0">
                <a:solidFill>
                  <a:schemeClr val="tx1"/>
                </a:solidFill>
                <a:effectLst/>
                <a:latin typeface="+mn-lt"/>
                <a:ea typeface="+mn-ea"/>
                <a:cs typeface="+mn-cs"/>
              </a:rPr>
              <a:t>…a little piece of heaven that helped the Early Church to live as part of God’s Kingdom here on earth….</a:t>
            </a:r>
          </a:p>
          <a:p>
            <a:pPr algn="ctr"/>
            <a:r>
              <a:rPr lang="en-GB" sz="1200" kern="1200" dirty="0">
                <a:solidFill>
                  <a:schemeClr val="tx1"/>
                </a:solidFill>
                <a:effectLst/>
                <a:latin typeface="+mn-lt"/>
                <a:ea typeface="+mn-ea"/>
                <a:cs typeface="+mn-cs"/>
              </a:rPr>
              <a:t> </a:t>
            </a:r>
          </a:p>
          <a:p>
            <a:pPr algn="ctr"/>
            <a:r>
              <a:rPr lang="en-GB" sz="1200" kern="1200" dirty="0">
                <a:solidFill>
                  <a:schemeClr val="tx1"/>
                </a:solidFill>
                <a:effectLst/>
                <a:latin typeface="+mn-lt"/>
                <a:ea typeface="+mn-ea"/>
                <a:cs typeface="+mn-cs"/>
              </a:rPr>
              <a:t>….we’ve heard how the very first Christians shared everything that they had….</a:t>
            </a:r>
          </a:p>
          <a:p>
            <a:pPr algn="ctr"/>
            <a:r>
              <a:rPr lang="en-GB" sz="1200" kern="1200" dirty="0">
                <a:solidFill>
                  <a:schemeClr val="tx1"/>
                </a:solidFill>
                <a:effectLst/>
                <a:latin typeface="+mn-lt"/>
                <a:ea typeface="+mn-ea"/>
                <a:cs typeface="+mn-cs"/>
              </a:rPr>
              <a:t>….so that no-one needed anything….</a:t>
            </a:r>
          </a:p>
          <a:p>
            <a:pPr algn="ctr"/>
            <a:r>
              <a:rPr lang="en-GB" sz="1200" b="1" kern="1200" dirty="0">
                <a:solidFill>
                  <a:schemeClr val="tx1"/>
                </a:solidFill>
                <a:effectLst/>
                <a:latin typeface="+mn-lt"/>
                <a:ea typeface="+mn-ea"/>
                <a:cs typeface="+mn-cs"/>
              </a:rPr>
              <a:t>….I wonder how the gift of God’s Holy Spirit helped them to do this?...</a:t>
            </a:r>
            <a:endParaRPr lang="en-GB" sz="1200" kern="1200" dirty="0">
              <a:solidFill>
                <a:schemeClr val="tx1"/>
              </a:solidFill>
              <a:effectLst/>
              <a:latin typeface="+mn-lt"/>
              <a:ea typeface="+mn-ea"/>
              <a:cs typeface="+mn-cs"/>
            </a:endParaRPr>
          </a:p>
          <a:p>
            <a:pPr algn="ctr"/>
            <a:r>
              <a:rPr lang="en-GB" sz="1200" b="1" kern="1200" dirty="0">
                <a:solidFill>
                  <a:schemeClr val="tx1"/>
                </a:solidFill>
                <a:effectLst/>
                <a:latin typeface="+mn-lt"/>
                <a:ea typeface="+mn-ea"/>
                <a:cs typeface="+mn-cs"/>
              </a:rPr>
              <a:t>...or how different our world might be if everyone shared with others?...</a:t>
            </a:r>
            <a:endParaRPr lang="en-GB" sz="1200" kern="1200" dirty="0">
              <a:solidFill>
                <a:schemeClr val="tx1"/>
              </a:solidFill>
              <a:effectLst/>
              <a:latin typeface="+mn-lt"/>
              <a:ea typeface="+mn-ea"/>
              <a:cs typeface="+mn-cs"/>
            </a:endParaRPr>
          </a:p>
          <a:p>
            <a:pPr algn="ctr"/>
            <a:r>
              <a:rPr lang="en-GB" sz="1200" b="1" kern="1200" dirty="0">
                <a:solidFill>
                  <a:schemeClr val="tx1"/>
                </a:solidFill>
                <a:effectLst/>
                <a:latin typeface="+mn-lt"/>
                <a:ea typeface="+mn-ea"/>
                <a:cs typeface="+mn-cs"/>
              </a:rPr>
              <a:t>...I wonder what </a:t>
            </a:r>
            <a:r>
              <a:rPr lang="en-GB" sz="1200" b="1" i="1" u="sng" kern="1200" dirty="0">
                <a:solidFill>
                  <a:schemeClr val="tx1"/>
                </a:solidFill>
                <a:effectLst/>
                <a:latin typeface="+mn-lt"/>
                <a:ea typeface="+mn-ea"/>
                <a:cs typeface="+mn-cs"/>
              </a:rPr>
              <a:t>we</a:t>
            </a:r>
            <a:r>
              <a:rPr lang="en-GB" sz="1200" b="1" kern="1200" dirty="0">
                <a:solidFill>
                  <a:schemeClr val="tx1"/>
                </a:solidFill>
                <a:effectLst/>
                <a:latin typeface="+mn-lt"/>
                <a:ea typeface="+mn-ea"/>
                <a:cs typeface="+mn-cs"/>
              </a:rPr>
              <a:t> might share as part of </a:t>
            </a:r>
            <a:r>
              <a:rPr lang="en-GB" sz="1200" b="1" i="1" u="sng" kern="1200" dirty="0">
                <a:solidFill>
                  <a:schemeClr val="tx1"/>
                </a:solidFill>
                <a:effectLst/>
                <a:latin typeface="+mn-lt"/>
                <a:ea typeface="+mn-ea"/>
                <a:cs typeface="+mn-cs"/>
              </a:rPr>
              <a:t>this </a:t>
            </a:r>
            <a:r>
              <a:rPr lang="en-GB" sz="1200" b="1" kern="1200" dirty="0">
                <a:solidFill>
                  <a:schemeClr val="tx1"/>
                </a:solidFill>
                <a:effectLst/>
                <a:latin typeface="+mn-lt"/>
                <a:ea typeface="+mn-ea"/>
                <a:cs typeface="+mn-cs"/>
              </a:rPr>
              <a:t>community?...</a:t>
            </a:r>
            <a:endParaRPr lang="en-GB" sz="1200" kern="1200" dirty="0">
              <a:solidFill>
                <a:schemeClr val="tx1"/>
              </a:solidFill>
              <a:effectLst/>
              <a:latin typeface="+mn-lt"/>
              <a:ea typeface="+mn-ea"/>
              <a:cs typeface="+mn-cs"/>
            </a:endParaRPr>
          </a:p>
          <a:p>
            <a:pPr algn="ctr"/>
            <a:r>
              <a:rPr lang="en-GB" sz="1200" b="1" kern="1200" dirty="0">
                <a:solidFill>
                  <a:schemeClr val="tx1"/>
                </a:solidFill>
                <a:effectLst/>
                <a:latin typeface="+mn-lt"/>
                <a:ea typeface="+mn-ea"/>
                <a:cs typeface="+mn-cs"/>
              </a:rPr>
              <a:t>...and how this might change </a:t>
            </a:r>
            <a:r>
              <a:rPr lang="en-GB" sz="1200" b="1" i="1" u="sng" kern="1200" dirty="0">
                <a:solidFill>
                  <a:schemeClr val="tx1"/>
                </a:solidFill>
                <a:effectLst/>
                <a:latin typeface="+mn-lt"/>
                <a:ea typeface="+mn-ea"/>
                <a:cs typeface="+mn-cs"/>
              </a:rPr>
              <a:t>our</a:t>
            </a:r>
            <a:r>
              <a:rPr lang="en-GB" sz="1200" b="1" kern="1200" dirty="0">
                <a:solidFill>
                  <a:schemeClr val="tx1"/>
                </a:solidFill>
                <a:effectLst/>
                <a:latin typeface="+mn-lt"/>
                <a:ea typeface="+mn-ea"/>
                <a:cs typeface="+mn-cs"/>
              </a:rPr>
              <a:t> world?...</a:t>
            </a:r>
          </a:p>
          <a:p>
            <a:pPr algn="ct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 going to turn my thoughts into a prayer now, as I ask God to help us to put some of these ideas into practice. There’s a part that you can join in with if you would like to …or if you’d prefer not to pray, then you can continue to sit quietly with your own thoughts. If you want to join me, then the words are very simply </a:t>
            </a:r>
            <a:r>
              <a:rPr lang="en-GB" sz="1200" b="1" kern="1200" dirty="0">
                <a:solidFill>
                  <a:schemeClr val="tx1"/>
                </a:solidFill>
                <a:effectLst/>
                <a:latin typeface="+mn-lt"/>
                <a:ea typeface="+mn-ea"/>
                <a:cs typeface="+mn-cs"/>
              </a:rPr>
              <a:t>‘Help us to share’….</a:t>
            </a:r>
            <a:endParaRPr lang="en-GB" sz="1200" kern="1200" dirty="0">
              <a:solidFill>
                <a:schemeClr val="tx1"/>
              </a:solidFill>
              <a:effectLst/>
              <a:latin typeface="+mn-lt"/>
              <a:ea typeface="+mn-ea"/>
              <a:cs typeface="+mn-cs"/>
            </a:endParaRPr>
          </a:p>
          <a:p>
            <a:pPr algn="l"/>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17</a:t>
            </a:fld>
            <a:endParaRPr lang="en-GB"/>
          </a:p>
        </p:txBody>
      </p:sp>
    </p:spTree>
    <p:extLst>
      <p:ext uri="{BB962C8B-B14F-4D97-AF65-F5344CB8AC3E}">
        <p14:creationId xmlns:p14="http://schemas.microsoft.com/office/powerpoint/2010/main" val="2263648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18: </a:t>
            </a:r>
            <a:r>
              <a:rPr lang="en-GB" sz="1200" b="1" kern="1200" dirty="0">
                <a:solidFill>
                  <a:schemeClr val="tx1"/>
                </a:solidFill>
                <a:effectLst/>
                <a:latin typeface="+mn-lt"/>
                <a:ea typeface="+mn-ea"/>
                <a:cs typeface="+mn-cs"/>
              </a:rPr>
              <a:t>‘Help us to share’….</a:t>
            </a:r>
            <a:endParaRPr lang="en-GB"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fld id="{4A2A51ED-6BC5-4CFB-89D2-E1A1420AF81A}" type="slidenum">
              <a:rPr lang="en-GB" smtClean="0"/>
              <a:t>18</a:t>
            </a:fld>
            <a:endParaRPr lang="en-GB"/>
          </a:p>
        </p:txBody>
      </p:sp>
    </p:spTree>
    <p:extLst>
      <p:ext uri="{BB962C8B-B14F-4D97-AF65-F5344CB8AC3E}">
        <p14:creationId xmlns:p14="http://schemas.microsoft.com/office/powerpoint/2010/main" val="4109213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19: </a:t>
            </a:r>
            <a:r>
              <a:rPr lang="en-GB" sz="1200" kern="1200" dirty="0">
                <a:solidFill>
                  <a:schemeClr val="tx1"/>
                </a:solidFill>
                <a:effectLst/>
                <a:latin typeface="+mn-lt"/>
                <a:ea typeface="+mn-ea"/>
                <a:cs typeface="+mn-cs"/>
              </a:rPr>
              <a:t>God, who has shared everything with us, </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19</a:t>
            </a:fld>
            <a:endParaRPr lang="en-GB"/>
          </a:p>
        </p:txBody>
      </p:sp>
    </p:spTree>
    <p:extLst>
      <p:ext uri="{BB962C8B-B14F-4D97-AF65-F5344CB8AC3E}">
        <p14:creationId xmlns:p14="http://schemas.microsoft.com/office/powerpoint/2010/main" val="2958651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66DCD-24BE-3323-5A50-D296D1034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59F91-9E41-A989-F9E2-78B7A2DC3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A9235-2E8A-58FF-9C46-87DC82B3A4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20: ‘…help us to share.’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513F24DC-930B-F3C9-0216-2BC99BF5A9F6}"/>
              </a:ext>
            </a:extLst>
          </p:cNvPr>
          <p:cNvSpPr>
            <a:spLocks noGrp="1"/>
          </p:cNvSpPr>
          <p:nvPr>
            <p:ph type="sldNum" sz="quarter" idx="5"/>
          </p:nvPr>
        </p:nvSpPr>
        <p:spPr/>
        <p:txBody>
          <a:bodyPr/>
          <a:lstStyle/>
          <a:p>
            <a:fld id="{4A2A51ED-6BC5-4CFB-89D2-E1A1420AF81A}" type="slidenum">
              <a:rPr lang="en-GB" smtClean="0"/>
              <a:t>20</a:t>
            </a:fld>
            <a:endParaRPr lang="en-GB"/>
          </a:p>
        </p:txBody>
      </p:sp>
    </p:spTree>
    <p:extLst>
      <p:ext uri="{BB962C8B-B14F-4D97-AF65-F5344CB8AC3E}">
        <p14:creationId xmlns:p14="http://schemas.microsoft.com/office/powerpoint/2010/main" val="725337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DD4CE-F092-664E-BDDA-A0B04F0A6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FCD29-1BB9-AD25-85D6-22A0383EF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B6EE3-8B6E-3C24-67CD-C06EB08D37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21: </a:t>
            </a:r>
            <a:r>
              <a:rPr lang="en-GB" sz="1200" kern="1200" dirty="0">
                <a:solidFill>
                  <a:schemeClr val="tx1"/>
                </a:solidFill>
                <a:effectLst/>
                <a:latin typeface="+mn-lt"/>
                <a:ea typeface="+mn-ea"/>
                <a:cs typeface="+mn-cs"/>
              </a:rPr>
              <a:t>With our friends and in our families,</a:t>
            </a:r>
          </a:p>
          <a:p>
            <a:endParaRPr lang="en-GB" dirty="0"/>
          </a:p>
        </p:txBody>
      </p:sp>
      <p:sp>
        <p:nvSpPr>
          <p:cNvPr id="4" name="Slide Number Placeholder 3">
            <a:extLst>
              <a:ext uri="{FF2B5EF4-FFF2-40B4-BE49-F238E27FC236}">
                <a16:creationId xmlns:a16="http://schemas.microsoft.com/office/drawing/2014/main" id="{0EFE9CE8-4C56-4F16-8FFD-1482E34F5153}"/>
              </a:ext>
            </a:extLst>
          </p:cNvPr>
          <p:cNvSpPr>
            <a:spLocks noGrp="1"/>
          </p:cNvSpPr>
          <p:nvPr>
            <p:ph type="sldNum" sz="quarter" idx="5"/>
          </p:nvPr>
        </p:nvSpPr>
        <p:spPr/>
        <p:txBody>
          <a:bodyPr/>
          <a:lstStyle/>
          <a:p>
            <a:fld id="{4A2A51ED-6BC5-4CFB-89D2-E1A1420AF81A}" type="slidenum">
              <a:rPr lang="en-GB" smtClean="0"/>
              <a:t>21</a:t>
            </a:fld>
            <a:endParaRPr lang="en-GB"/>
          </a:p>
        </p:txBody>
      </p:sp>
    </p:spTree>
    <p:extLst>
      <p:ext uri="{BB962C8B-B14F-4D97-AF65-F5344CB8AC3E}">
        <p14:creationId xmlns:p14="http://schemas.microsoft.com/office/powerpoint/2010/main" val="483091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266D2-CAF2-0D3F-B638-B6D80DE24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ED641-7D77-E35B-5D5E-CF6D7F17B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238A1-9343-A00E-E19F-F402923C4D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22: ‘…help us to share.’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45C1863-20C8-C433-ABA4-733EF26DA198}"/>
              </a:ext>
            </a:extLst>
          </p:cNvPr>
          <p:cNvSpPr>
            <a:spLocks noGrp="1"/>
          </p:cNvSpPr>
          <p:nvPr>
            <p:ph type="sldNum" sz="quarter" idx="5"/>
          </p:nvPr>
        </p:nvSpPr>
        <p:spPr/>
        <p:txBody>
          <a:bodyPr/>
          <a:lstStyle/>
          <a:p>
            <a:fld id="{4A2A51ED-6BC5-4CFB-89D2-E1A1420AF81A}" type="slidenum">
              <a:rPr lang="en-GB" smtClean="0"/>
              <a:t>22</a:t>
            </a:fld>
            <a:endParaRPr lang="en-GB"/>
          </a:p>
        </p:txBody>
      </p:sp>
    </p:spTree>
    <p:extLst>
      <p:ext uri="{BB962C8B-B14F-4D97-AF65-F5344CB8AC3E}">
        <p14:creationId xmlns:p14="http://schemas.microsoft.com/office/powerpoint/2010/main" val="2092182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79F12-3116-EC83-B70D-6161609DC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EF1F6-9078-1AE3-B21F-C3856A5BB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52947-4FA2-FB52-BC33-9EDE459750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23: </a:t>
            </a:r>
            <a:r>
              <a:rPr lang="en-GB" sz="1200" kern="1200" dirty="0">
                <a:solidFill>
                  <a:schemeClr val="tx1"/>
                </a:solidFill>
                <a:effectLst/>
                <a:latin typeface="+mn-lt"/>
                <a:ea typeface="+mn-ea"/>
                <a:cs typeface="+mn-cs"/>
              </a:rPr>
              <a:t>When we see someone in need,</a:t>
            </a:r>
          </a:p>
          <a:p>
            <a:endParaRPr lang="en-GB" dirty="0"/>
          </a:p>
        </p:txBody>
      </p:sp>
      <p:sp>
        <p:nvSpPr>
          <p:cNvPr id="4" name="Slide Number Placeholder 3">
            <a:extLst>
              <a:ext uri="{FF2B5EF4-FFF2-40B4-BE49-F238E27FC236}">
                <a16:creationId xmlns:a16="http://schemas.microsoft.com/office/drawing/2014/main" id="{4066F144-6D20-90B9-5050-C3E8130265D8}"/>
              </a:ext>
            </a:extLst>
          </p:cNvPr>
          <p:cNvSpPr>
            <a:spLocks noGrp="1"/>
          </p:cNvSpPr>
          <p:nvPr>
            <p:ph type="sldNum" sz="quarter" idx="5"/>
          </p:nvPr>
        </p:nvSpPr>
        <p:spPr/>
        <p:txBody>
          <a:bodyPr/>
          <a:lstStyle/>
          <a:p>
            <a:fld id="{4A2A51ED-6BC5-4CFB-89D2-E1A1420AF81A}" type="slidenum">
              <a:rPr lang="en-GB" smtClean="0"/>
              <a:t>23</a:t>
            </a:fld>
            <a:endParaRPr lang="en-GB"/>
          </a:p>
        </p:txBody>
      </p:sp>
    </p:spTree>
    <p:extLst>
      <p:ext uri="{BB962C8B-B14F-4D97-AF65-F5344CB8AC3E}">
        <p14:creationId xmlns:p14="http://schemas.microsoft.com/office/powerpoint/2010/main" val="4290576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4B5F8-A4C1-4E14-2F24-43ACEB66A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49DDF-0F9E-C9A0-39EE-A5BBF91F9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1ADC13-84F0-43D6-605C-76DD2C6F21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24: ‘…help us to share.’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64633FBC-8F1F-44D3-8E88-F6314A2DB855}"/>
              </a:ext>
            </a:extLst>
          </p:cNvPr>
          <p:cNvSpPr>
            <a:spLocks noGrp="1"/>
          </p:cNvSpPr>
          <p:nvPr>
            <p:ph type="sldNum" sz="quarter" idx="5"/>
          </p:nvPr>
        </p:nvSpPr>
        <p:spPr/>
        <p:txBody>
          <a:bodyPr/>
          <a:lstStyle/>
          <a:p>
            <a:fld id="{4A2A51ED-6BC5-4CFB-89D2-E1A1420AF81A}" type="slidenum">
              <a:rPr lang="en-GB" smtClean="0"/>
              <a:t>24</a:t>
            </a:fld>
            <a:endParaRPr lang="en-GB"/>
          </a:p>
        </p:txBody>
      </p:sp>
    </p:spTree>
    <p:extLst>
      <p:ext uri="{BB962C8B-B14F-4D97-AF65-F5344CB8AC3E}">
        <p14:creationId xmlns:p14="http://schemas.microsoft.com/office/powerpoint/2010/main" val="1981348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8988-8447-0CA6-B272-AFBC16973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97801-4F6D-75FF-2F70-5F02F8EFF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AC138-7FAF-A5E6-2482-3544475EBF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25: </a:t>
            </a:r>
            <a:r>
              <a:rPr lang="en-GB" sz="1200" kern="1200" dirty="0">
                <a:solidFill>
                  <a:schemeClr val="tx1"/>
                </a:solidFill>
                <a:effectLst/>
                <a:latin typeface="+mn-lt"/>
                <a:ea typeface="+mn-ea"/>
                <a:cs typeface="+mn-cs"/>
              </a:rPr>
              <a:t>Even when it’s difficult, </a:t>
            </a:r>
          </a:p>
          <a:p>
            <a:endParaRPr lang="en-GB" dirty="0"/>
          </a:p>
        </p:txBody>
      </p:sp>
      <p:sp>
        <p:nvSpPr>
          <p:cNvPr id="4" name="Slide Number Placeholder 3">
            <a:extLst>
              <a:ext uri="{FF2B5EF4-FFF2-40B4-BE49-F238E27FC236}">
                <a16:creationId xmlns:a16="http://schemas.microsoft.com/office/drawing/2014/main" id="{A098423F-075A-EB5B-AE5A-C4797C565B48}"/>
              </a:ext>
            </a:extLst>
          </p:cNvPr>
          <p:cNvSpPr>
            <a:spLocks noGrp="1"/>
          </p:cNvSpPr>
          <p:nvPr>
            <p:ph type="sldNum" sz="quarter" idx="5"/>
          </p:nvPr>
        </p:nvSpPr>
        <p:spPr/>
        <p:txBody>
          <a:bodyPr/>
          <a:lstStyle/>
          <a:p>
            <a:fld id="{4A2A51ED-6BC5-4CFB-89D2-E1A1420AF81A}" type="slidenum">
              <a:rPr lang="en-GB" smtClean="0"/>
              <a:t>25</a:t>
            </a:fld>
            <a:endParaRPr lang="en-GB"/>
          </a:p>
        </p:txBody>
      </p:sp>
    </p:spTree>
    <p:extLst>
      <p:ext uri="{BB962C8B-B14F-4D97-AF65-F5344CB8AC3E}">
        <p14:creationId xmlns:p14="http://schemas.microsoft.com/office/powerpoint/2010/main" val="2839675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D7AF-EACE-0C85-E985-A5A50702F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CFFBE-3A58-6F14-EEEC-FC1D225FA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E4146-26EE-5439-DA58-B99126C5BF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26: ‘…help us to share.’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295596B3-A402-2A70-52EC-2B2E9E7B8802}"/>
              </a:ext>
            </a:extLst>
          </p:cNvPr>
          <p:cNvSpPr>
            <a:spLocks noGrp="1"/>
          </p:cNvSpPr>
          <p:nvPr>
            <p:ph type="sldNum" sz="quarter" idx="5"/>
          </p:nvPr>
        </p:nvSpPr>
        <p:spPr/>
        <p:txBody>
          <a:bodyPr/>
          <a:lstStyle/>
          <a:p>
            <a:fld id="{4A2A51ED-6BC5-4CFB-89D2-E1A1420AF81A}" type="slidenum">
              <a:rPr lang="en-GB" smtClean="0"/>
              <a:t>26</a:t>
            </a:fld>
            <a:endParaRPr lang="en-GB"/>
          </a:p>
        </p:txBody>
      </p:sp>
    </p:spTree>
    <p:extLst>
      <p:ext uri="{BB962C8B-B14F-4D97-AF65-F5344CB8AC3E}">
        <p14:creationId xmlns:p14="http://schemas.microsoft.com/office/powerpoint/2010/main" val="3514599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6F7C24D1-881E-6F3C-29F2-7488E2E3B09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6A9FBD7-52F5-89AD-5CAD-E8E947F478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1D8B4CDF-3F30-C7DD-56ED-EFFCB54294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D0C386-E2A9-42D2-A06A-1F41FB917231}"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Sending: Slide 27</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Leader:</a:t>
            </a:r>
            <a:r>
              <a:rPr lang="en-GB" sz="1200" kern="1200" dirty="0">
                <a:solidFill>
                  <a:schemeClr val="tx1"/>
                </a:solidFill>
                <a:effectLst/>
                <a:latin typeface="+mn-lt"/>
                <a:ea typeface="+mn-ea"/>
                <a:cs typeface="+mn-cs"/>
              </a:rPr>
              <a:t> As we leave this place and time and go into the day ahead…</a:t>
            </a:r>
          </a:p>
          <a:p>
            <a:r>
              <a:rPr lang="en-GB" sz="1200" b="1" kern="1200" dirty="0">
                <a:solidFill>
                  <a:schemeClr val="tx1"/>
                </a:solidFill>
                <a:effectLst/>
                <a:latin typeface="+mn-lt"/>
                <a:ea typeface="+mn-ea"/>
                <a:cs typeface="+mn-cs"/>
              </a:rPr>
              <a:t>All:</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May we be willing to share!</a:t>
            </a:r>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28</a:t>
            </a:fld>
            <a:endParaRPr lang="en-GB"/>
          </a:p>
        </p:txBody>
      </p:sp>
    </p:spTree>
    <p:extLst>
      <p:ext uri="{BB962C8B-B14F-4D97-AF65-F5344CB8AC3E}">
        <p14:creationId xmlns:p14="http://schemas.microsoft.com/office/powerpoint/2010/main" val="865236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28: Reflective areas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You will need a gift box and some small gift tags.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Think: </a:t>
            </a:r>
            <a:r>
              <a:rPr lang="en-GB" sz="1200" kern="1200" dirty="0">
                <a:solidFill>
                  <a:schemeClr val="tx1"/>
                </a:solidFill>
                <a:effectLst/>
                <a:latin typeface="+mn-lt"/>
                <a:ea typeface="+mn-ea"/>
                <a:cs typeface="+mn-cs"/>
              </a:rPr>
              <a:t>Think of something that you might share with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Talk: </a:t>
            </a:r>
            <a:r>
              <a:rPr lang="en-GB" sz="1200" kern="1200" dirty="0">
                <a:solidFill>
                  <a:schemeClr val="tx1"/>
                </a:solidFill>
                <a:effectLst/>
                <a:latin typeface="+mn-lt"/>
                <a:ea typeface="+mn-ea"/>
                <a:cs typeface="+mn-cs"/>
              </a:rPr>
              <a:t>Talk about how it feels to share.  Is it easy or difficult? </a:t>
            </a:r>
            <a:r>
              <a:rPr lang="en-US" sz="1200" kern="1200" dirty="0">
                <a:solidFill>
                  <a:schemeClr val="tx1"/>
                </a:solidFill>
                <a:effectLst/>
                <a:latin typeface="+mn-lt"/>
                <a:ea typeface="+mn-ea"/>
                <a:cs typeface="+mn-cs"/>
              </a:rPr>
              <a:t>Are some things easier to share than other things?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 </a:t>
            </a:r>
            <a:r>
              <a:rPr lang="en-GB" sz="1200" kern="1200" dirty="0">
                <a:solidFill>
                  <a:schemeClr val="tx1"/>
                </a:solidFill>
                <a:effectLst/>
                <a:latin typeface="+mn-lt"/>
                <a:ea typeface="+mn-ea"/>
                <a:cs typeface="+mn-cs"/>
              </a:rPr>
              <a:t>Write or draw on a small gift label then put it inside the box …..you might like to ask God to help you to share.</a:t>
            </a:r>
          </a:p>
          <a:p>
            <a:endParaRPr lang="en-GB" dirty="0"/>
          </a:p>
        </p:txBody>
      </p:sp>
      <p:sp>
        <p:nvSpPr>
          <p:cNvPr id="4" name="Slide Number Placeholder 3"/>
          <p:cNvSpPr>
            <a:spLocks noGrp="1"/>
          </p:cNvSpPr>
          <p:nvPr>
            <p:ph type="sldNum" sz="quarter" idx="5"/>
          </p:nvPr>
        </p:nvSpPr>
        <p:spPr/>
        <p:txBody>
          <a:bodyPr/>
          <a:lstStyle/>
          <a:p>
            <a:fld id="{4A2A51ED-6BC5-4CFB-89D2-E1A1420AF81A}" type="slidenum">
              <a:rPr lang="en-GB" smtClean="0"/>
              <a:t>29</a:t>
            </a:fld>
            <a:endParaRPr lang="en-GB"/>
          </a:p>
        </p:txBody>
      </p:sp>
    </p:spTree>
    <p:extLst>
      <p:ext uri="{BB962C8B-B14F-4D97-AF65-F5344CB8AC3E}">
        <p14:creationId xmlns:p14="http://schemas.microsoft.com/office/powerpoint/2010/main" val="3253005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Pentecost from Mexico, 2008</a:t>
            </a:r>
          </a:p>
          <a:p>
            <a:r>
              <a:rPr lang="en-GB" sz="1200" b="0" i="0" kern="1200" dirty="0">
                <a:solidFill>
                  <a:schemeClr val="tx1"/>
                </a:solidFill>
                <a:effectLst/>
                <a:latin typeface="+mn-lt"/>
                <a:ea typeface="+mn-ea"/>
                <a:cs typeface="+mn-cs"/>
              </a:rPr>
              <a:t>Mary Jane Miller is a self-taught Byzantine style iconographer with over 28 years of experience, born in New York and living in Mexico full time. Her collections of sacred art are contemporary, with a proficient command of egg tempera (which is how iconography was originally created). Her work is extraordinarily rich in style and has been exhibited in museums and churches in both the United States and Mexico.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Pentecost was the Jewish holiday of Shavuot, or Festival of Weeks, a holiday in honour of the first fruits of the harvest. The annual celebration commemorates receiving the laws - the Torah - on Mount Sinai - fifty days after the first day of Passover and the Exodus from Egypt. According to the book of Acts, the disciples are gathered in one place. The disciples hold books while others hold scrolls</a:t>
            </a:r>
            <a:r>
              <a:rPr lang="en-GB" sz="1200" b="0" i="0" kern="1200">
                <a:solidFill>
                  <a:schemeClr val="tx1"/>
                </a:solidFill>
                <a:effectLst/>
                <a:latin typeface="+mn-lt"/>
                <a:ea typeface="+mn-ea"/>
                <a:cs typeface="+mn-cs"/>
              </a:rPr>
              <a:t>. Biblical </a:t>
            </a:r>
            <a:r>
              <a:rPr lang="en-GB" sz="1200" b="0" i="0" kern="1200" dirty="0">
                <a:solidFill>
                  <a:schemeClr val="tx1"/>
                </a:solidFill>
                <a:effectLst/>
                <a:latin typeface="+mn-lt"/>
                <a:ea typeface="+mn-ea"/>
                <a:cs typeface="+mn-cs"/>
              </a:rPr>
              <a:t>accounts describe the Holy Spirit as rushing wind and individual tongues of fire descending upon the disciples’ heads. In this icon, the rays of silver are the Holy Spirit descending from a heavenly mandorla. The half-circle shaped mandorla is the source of divine wisdom that radiates toward the disciples’ heads.</a:t>
            </a:r>
            <a:endParaRPr lang="en-GB" b="1" dirty="0"/>
          </a:p>
        </p:txBody>
      </p:sp>
      <p:sp>
        <p:nvSpPr>
          <p:cNvPr id="4" name="Slide Number Placeholder 3"/>
          <p:cNvSpPr>
            <a:spLocks noGrp="1"/>
          </p:cNvSpPr>
          <p:nvPr>
            <p:ph type="sldNum" sz="quarter" idx="5"/>
          </p:nvPr>
        </p:nvSpPr>
        <p:spPr/>
        <p:txBody>
          <a:bodyPr/>
          <a:lstStyle/>
          <a:p>
            <a:fld id="{4A2A51ED-6BC5-4CFB-89D2-E1A1420AF81A}" type="slidenum">
              <a:rPr lang="en-GB" smtClean="0"/>
              <a:t>30</a:t>
            </a:fld>
            <a:endParaRPr lang="en-GB"/>
          </a:p>
        </p:txBody>
      </p:sp>
    </p:spTree>
    <p:extLst>
      <p:ext uri="{BB962C8B-B14F-4D97-AF65-F5344CB8AC3E}">
        <p14:creationId xmlns:p14="http://schemas.microsoft.com/office/powerpoint/2010/main" val="126004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786D2E3-7B79-4A1E-8516-A4136301D691}"/>
              </a:ext>
            </a:extLst>
          </p:cNvPr>
          <p:cNvSpPr>
            <a:spLocks noGrp="1"/>
          </p:cNvSpPr>
          <p:nvPr>
            <p:ph type="dt" sz="half" idx="10"/>
          </p:nvPr>
        </p:nvSpPr>
        <p:spPr/>
        <p:txBody>
          <a:bodyPr/>
          <a:lstStyle>
            <a:lvl1pPr algn="ctr" eaLnBrk="0" hangingPunct="0">
              <a:defRPr/>
            </a:lvl1pPr>
          </a:lstStyle>
          <a:p>
            <a:pPr>
              <a:defRPr/>
            </a:pPr>
            <a:fld id="{AB15DC86-F227-4824-8B50-1AB6FEBB2E07}"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2AE01201-6769-4EE1-AEFB-B15FB5A22CF4}"/>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98E22B7F-FE3A-4CC9-A418-978DA968DA62}"/>
              </a:ext>
            </a:extLst>
          </p:cNvPr>
          <p:cNvSpPr>
            <a:spLocks noGrp="1"/>
          </p:cNvSpPr>
          <p:nvPr>
            <p:ph type="sldNum" sz="quarter" idx="12"/>
          </p:nvPr>
        </p:nvSpPr>
        <p:spPr/>
        <p:txBody>
          <a:bodyPr/>
          <a:lstStyle>
            <a:lvl1pPr eaLnBrk="0" hangingPunct="0">
              <a:defRPr smtClean="0"/>
            </a:lvl1pPr>
          </a:lstStyle>
          <a:p>
            <a:pPr>
              <a:defRPr/>
            </a:pPr>
            <a:fld id="{02F21B0B-5DCA-4216-8E2C-802005D11A02}" type="slidenum">
              <a:rPr lang="en-GB" altLang="en-US"/>
              <a:pPr>
                <a:defRPr/>
              </a:pPr>
              <a:t>‹#›</a:t>
            </a:fld>
            <a:endParaRPr lang="en-GB" altLang="en-US"/>
          </a:p>
        </p:txBody>
      </p:sp>
    </p:spTree>
    <p:extLst>
      <p:ext uri="{BB962C8B-B14F-4D97-AF65-F5344CB8AC3E}">
        <p14:creationId xmlns:p14="http://schemas.microsoft.com/office/powerpoint/2010/main" val="1595909875"/>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31C2-F86B-4EC7-8CC3-9B79640D6D5F}"/>
              </a:ext>
            </a:extLst>
          </p:cNvPr>
          <p:cNvSpPr>
            <a:spLocks noGrp="1"/>
          </p:cNvSpPr>
          <p:nvPr>
            <p:ph type="dt" sz="half" idx="10"/>
          </p:nvPr>
        </p:nvSpPr>
        <p:spPr/>
        <p:txBody>
          <a:bodyPr/>
          <a:lstStyle>
            <a:lvl1pPr algn="ctr" eaLnBrk="0" hangingPunct="0">
              <a:defRPr/>
            </a:lvl1pPr>
          </a:lstStyle>
          <a:p>
            <a:pPr>
              <a:defRPr/>
            </a:pPr>
            <a:fld id="{62B684AB-0D26-41CE-97CE-487B7E669EBD}"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D0A9EE2B-D4DD-4D8A-98DB-D4951AEA618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65B05989-B94B-46CE-8304-E2CEB166FD95}"/>
              </a:ext>
            </a:extLst>
          </p:cNvPr>
          <p:cNvSpPr>
            <a:spLocks noGrp="1"/>
          </p:cNvSpPr>
          <p:nvPr>
            <p:ph type="sldNum" sz="quarter" idx="12"/>
          </p:nvPr>
        </p:nvSpPr>
        <p:spPr/>
        <p:txBody>
          <a:bodyPr/>
          <a:lstStyle>
            <a:lvl1pPr eaLnBrk="0" hangingPunct="0">
              <a:defRPr smtClean="0"/>
            </a:lvl1pPr>
          </a:lstStyle>
          <a:p>
            <a:pPr>
              <a:defRPr/>
            </a:pPr>
            <a:fld id="{5FECB0FE-C028-4FA4-A310-A21D46B74881}" type="slidenum">
              <a:rPr lang="en-GB" altLang="en-US"/>
              <a:pPr>
                <a:defRPr/>
              </a:pPr>
              <a:t>‹#›</a:t>
            </a:fld>
            <a:endParaRPr lang="en-GB" altLang="en-US"/>
          </a:p>
        </p:txBody>
      </p:sp>
    </p:spTree>
    <p:extLst>
      <p:ext uri="{BB962C8B-B14F-4D97-AF65-F5344CB8AC3E}">
        <p14:creationId xmlns:p14="http://schemas.microsoft.com/office/powerpoint/2010/main" val="44835188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F94C5E-35AF-4792-886E-CA7B5EF0FF61}"/>
              </a:ext>
            </a:extLst>
          </p:cNvPr>
          <p:cNvSpPr>
            <a:spLocks noGrp="1"/>
          </p:cNvSpPr>
          <p:nvPr>
            <p:ph type="dt" sz="half" idx="10"/>
          </p:nvPr>
        </p:nvSpPr>
        <p:spPr/>
        <p:txBody>
          <a:bodyPr/>
          <a:lstStyle>
            <a:lvl1pPr algn="ctr" eaLnBrk="0" hangingPunct="0">
              <a:defRPr/>
            </a:lvl1pPr>
          </a:lstStyle>
          <a:p>
            <a:pPr>
              <a:defRPr/>
            </a:pPr>
            <a:fld id="{D858CD31-3FEA-4B71-B3C5-38B204DD8116}"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1B0B2816-ABDA-4C42-A6C8-2AC33D62024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24BE93CD-CA60-487C-8469-CED07D3D69AC}"/>
              </a:ext>
            </a:extLst>
          </p:cNvPr>
          <p:cNvSpPr>
            <a:spLocks noGrp="1"/>
          </p:cNvSpPr>
          <p:nvPr>
            <p:ph type="sldNum" sz="quarter" idx="12"/>
          </p:nvPr>
        </p:nvSpPr>
        <p:spPr/>
        <p:txBody>
          <a:bodyPr/>
          <a:lstStyle>
            <a:lvl1pPr eaLnBrk="0" hangingPunct="0">
              <a:defRPr smtClean="0"/>
            </a:lvl1pPr>
          </a:lstStyle>
          <a:p>
            <a:pPr>
              <a:defRPr/>
            </a:pPr>
            <a:fld id="{4DE1E5B7-3677-45B4-82FE-C39485E41D09}" type="slidenum">
              <a:rPr lang="en-GB" altLang="en-US"/>
              <a:pPr>
                <a:defRPr/>
              </a:pPr>
              <a:t>‹#›</a:t>
            </a:fld>
            <a:endParaRPr lang="en-GB" altLang="en-US"/>
          </a:p>
        </p:txBody>
      </p:sp>
    </p:spTree>
    <p:extLst>
      <p:ext uri="{BB962C8B-B14F-4D97-AF65-F5344CB8AC3E}">
        <p14:creationId xmlns:p14="http://schemas.microsoft.com/office/powerpoint/2010/main" val="3162542060"/>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79EB761-B28E-4D1A-9CC8-F6C0698EB2CD}"/>
              </a:ext>
            </a:extLst>
          </p:cNvPr>
          <p:cNvSpPr>
            <a:spLocks noGrp="1"/>
          </p:cNvSpPr>
          <p:nvPr>
            <p:ph type="dt" sz="half" idx="10"/>
          </p:nvPr>
        </p:nvSpPr>
        <p:spPr/>
        <p:txBody>
          <a:bodyPr/>
          <a:lstStyle>
            <a:lvl1pPr algn="ctr" eaLnBrk="0" hangingPunct="0">
              <a:defRPr/>
            </a:lvl1pPr>
          </a:lstStyle>
          <a:p>
            <a:pPr>
              <a:defRPr/>
            </a:pPr>
            <a:fld id="{5F934910-5638-4DE0-BF8F-09948A6A62AA}"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84338162-062D-4714-AFBE-D78F8DEA065A}"/>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34D193B6-1B88-4925-BCEE-FBAF1BCD8B02}"/>
              </a:ext>
            </a:extLst>
          </p:cNvPr>
          <p:cNvSpPr>
            <a:spLocks noGrp="1"/>
          </p:cNvSpPr>
          <p:nvPr>
            <p:ph type="sldNum" sz="quarter" idx="12"/>
          </p:nvPr>
        </p:nvSpPr>
        <p:spPr/>
        <p:txBody>
          <a:bodyPr/>
          <a:lstStyle>
            <a:lvl1pPr eaLnBrk="0" hangingPunct="0">
              <a:defRPr smtClean="0"/>
            </a:lvl1pPr>
          </a:lstStyle>
          <a:p>
            <a:pPr>
              <a:defRPr/>
            </a:pPr>
            <a:fld id="{A27DA9C1-F97B-4362-93D1-8347790AAA8B}" type="slidenum">
              <a:rPr lang="en-GB" altLang="en-US"/>
              <a:pPr>
                <a:defRPr/>
              </a:pPr>
              <a:t>‹#›</a:t>
            </a:fld>
            <a:endParaRPr lang="en-GB" altLang="en-US"/>
          </a:p>
        </p:txBody>
      </p:sp>
    </p:spTree>
    <p:extLst>
      <p:ext uri="{BB962C8B-B14F-4D97-AF65-F5344CB8AC3E}">
        <p14:creationId xmlns:p14="http://schemas.microsoft.com/office/powerpoint/2010/main" val="662521916"/>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EF74E417-2767-48EE-BDC4-F6909555642A}"/>
              </a:ext>
            </a:extLst>
          </p:cNvPr>
          <p:cNvSpPr>
            <a:spLocks noGrp="1"/>
          </p:cNvSpPr>
          <p:nvPr>
            <p:ph type="dt" sz="half" idx="10"/>
          </p:nvPr>
        </p:nvSpPr>
        <p:spPr/>
        <p:txBody>
          <a:bodyPr/>
          <a:lstStyle>
            <a:lvl1pPr algn="ctr" eaLnBrk="0" hangingPunct="0">
              <a:defRPr/>
            </a:lvl1pPr>
          </a:lstStyle>
          <a:p>
            <a:pPr>
              <a:defRPr/>
            </a:pPr>
            <a:fld id="{0015DB95-D991-45F0-984B-FC5AE48FC4F6}" type="datetimeFigureOut">
              <a:rPr lang="en-US" altLang="en-US"/>
              <a:pPr>
                <a:defRPr/>
              </a:pPr>
              <a:t>4/13/2026</a:t>
            </a:fld>
            <a:endParaRPr lang="en-GB" altLang="en-US"/>
          </a:p>
        </p:txBody>
      </p:sp>
      <p:sp>
        <p:nvSpPr>
          <p:cNvPr id="8" name="Footer Placeholder 4">
            <a:extLst>
              <a:ext uri="{FF2B5EF4-FFF2-40B4-BE49-F238E27FC236}">
                <a16:creationId xmlns:a16="http://schemas.microsoft.com/office/drawing/2014/main" id="{BCFD7FAC-3276-49B9-B182-AF7B69E2D170}"/>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0EED1A9E-DFF2-4300-A49C-8167AE0A249C}"/>
              </a:ext>
            </a:extLst>
          </p:cNvPr>
          <p:cNvSpPr>
            <a:spLocks noGrp="1"/>
          </p:cNvSpPr>
          <p:nvPr>
            <p:ph type="sldNum" sz="quarter" idx="12"/>
          </p:nvPr>
        </p:nvSpPr>
        <p:spPr/>
        <p:txBody>
          <a:bodyPr/>
          <a:lstStyle>
            <a:lvl1pPr eaLnBrk="0" hangingPunct="0">
              <a:defRPr smtClean="0"/>
            </a:lvl1pPr>
          </a:lstStyle>
          <a:p>
            <a:pPr>
              <a:defRPr/>
            </a:pPr>
            <a:fld id="{562853B3-5A62-4A00-9125-EE20677CCFBB}" type="slidenum">
              <a:rPr lang="en-GB" altLang="en-US"/>
              <a:pPr>
                <a:defRPr/>
              </a:pPr>
              <a:t>‹#›</a:t>
            </a:fld>
            <a:endParaRPr lang="en-GB" altLang="en-US"/>
          </a:p>
        </p:txBody>
      </p:sp>
    </p:spTree>
    <p:extLst>
      <p:ext uri="{BB962C8B-B14F-4D97-AF65-F5344CB8AC3E}">
        <p14:creationId xmlns:p14="http://schemas.microsoft.com/office/powerpoint/2010/main" val="2009782035"/>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B58F6887-EA89-4833-BB90-795B76E31EC9}"/>
              </a:ext>
            </a:extLst>
          </p:cNvPr>
          <p:cNvSpPr>
            <a:spLocks noGrp="1"/>
          </p:cNvSpPr>
          <p:nvPr>
            <p:ph type="dt" sz="half" idx="10"/>
          </p:nvPr>
        </p:nvSpPr>
        <p:spPr/>
        <p:txBody>
          <a:bodyPr/>
          <a:lstStyle>
            <a:lvl1pPr algn="ctr" eaLnBrk="0" hangingPunct="0">
              <a:defRPr/>
            </a:lvl1pPr>
          </a:lstStyle>
          <a:p>
            <a:pPr>
              <a:defRPr/>
            </a:pPr>
            <a:fld id="{221A7084-38EF-4CB1-B608-B9FCB1EED06C}" type="datetimeFigureOut">
              <a:rPr lang="en-US" altLang="en-US"/>
              <a:pPr>
                <a:defRPr/>
              </a:pPr>
              <a:t>4/13/2026</a:t>
            </a:fld>
            <a:endParaRPr lang="en-GB" altLang="en-US"/>
          </a:p>
        </p:txBody>
      </p:sp>
      <p:sp>
        <p:nvSpPr>
          <p:cNvPr id="4" name="Footer Placeholder 4">
            <a:extLst>
              <a:ext uri="{FF2B5EF4-FFF2-40B4-BE49-F238E27FC236}">
                <a16:creationId xmlns:a16="http://schemas.microsoft.com/office/drawing/2014/main" id="{E588FDDD-2DB1-495E-875E-133F969434E1}"/>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B4439F5C-E7C3-44AE-8E8D-0F1F72308ADD}"/>
              </a:ext>
            </a:extLst>
          </p:cNvPr>
          <p:cNvSpPr>
            <a:spLocks noGrp="1"/>
          </p:cNvSpPr>
          <p:nvPr>
            <p:ph type="sldNum" sz="quarter" idx="12"/>
          </p:nvPr>
        </p:nvSpPr>
        <p:spPr/>
        <p:txBody>
          <a:bodyPr/>
          <a:lstStyle>
            <a:lvl1pPr eaLnBrk="0" hangingPunct="0">
              <a:defRPr smtClean="0"/>
            </a:lvl1pPr>
          </a:lstStyle>
          <a:p>
            <a:pPr>
              <a:defRPr/>
            </a:pPr>
            <a:fld id="{181CF1F2-4277-4AA3-93BF-5A89F0F1194F}" type="slidenum">
              <a:rPr lang="en-GB" altLang="en-US"/>
              <a:pPr>
                <a:defRPr/>
              </a:pPr>
              <a:t>‹#›</a:t>
            </a:fld>
            <a:endParaRPr lang="en-GB" altLang="en-US"/>
          </a:p>
        </p:txBody>
      </p:sp>
    </p:spTree>
    <p:extLst>
      <p:ext uri="{BB962C8B-B14F-4D97-AF65-F5344CB8AC3E}">
        <p14:creationId xmlns:p14="http://schemas.microsoft.com/office/powerpoint/2010/main" val="391470498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D4D6F19-B011-49DF-86D0-80FD0BBF3BE3}"/>
              </a:ext>
            </a:extLst>
          </p:cNvPr>
          <p:cNvSpPr>
            <a:spLocks noGrp="1"/>
          </p:cNvSpPr>
          <p:nvPr>
            <p:ph type="dt" sz="half" idx="10"/>
          </p:nvPr>
        </p:nvSpPr>
        <p:spPr/>
        <p:txBody>
          <a:bodyPr/>
          <a:lstStyle>
            <a:lvl1pPr algn="ctr" eaLnBrk="0" hangingPunct="0">
              <a:defRPr/>
            </a:lvl1pPr>
          </a:lstStyle>
          <a:p>
            <a:pPr>
              <a:defRPr/>
            </a:pPr>
            <a:fld id="{C83FD1EB-46A8-415C-AD64-BC7E2A6AA6C3}" type="datetimeFigureOut">
              <a:rPr lang="en-US" altLang="en-US"/>
              <a:pPr>
                <a:defRPr/>
              </a:pPr>
              <a:t>4/13/2026</a:t>
            </a:fld>
            <a:endParaRPr lang="en-GB" altLang="en-US"/>
          </a:p>
        </p:txBody>
      </p:sp>
      <p:sp>
        <p:nvSpPr>
          <p:cNvPr id="3" name="Footer Placeholder 4">
            <a:extLst>
              <a:ext uri="{FF2B5EF4-FFF2-40B4-BE49-F238E27FC236}">
                <a16:creationId xmlns:a16="http://schemas.microsoft.com/office/drawing/2014/main" id="{B824A055-59C0-4734-A805-ECA4728A1EE8}"/>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C04D484-1C2F-4480-A0D9-7215028F638F}"/>
              </a:ext>
            </a:extLst>
          </p:cNvPr>
          <p:cNvSpPr>
            <a:spLocks noGrp="1"/>
          </p:cNvSpPr>
          <p:nvPr>
            <p:ph type="sldNum" sz="quarter" idx="12"/>
          </p:nvPr>
        </p:nvSpPr>
        <p:spPr/>
        <p:txBody>
          <a:bodyPr/>
          <a:lstStyle>
            <a:lvl1pPr eaLnBrk="0" hangingPunct="0">
              <a:defRPr smtClean="0"/>
            </a:lvl1pPr>
          </a:lstStyle>
          <a:p>
            <a:pPr>
              <a:defRPr/>
            </a:pPr>
            <a:fld id="{150CC4EF-0A1B-4E29-B66C-DACF10B9497D}" type="slidenum">
              <a:rPr lang="en-GB" altLang="en-US"/>
              <a:pPr>
                <a:defRPr/>
              </a:pPr>
              <a:t>‹#›</a:t>
            </a:fld>
            <a:endParaRPr lang="en-GB" altLang="en-US"/>
          </a:p>
        </p:txBody>
      </p:sp>
    </p:spTree>
    <p:extLst>
      <p:ext uri="{BB962C8B-B14F-4D97-AF65-F5344CB8AC3E}">
        <p14:creationId xmlns:p14="http://schemas.microsoft.com/office/powerpoint/2010/main" val="2298079813"/>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191AA3D-F7CE-485E-BD8F-C0F447F23176}"/>
              </a:ext>
            </a:extLst>
          </p:cNvPr>
          <p:cNvSpPr>
            <a:spLocks noGrp="1"/>
          </p:cNvSpPr>
          <p:nvPr>
            <p:ph type="dt" sz="half" idx="10"/>
          </p:nvPr>
        </p:nvSpPr>
        <p:spPr/>
        <p:txBody>
          <a:bodyPr/>
          <a:lstStyle>
            <a:lvl1pPr algn="ctr" eaLnBrk="0" hangingPunct="0">
              <a:defRPr/>
            </a:lvl1pPr>
          </a:lstStyle>
          <a:p>
            <a:pPr>
              <a:defRPr/>
            </a:pPr>
            <a:fld id="{4D98A6E5-B1DA-4A1D-B855-91C1F21C5D9B}"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91724FD5-8052-4060-B37B-14B1E0EAE84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DA53C05B-C3CF-4AF8-9398-32AD819BD1B1}"/>
              </a:ext>
            </a:extLst>
          </p:cNvPr>
          <p:cNvSpPr>
            <a:spLocks noGrp="1"/>
          </p:cNvSpPr>
          <p:nvPr>
            <p:ph type="sldNum" sz="quarter" idx="12"/>
          </p:nvPr>
        </p:nvSpPr>
        <p:spPr/>
        <p:txBody>
          <a:bodyPr/>
          <a:lstStyle>
            <a:lvl1pPr eaLnBrk="0" hangingPunct="0">
              <a:defRPr smtClean="0"/>
            </a:lvl1pPr>
          </a:lstStyle>
          <a:p>
            <a:pPr>
              <a:defRPr/>
            </a:pPr>
            <a:fld id="{F991304A-5FF9-4758-9D36-24CFAC366515}" type="slidenum">
              <a:rPr lang="en-GB" altLang="en-US"/>
              <a:pPr>
                <a:defRPr/>
              </a:pPr>
              <a:t>‹#›</a:t>
            </a:fld>
            <a:endParaRPr lang="en-GB" altLang="en-US"/>
          </a:p>
        </p:txBody>
      </p:sp>
    </p:spTree>
    <p:extLst>
      <p:ext uri="{BB962C8B-B14F-4D97-AF65-F5344CB8AC3E}">
        <p14:creationId xmlns:p14="http://schemas.microsoft.com/office/powerpoint/2010/main" val="26693917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41F5207-D513-45B7-9D2A-3C4067A57F7F}"/>
              </a:ext>
            </a:extLst>
          </p:cNvPr>
          <p:cNvSpPr>
            <a:spLocks noGrp="1"/>
          </p:cNvSpPr>
          <p:nvPr>
            <p:ph type="dt" sz="half" idx="10"/>
          </p:nvPr>
        </p:nvSpPr>
        <p:spPr/>
        <p:txBody>
          <a:bodyPr/>
          <a:lstStyle>
            <a:lvl1pPr algn="ctr" eaLnBrk="0" hangingPunct="0">
              <a:defRPr/>
            </a:lvl1pPr>
          </a:lstStyle>
          <a:p>
            <a:pPr>
              <a:defRPr/>
            </a:pPr>
            <a:fld id="{A834E0C6-9A5B-488B-95AF-A8C32D8D12A2}"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37191F43-C3C7-494B-96DB-0774D6478296}"/>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7C13159B-FFC8-4C86-93AB-B7B3747BC17F}"/>
              </a:ext>
            </a:extLst>
          </p:cNvPr>
          <p:cNvSpPr>
            <a:spLocks noGrp="1"/>
          </p:cNvSpPr>
          <p:nvPr>
            <p:ph type="sldNum" sz="quarter" idx="12"/>
          </p:nvPr>
        </p:nvSpPr>
        <p:spPr/>
        <p:txBody>
          <a:bodyPr/>
          <a:lstStyle>
            <a:lvl1pPr eaLnBrk="0" hangingPunct="0">
              <a:defRPr smtClean="0"/>
            </a:lvl1pPr>
          </a:lstStyle>
          <a:p>
            <a:pPr>
              <a:defRPr/>
            </a:pPr>
            <a:fld id="{F2BE0C10-206D-4A8F-AC5A-1E4991674808}" type="slidenum">
              <a:rPr lang="en-GB" altLang="en-US"/>
              <a:pPr>
                <a:defRPr/>
              </a:pPr>
              <a:t>‹#›</a:t>
            </a:fld>
            <a:endParaRPr lang="en-GB" altLang="en-US"/>
          </a:p>
        </p:txBody>
      </p:sp>
    </p:spTree>
    <p:extLst>
      <p:ext uri="{BB962C8B-B14F-4D97-AF65-F5344CB8AC3E}">
        <p14:creationId xmlns:p14="http://schemas.microsoft.com/office/powerpoint/2010/main" val="1206924344"/>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7ACDF1-7707-4CE6-AFF3-D4010B1F008A}"/>
              </a:ext>
            </a:extLst>
          </p:cNvPr>
          <p:cNvSpPr>
            <a:spLocks noGrp="1"/>
          </p:cNvSpPr>
          <p:nvPr>
            <p:ph type="dt" sz="half" idx="10"/>
          </p:nvPr>
        </p:nvSpPr>
        <p:spPr/>
        <p:txBody>
          <a:bodyPr/>
          <a:lstStyle>
            <a:lvl1pPr algn="ctr" eaLnBrk="0" hangingPunct="0">
              <a:defRPr/>
            </a:lvl1pPr>
          </a:lstStyle>
          <a:p>
            <a:pPr>
              <a:defRPr/>
            </a:pPr>
            <a:fld id="{0A9BD33C-DEAA-4F95-86AA-2A66232FF752}"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A4122A24-96F0-4BDA-B483-A9F3B926EBE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1C046343-284B-4E01-A348-D0508BC1AD39}"/>
              </a:ext>
            </a:extLst>
          </p:cNvPr>
          <p:cNvSpPr>
            <a:spLocks noGrp="1"/>
          </p:cNvSpPr>
          <p:nvPr>
            <p:ph type="sldNum" sz="quarter" idx="12"/>
          </p:nvPr>
        </p:nvSpPr>
        <p:spPr/>
        <p:txBody>
          <a:bodyPr/>
          <a:lstStyle>
            <a:lvl1pPr eaLnBrk="0" hangingPunct="0">
              <a:defRPr smtClean="0"/>
            </a:lvl1pPr>
          </a:lstStyle>
          <a:p>
            <a:pPr>
              <a:defRPr/>
            </a:pPr>
            <a:fld id="{2944CA71-E45E-431B-9ECA-3DED384FC791}" type="slidenum">
              <a:rPr lang="en-GB" altLang="en-US"/>
              <a:pPr>
                <a:defRPr/>
              </a:pPr>
              <a:t>‹#›</a:t>
            </a:fld>
            <a:endParaRPr lang="en-GB" altLang="en-US"/>
          </a:p>
        </p:txBody>
      </p:sp>
    </p:spTree>
    <p:extLst>
      <p:ext uri="{BB962C8B-B14F-4D97-AF65-F5344CB8AC3E}">
        <p14:creationId xmlns:p14="http://schemas.microsoft.com/office/powerpoint/2010/main" val="4124683211"/>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391D08-4041-4882-BBF5-AA0BDBED8021}"/>
              </a:ext>
            </a:extLst>
          </p:cNvPr>
          <p:cNvSpPr>
            <a:spLocks noGrp="1"/>
          </p:cNvSpPr>
          <p:nvPr>
            <p:ph type="dt" sz="half" idx="10"/>
          </p:nvPr>
        </p:nvSpPr>
        <p:spPr/>
        <p:txBody>
          <a:bodyPr/>
          <a:lstStyle>
            <a:lvl1pPr algn="ctr" eaLnBrk="0" hangingPunct="0">
              <a:defRPr/>
            </a:lvl1pPr>
          </a:lstStyle>
          <a:p>
            <a:pPr>
              <a:defRPr/>
            </a:pPr>
            <a:fld id="{A15F8B8A-745A-446B-AA2F-49D8CDFBD0A2}"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7D24F99F-0589-4DA1-BE28-7B190ECFCD2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F4FA8C61-E5E0-4095-ABB4-6309E6ABEC89}"/>
              </a:ext>
            </a:extLst>
          </p:cNvPr>
          <p:cNvSpPr>
            <a:spLocks noGrp="1"/>
          </p:cNvSpPr>
          <p:nvPr>
            <p:ph type="sldNum" sz="quarter" idx="12"/>
          </p:nvPr>
        </p:nvSpPr>
        <p:spPr/>
        <p:txBody>
          <a:bodyPr/>
          <a:lstStyle>
            <a:lvl1pPr eaLnBrk="0" hangingPunct="0">
              <a:defRPr smtClean="0"/>
            </a:lvl1pPr>
          </a:lstStyle>
          <a:p>
            <a:pPr>
              <a:defRPr/>
            </a:pPr>
            <a:fld id="{DE47E770-8543-4A11-BDAD-35D1DF3A8219}" type="slidenum">
              <a:rPr lang="en-GB" altLang="en-US"/>
              <a:pPr>
                <a:defRPr/>
              </a:pPr>
              <a:t>‹#›</a:t>
            </a:fld>
            <a:endParaRPr lang="en-GB" altLang="en-US"/>
          </a:p>
        </p:txBody>
      </p:sp>
    </p:spTree>
    <p:extLst>
      <p:ext uri="{BB962C8B-B14F-4D97-AF65-F5344CB8AC3E}">
        <p14:creationId xmlns:p14="http://schemas.microsoft.com/office/powerpoint/2010/main" val="13902556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C34F971-BA1B-4343-AC6A-18F0EA51D66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5A53D992-335A-4893-9F3E-AC3AF115905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E502AA9-0BCB-45DD-BBFC-5D00958994A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85D68FB0-08DD-4D79-85ED-717788BD7A99}"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59A5BF18-FEC1-4321-800C-9D789C958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64657676-F95B-45EE-ABA1-9FE7A7422A8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cs typeface="Arial" panose="020B0604020202020204" pitchFamily="34" charset="0"/>
              </a:defRPr>
            </a:lvl1pPr>
          </a:lstStyle>
          <a:p>
            <a:pPr>
              <a:defRPr/>
            </a:pPr>
            <a:fld id="{36914FCF-3A63-4A34-A6E6-E7437A9694B1}" type="slidenum">
              <a:rPr lang="en-GB" altLang="en-US"/>
              <a:pPr>
                <a:defRPr/>
              </a:pPr>
              <a:t>‹#›</a:t>
            </a:fld>
            <a:endParaRPr lang="en-GB" altLang="en-US"/>
          </a:p>
        </p:txBody>
      </p:sp>
    </p:spTree>
    <p:extLst>
      <p:ext uri="{BB962C8B-B14F-4D97-AF65-F5344CB8AC3E}">
        <p14:creationId xmlns:p14="http://schemas.microsoft.com/office/powerpoint/2010/main" val="3517206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108324-680195146">
            <a:hlinkClick r:id="" action="ppaction://media"/>
            <a:extLst>
              <a:ext uri="{FF2B5EF4-FFF2-40B4-BE49-F238E27FC236}">
                <a16:creationId xmlns:a16="http://schemas.microsoft.com/office/drawing/2014/main" id="{5910E5BC-4326-1A14-A015-0F7DF499F21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
        <p:nvSpPr>
          <p:cNvPr id="4" name="TextBox 3">
            <a:extLst>
              <a:ext uri="{FF2B5EF4-FFF2-40B4-BE49-F238E27FC236}">
                <a16:creationId xmlns:a16="http://schemas.microsoft.com/office/drawing/2014/main" id="{40B2F9AD-0EB0-164B-72A4-8AC8DD7B5D1E}"/>
              </a:ext>
            </a:extLst>
          </p:cNvPr>
          <p:cNvSpPr txBox="1">
            <a:spLocks noChangeArrowheads="1"/>
          </p:cNvSpPr>
          <p:nvPr/>
        </p:nvSpPr>
        <p:spPr bwMode="auto">
          <a:xfrm>
            <a:off x="3371274" y="6551438"/>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pic>
        <p:nvPicPr>
          <p:cNvPr id="5" name="Graphic 4" descr="Storytelling with solid fill">
            <a:extLst>
              <a:ext uri="{FF2B5EF4-FFF2-40B4-BE49-F238E27FC236}">
                <a16:creationId xmlns:a16="http://schemas.microsoft.com/office/drawing/2014/main" id="{358C19F6-8683-D30E-6874-8DEE2D7296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47784" y="306562"/>
            <a:ext cx="2248431" cy="2248431"/>
          </a:xfrm>
          <a:prstGeom prst="rect">
            <a:avLst/>
          </a:prstGeom>
        </p:spPr>
      </p:pic>
      <p:pic>
        <p:nvPicPr>
          <p:cNvPr id="6" name="Graphic 5" descr="Thought bubble with solid fill">
            <a:extLst>
              <a:ext uri="{FF2B5EF4-FFF2-40B4-BE49-F238E27FC236}">
                <a16:creationId xmlns:a16="http://schemas.microsoft.com/office/drawing/2014/main" id="{95D09699-61D7-7725-6EE4-97275E185C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9509" y="2323115"/>
            <a:ext cx="2495597" cy="2495597"/>
          </a:xfrm>
          <a:prstGeom prst="rect">
            <a:avLst/>
          </a:prstGeom>
        </p:spPr>
      </p:pic>
      <p:pic>
        <p:nvPicPr>
          <p:cNvPr id="8" name="Graphic 7" descr="Flask with solid fill">
            <a:extLst>
              <a:ext uri="{FF2B5EF4-FFF2-40B4-BE49-F238E27FC236}">
                <a16:creationId xmlns:a16="http://schemas.microsoft.com/office/drawing/2014/main" id="{0F1FFD9B-B71B-B47D-6562-F9106460EB4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13294" y="2323115"/>
            <a:ext cx="2495596" cy="2495596"/>
          </a:xfrm>
          <a:prstGeom prst="rect">
            <a:avLst/>
          </a:prstGeom>
        </p:spPr>
      </p:pic>
    </p:spTree>
    <p:extLst>
      <p:ext uri="{BB962C8B-B14F-4D97-AF65-F5344CB8AC3E}">
        <p14:creationId xmlns:p14="http://schemas.microsoft.com/office/powerpoint/2010/main" val="35056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59"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4E7F15-FCE7-FFB2-69B6-031C1AAFAE7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487220"/>
            <a:ext cx="9202393" cy="5883561"/>
          </a:xfrm>
          <a:prstGeom prst="rect">
            <a:avLst/>
          </a:prstGeom>
        </p:spPr>
      </p:pic>
      <p:sp>
        <p:nvSpPr>
          <p:cNvPr id="4" name="Text Box 8">
            <a:extLst>
              <a:ext uri="{FF2B5EF4-FFF2-40B4-BE49-F238E27FC236}">
                <a16:creationId xmlns:a16="http://schemas.microsoft.com/office/drawing/2014/main" id="{0EAF9808-5E01-4DA8-9A03-5E507781930A}"/>
              </a:ext>
            </a:extLst>
          </p:cNvPr>
          <p:cNvSpPr txBox="1">
            <a:spLocks/>
          </p:cNvSpPr>
          <p:nvPr/>
        </p:nvSpPr>
        <p:spPr>
          <a:xfrm>
            <a:off x="215106" y="749443"/>
            <a:ext cx="8713787" cy="228701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rPr>
              <a:t>As we gather to share our story today….</a:t>
            </a:r>
          </a:p>
          <a:p>
            <a:pPr>
              <a:defRPr/>
            </a:pPr>
            <a:r>
              <a:rPr lang="en-GB" sz="3600" b="1" i="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ysClr val="windowText" lastClr="000000"/>
                </a:solidFill>
                <a:latin typeface="Century Gothic" panose="020B0502020202020204" pitchFamily="34" charset="0"/>
              </a:rPr>
              <a:t>May we grow in our understanding of ourselves and others.</a:t>
            </a:r>
            <a:endParaRPr lang="en-GB" sz="2400" b="1" dirty="0">
              <a:solidFill>
                <a:sysClr val="windowText" lastClr="000000"/>
              </a:solidFill>
              <a:latin typeface="Century Gothic" panose="020B0502020202020204" pitchFamily="34" charset="0"/>
              <a:ea typeface="ＭＳ 明朝"/>
              <a:cs typeface="Times New Roman"/>
            </a:endParaRPr>
          </a:p>
        </p:txBody>
      </p:sp>
      <p:pic>
        <p:nvPicPr>
          <p:cNvPr id="9" name="Graphic 8" descr="Door Open with solid fill">
            <a:extLst>
              <a:ext uri="{FF2B5EF4-FFF2-40B4-BE49-F238E27FC236}">
                <a16:creationId xmlns:a16="http://schemas.microsoft.com/office/drawing/2014/main" id="{F2E13B2A-D057-70E2-709F-65AA62AC28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7709" y="4891484"/>
            <a:ext cx="1562426" cy="1562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1 3"/>
          <p:cNvSpPr/>
          <p:nvPr/>
        </p:nvSpPr>
        <p:spPr>
          <a:xfrm rot="484426">
            <a:off x="192484" y="429923"/>
            <a:ext cx="8084184" cy="3311525"/>
          </a:xfrm>
          <a:prstGeom prst="irregularSeal1">
            <a:avLst/>
          </a:prstGeom>
          <a:solidFill>
            <a:srgbClr val="FF6600"/>
          </a:solidFill>
          <a:ln w="7620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4000" b="1" dirty="0">
                <a:solidFill>
                  <a:srgbClr val="FFFF00"/>
                </a:solidFill>
                <a:latin typeface="Century Gothic" panose="020B0502020202020204" pitchFamily="34" charset="0"/>
              </a:rPr>
              <a:t>Another Mad Science Moment!</a:t>
            </a:r>
          </a:p>
        </p:txBody>
      </p:sp>
      <p:pic>
        <p:nvPicPr>
          <p:cNvPr id="2" name="Graphic 2">
            <a:extLst>
              <a:ext uri="{FF2B5EF4-FFF2-40B4-BE49-F238E27FC236}">
                <a16:creationId xmlns:a16="http://schemas.microsoft.com/office/drawing/2014/main" id="{58E0078C-E1B4-B44A-A4C4-E474AD0A30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60325" y="945681"/>
            <a:ext cx="3987236" cy="5523984"/>
          </a:xfrm>
          <a:prstGeom prst="rect">
            <a:avLst/>
          </a:prstGeom>
        </p:spPr>
      </p:pic>
      <p:pic>
        <p:nvPicPr>
          <p:cNvPr id="5" name="Picture 4">
            <a:extLst>
              <a:ext uri="{FF2B5EF4-FFF2-40B4-BE49-F238E27FC236}">
                <a16:creationId xmlns:a16="http://schemas.microsoft.com/office/drawing/2014/main" id="{1B592929-D7A5-AC1E-B867-B5FA4D8A3B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9589" y="5024846"/>
            <a:ext cx="2444205" cy="1833154"/>
          </a:xfrm>
          <a:prstGeom prst="rect">
            <a:avLst/>
          </a:prstGeom>
        </p:spPr>
      </p:pic>
    </p:spTree>
    <p:extLst>
      <p:ext uri="{BB962C8B-B14F-4D97-AF65-F5344CB8AC3E}">
        <p14:creationId xmlns:p14="http://schemas.microsoft.com/office/powerpoint/2010/main" val="27755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b="5824"/>
          <a:stretch/>
        </p:blipFill>
        <p:spPr>
          <a:xfrm>
            <a:off x="0" y="0"/>
            <a:ext cx="5735003" cy="6458604"/>
          </a:xfrm>
          <a:prstGeom prst="rect">
            <a:avLst/>
          </a:prstGeom>
        </p:spPr>
      </p:pic>
      <p:sp>
        <p:nvSpPr>
          <p:cNvPr id="4" name="TextBox 3"/>
          <p:cNvSpPr txBox="1"/>
          <p:nvPr/>
        </p:nvSpPr>
        <p:spPr>
          <a:xfrm>
            <a:off x="4572001" y="1536174"/>
            <a:ext cx="4194102" cy="3785652"/>
          </a:xfrm>
          <a:prstGeom prst="rect">
            <a:avLst/>
          </a:prstGeom>
          <a:noFill/>
        </p:spPr>
        <p:txBody>
          <a:bodyPr wrap="square" rtlCol="0">
            <a:spAutoFit/>
          </a:bodyPr>
          <a:lstStyle/>
          <a:p>
            <a:pPr algn="ctr"/>
            <a:r>
              <a:rPr lang="en-US" sz="6000" b="1" dirty="0">
                <a:latin typeface="Century Gothic"/>
                <a:cs typeface="Century Gothic"/>
              </a:rPr>
              <a:t>What goes up must come down!</a:t>
            </a:r>
          </a:p>
        </p:txBody>
      </p:sp>
    </p:spTree>
    <p:extLst>
      <p:ext uri="{BB962C8B-B14F-4D97-AF65-F5344CB8AC3E}">
        <p14:creationId xmlns:p14="http://schemas.microsoft.com/office/powerpoint/2010/main" val="324376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4183308" y="239710"/>
            <a:ext cx="5967694" cy="1077218"/>
          </a:xfrm>
          <a:prstGeom prst="rect">
            <a:avLst/>
          </a:prstGeom>
          <a:noFill/>
        </p:spPr>
        <p:txBody>
          <a:bodyPr wrap="square" rtlCol="0">
            <a:spAutoFit/>
          </a:bodyPr>
          <a:lstStyle/>
          <a:p>
            <a:pPr algn="ctr"/>
            <a:r>
              <a:rPr lang="en-US" sz="3200" b="1" dirty="0">
                <a:solidFill>
                  <a:sysClr val="windowText" lastClr="000000"/>
                </a:solidFill>
                <a:latin typeface="Century Gothic"/>
                <a:cs typeface="Century Gothic"/>
              </a:rPr>
              <a:t>Sir Isaac Newton</a:t>
            </a:r>
          </a:p>
          <a:p>
            <a:pPr algn="ctr"/>
            <a:r>
              <a:rPr lang="en-US" sz="3200" b="1" dirty="0">
                <a:solidFill>
                  <a:sysClr val="windowText" lastClr="000000"/>
                </a:solidFill>
                <a:latin typeface="Century Gothic"/>
                <a:cs typeface="Century Gothic"/>
              </a:rPr>
              <a:t>(1643-1727)</a:t>
            </a:r>
          </a:p>
        </p:txBody>
      </p:sp>
      <p:pic>
        <p:nvPicPr>
          <p:cNvPr id="4" name="Graphic 3">
            <a:extLst>
              <a:ext uri="{FF2B5EF4-FFF2-40B4-BE49-F238E27FC236}">
                <a16:creationId xmlns:a16="http://schemas.microsoft.com/office/drawing/2014/main" id="{4407EDE4-D33F-A254-6063-2533E3FCE2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2760" y="0"/>
            <a:ext cx="6440009" cy="6858000"/>
          </a:xfrm>
          <a:prstGeom prst="rect">
            <a:avLst/>
          </a:prstGeom>
        </p:spPr>
      </p:pic>
      <p:pic>
        <p:nvPicPr>
          <p:cNvPr id="5" name="Picture 4"/>
          <p:cNvPicPr>
            <a:picLocks noChangeAspect="1"/>
          </p:cNvPicPr>
          <p:nvPr/>
        </p:nvPicPr>
        <p:blipFill>
          <a:blip r:embed="rId4" cstate="screen">
            <a:extLst>
              <a:ext uri="{BEBA8EAE-BF5A-486C-A8C5-ECC9F3942E4B}">
                <a14:imgProps xmlns:a14="http://schemas.microsoft.com/office/drawing/2010/main">
                  <a14:imgLayer r:embed="rId5">
                    <a14:imgEffect>
                      <a14:backgroundRemoval t="0" b="92094" l="0" r="99688">
                        <a14:backgroundMark x1="60938" y1="85684" x2="60938" y2="85684"/>
                        <a14:backgroundMark x1="58542" y1="88462" x2="58542" y2="88462"/>
                        <a14:backgroundMark x1="46563" y1="88675" x2="46563" y2="88675"/>
                        <a14:backgroundMark x1="39167" y1="87500" x2="39167" y2="87500"/>
                        <a14:backgroundMark x1="30833" y1="82906" x2="30833" y2="82906"/>
                      </a14:backgroundRemoval>
                    </a14:imgEffect>
                  </a14:imgLayer>
                </a14:imgProps>
              </a:ext>
              <a:ext uri="{28A0092B-C50C-407E-A947-70E740481C1C}">
                <a14:useLocalDpi xmlns:a14="http://schemas.microsoft.com/office/drawing/2010/main"/>
              </a:ext>
            </a:extLst>
          </a:blip>
          <a:stretch>
            <a:fillRect/>
          </a:stretch>
        </p:blipFill>
        <p:spPr>
          <a:xfrm>
            <a:off x="5974296" y="3957653"/>
            <a:ext cx="3391576" cy="3306787"/>
          </a:xfrm>
          <a:prstGeom prst="rect">
            <a:avLst/>
          </a:prstGeom>
        </p:spPr>
      </p:pic>
    </p:spTree>
    <p:extLst>
      <p:ext uri="{BB962C8B-B14F-4D97-AF65-F5344CB8AC3E}">
        <p14:creationId xmlns:p14="http://schemas.microsoft.com/office/powerpoint/2010/main" val="3857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516" y="929302"/>
            <a:ext cx="8032968" cy="1200329"/>
          </a:xfrm>
          <a:prstGeom prst="rect">
            <a:avLst/>
          </a:prstGeom>
        </p:spPr>
        <p:txBody>
          <a:bodyPr wrap="none">
            <a:spAutoFit/>
          </a:bodyPr>
          <a:lstStyle/>
          <a:p>
            <a:r>
              <a:rPr lang="en-US" sz="7200" b="1" dirty="0">
                <a:latin typeface="Century Gothic"/>
                <a:cs typeface="Century Gothic"/>
              </a:rPr>
              <a:t>What goes </a:t>
            </a:r>
            <a:r>
              <a:rPr lang="en-US" sz="7200" b="1" dirty="0">
                <a:solidFill>
                  <a:srgbClr val="FF0000"/>
                </a:solidFill>
                <a:latin typeface="Century Gothic"/>
                <a:cs typeface="Century Gothic"/>
              </a:rPr>
              <a:t>up</a:t>
            </a:r>
            <a:r>
              <a:rPr lang="is-IS" sz="7200" b="1" dirty="0">
                <a:latin typeface="Century Gothic"/>
                <a:cs typeface="Century Gothic"/>
              </a:rPr>
              <a:t>….?</a:t>
            </a:r>
            <a:r>
              <a:rPr lang="en-US" sz="7200" b="1" dirty="0">
                <a:latin typeface="Century Gothic"/>
                <a:cs typeface="Century Gothic"/>
              </a:rPr>
              <a:t> </a:t>
            </a:r>
            <a:endParaRPr lang="en-US" sz="7200" dirty="0"/>
          </a:p>
        </p:txBody>
      </p:sp>
      <p:sp>
        <p:nvSpPr>
          <p:cNvPr id="3" name="Rectangle 2"/>
          <p:cNvSpPr/>
          <p:nvPr/>
        </p:nvSpPr>
        <p:spPr>
          <a:xfrm>
            <a:off x="259987" y="3426188"/>
            <a:ext cx="8624026" cy="2308324"/>
          </a:xfrm>
          <a:prstGeom prst="rect">
            <a:avLst/>
          </a:prstGeom>
        </p:spPr>
        <p:txBody>
          <a:bodyPr wrap="none">
            <a:spAutoFit/>
          </a:bodyPr>
          <a:lstStyle/>
          <a:p>
            <a:pPr algn="ctr"/>
            <a:r>
              <a:rPr lang="is-IS" sz="7200" b="1" dirty="0">
                <a:latin typeface="Century Gothic"/>
                <a:cs typeface="Century Gothic"/>
              </a:rPr>
              <a:t>…and what comes</a:t>
            </a:r>
          </a:p>
          <a:p>
            <a:pPr algn="ctr"/>
            <a:r>
              <a:rPr lang="is-IS" sz="7200" b="1" dirty="0">
                <a:solidFill>
                  <a:srgbClr val="FF0000"/>
                </a:solidFill>
                <a:latin typeface="Century Gothic"/>
                <a:cs typeface="Century Gothic"/>
              </a:rPr>
              <a:t>down</a:t>
            </a:r>
            <a:r>
              <a:rPr lang="is-IS" sz="7200" b="1" dirty="0">
                <a:latin typeface="Century Gothic"/>
                <a:cs typeface="Century Gothic"/>
              </a:rPr>
              <a:t>?</a:t>
            </a:r>
            <a:r>
              <a:rPr lang="en-US" sz="7200" b="1" dirty="0">
                <a:latin typeface="Century Gothic"/>
                <a:cs typeface="Century Gothic"/>
              </a:rPr>
              <a:t> </a:t>
            </a:r>
            <a:endParaRPr lang="en-US" sz="7200" dirty="0"/>
          </a:p>
        </p:txBody>
      </p:sp>
      <p:sp>
        <p:nvSpPr>
          <p:cNvPr id="5" name="TextBox 4">
            <a:extLst>
              <a:ext uri="{FF2B5EF4-FFF2-40B4-BE49-F238E27FC236}">
                <a16:creationId xmlns:a16="http://schemas.microsoft.com/office/drawing/2014/main" id="{9A3A1706-97E4-D1B0-17F1-90630E5B2788}"/>
              </a:ext>
            </a:extLst>
          </p:cNvPr>
          <p:cNvSpPr txBox="1"/>
          <p:nvPr/>
        </p:nvSpPr>
        <p:spPr>
          <a:xfrm>
            <a:off x="2259107" y="6453716"/>
            <a:ext cx="6813176" cy="307777"/>
          </a:xfrm>
          <a:prstGeom prst="rect">
            <a:avLst/>
          </a:prstGeom>
          <a:noFill/>
        </p:spPr>
        <p:txBody>
          <a:bodyPr wrap="square">
            <a:spAutoFit/>
          </a:bodyPr>
          <a:lstStyle/>
          <a:p>
            <a:pPr algn="r">
              <a:buNone/>
            </a:pPr>
            <a:r>
              <a:rPr lang="en-GB" sz="1400" b="1" i="1" dirty="0">
                <a:effectLst/>
                <a:latin typeface="Century Gothic" panose="020B0502020202020204" pitchFamily="34" charset="0"/>
                <a:ea typeface="MS Mincho" panose="02020609040205080304" pitchFamily="49" charset="-128"/>
                <a:cs typeface="Times New Roman" panose="02020603050405020304" pitchFamily="18" charset="0"/>
              </a:rPr>
              <a:t>(based on the accounts in Matthew 28, Mark 16 and Luke 24)</a:t>
            </a:r>
            <a:endParaRPr lang="en-GB" sz="1400" i="1" dirty="0">
              <a:effectLst/>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0416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5116" cy="685911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88895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9F76848-1331-DAD8-F37F-F56516E7747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53308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5116" cy="685911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62418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5116" cy="685911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9246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5116" cy="685911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97226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BFB0091-9FD7-3440-0D81-6FCB9B3290CE}"/>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25692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85F0E-2979-A622-F67D-7AAECFFBC1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93433"/>
            <a:ext cx="9144000" cy="4671133"/>
          </a:xfrm>
          <a:prstGeom prst="rect">
            <a:avLst/>
          </a:prstGeom>
        </p:spPr>
      </p:pic>
    </p:spTree>
    <p:extLst>
      <p:ext uri="{BB962C8B-B14F-4D97-AF65-F5344CB8AC3E}">
        <p14:creationId xmlns:p14="http://schemas.microsoft.com/office/powerpoint/2010/main" val="340747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A29BA7-257E-997C-AEAD-D253A98A60D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16676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110D6-CBAE-024C-6BFB-5E9B0616F89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3CA1A51E-58FD-578C-F069-DB8C96ED96B7}"/>
              </a:ext>
            </a:extLst>
          </p:cNvPr>
          <p:cNvGrpSpPr/>
          <p:nvPr/>
        </p:nvGrpSpPr>
        <p:grpSpPr>
          <a:xfrm>
            <a:off x="393211" y="240325"/>
            <a:ext cx="8357578" cy="3508653"/>
            <a:chOff x="453724" y="293693"/>
            <a:chExt cx="8357578" cy="3508653"/>
          </a:xfrm>
        </p:grpSpPr>
        <p:sp>
          <p:nvSpPr>
            <p:cNvPr id="2" name="Rectangle 1">
              <a:extLst>
                <a:ext uri="{FF2B5EF4-FFF2-40B4-BE49-F238E27FC236}">
                  <a16:creationId xmlns:a16="http://schemas.microsoft.com/office/drawing/2014/main" id="{2C23EB2D-F059-5B27-6B53-3F83CA8804EB}"/>
                </a:ext>
              </a:extLst>
            </p:cNvPr>
            <p:cNvSpPr/>
            <p:nvPr/>
          </p:nvSpPr>
          <p:spPr>
            <a:xfrm>
              <a:off x="555516" y="293693"/>
              <a:ext cx="8255786" cy="1200329"/>
            </a:xfrm>
            <a:prstGeom prst="rect">
              <a:avLst/>
            </a:prstGeom>
          </p:spPr>
          <p:txBody>
            <a:bodyPr wrap="none">
              <a:spAutoFit/>
            </a:bodyPr>
            <a:lstStyle/>
            <a:p>
              <a:r>
                <a:rPr lang="en-US" sz="7200" b="1" dirty="0">
                  <a:latin typeface="Century Gothic"/>
                  <a:cs typeface="Century Gothic"/>
                </a:rPr>
                <a:t>What went </a:t>
              </a:r>
              <a:r>
                <a:rPr lang="en-US" sz="7200" b="1" dirty="0">
                  <a:solidFill>
                    <a:srgbClr val="FF0000"/>
                  </a:solidFill>
                  <a:latin typeface="Century Gothic"/>
                  <a:cs typeface="Century Gothic"/>
                </a:rPr>
                <a:t>up</a:t>
              </a:r>
              <a:r>
                <a:rPr lang="is-IS" sz="7200" b="1" dirty="0">
                  <a:latin typeface="Century Gothic"/>
                  <a:cs typeface="Century Gothic"/>
                </a:rPr>
                <a:t>….?</a:t>
              </a:r>
              <a:r>
                <a:rPr lang="en-US" sz="7200" b="1" dirty="0">
                  <a:latin typeface="Century Gothic"/>
                  <a:cs typeface="Century Gothic"/>
                </a:rPr>
                <a:t> </a:t>
              </a:r>
              <a:endParaRPr lang="en-US" sz="7200" dirty="0"/>
            </a:p>
          </p:txBody>
        </p:sp>
        <p:sp>
          <p:nvSpPr>
            <p:cNvPr id="3" name="Rectangle 2">
              <a:extLst>
                <a:ext uri="{FF2B5EF4-FFF2-40B4-BE49-F238E27FC236}">
                  <a16:creationId xmlns:a16="http://schemas.microsoft.com/office/drawing/2014/main" id="{1F241A5E-D4D9-3D19-D371-D74F1417E3E0}"/>
                </a:ext>
              </a:extLst>
            </p:cNvPr>
            <p:cNvSpPr/>
            <p:nvPr/>
          </p:nvSpPr>
          <p:spPr>
            <a:xfrm>
              <a:off x="453724" y="1494022"/>
              <a:ext cx="8236550" cy="2308324"/>
            </a:xfrm>
            <a:prstGeom prst="rect">
              <a:avLst/>
            </a:prstGeom>
          </p:spPr>
          <p:txBody>
            <a:bodyPr wrap="none">
              <a:spAutoFit/>
            </a:bodyPr>
            <a:lstStyle/>
            <a:p>
              <a:pPr algn="ctr"/>
              <a:r>
                <a:rPr lang="is-IS" sz="7200" b="1" dirty="0">
                  <a:latin typeface="Century Gothic"/>
                  <a:cs typeface="Century Gothic"/>
                </a:rPr>
                <a:t>…and what came</a:t>
              </a:r>
            </a:p>
            <a:p>
              <a:pPr algn="ctr"/>
              <a:r>
                <a:rPr lang="is-IS" sz="7200" b="1" dirty="0">
                  <a:solidFill>
                    <a:srgbClr val="FF0000"/>
                  </a:solidFill>
                  <a:latin typeface="Century Gothic"/>
                  <a:cs typeface="Century Gothic"/>
                </a:rPr>
                <a:t>down</a:t>
              </a:r>
              <a:r>
                <a:rPr lang="is-IS" sz="7200" b="1" dirty="0">
                  <a:latin typeface="Century Gothic"/>
                  <a:cs typeface="Century Gothic"/>
                </a:rPr>
                <a:t>?</a:t>
              </a:r>
              <a:r>
                <a:rPr lang="en-US" sz="7200" b="1" dirty="0">
                  <a:latin typeface="Century Gothic"/>
                  <a:cs typeface="Century Gothic"/>
                </a:rPr>
                <a:t> </a:t>
              </a:r>
              <a:endParaRPr lang="en-US" sz="7200" dirty="0"/>
            </a:p>
          </p:txBody>
        </p:sp>
      </p:grpSp>
      <p:grpSp>
        <p:nvGrpSpPr>
          <p:cNvPr id="15" name="Group 14">
            <a:extLst>
              <a:ext uri="{FF2B5EF4-FFF2-40B4-BE49-F238E27FC236}">
                <a16:creationId xmlns:a16="http://schemas.microsoft.com/office/drawing/2014/main" id="{4C9DFD7C-D479-CB49-7D0F-4AFEA60A9DD2}"/>
              </a:ext>
            </a:extLst>
          </p:cNvPr>
          <p:cNvGrpSpPr/>
          <p:nvPr/>
        </p:nvGrpSpPr>
        <p:grpSpPr>
          <a:xfrm>
            <a:off x="4258235" y="2202639"/>
            <a:ext cx="4756741" cy="4646397"/>
            <a:chOff x="3962399" y="2146747"/>
            <a:chExt cx="5052577" cy="4935370"/>
          </a:xfrm>
        </p:grpSpPr>
        <p:grpSp>
          <p:nvGrpSpPr>
            <p:cNvPr id="16" name="Group 15">
              <a:extLst>
                <a:ext uri="{FF2B5EF4-FFF2-40B4-BE49-F238E27FC236}">
                  <a16:creationId xmlns:a16="http://schemas.microsoft.com/office/drawing/2014/main" id="{E2BA5CF8-05A7-2A06-A5D0-77C59F10A4F6}"/>
                </a:ext>
              </a:extLst>
            </p:cNvPr>
            <p:cNvGrpSpPr/>
            <p:nvPr/>
          </p:nvGrpSpPr>
          <p:grpSpPr>
            <a:xfrm>
              <a:off x="5450542" y="2146747"/>
              <a:ext cx="3564434" cy="4935370"/>
              <a:chOff x="5856597" y="2571750"/>
              <a:chExt cx="3095625" cy="4286250"/>
            </a:xfrm>
          </p:grpSpPr>
          <p:pic>
            <p:nvPicPr>
              <p:cNvPr id="18" name="Graphic 17">
                <a:extLst>
                  <a:ext uri="{FF2B5EF4-FFF2-40B4-BE49-F238E27FC236}">
                    <a16:creationId xmlns:a16="http://schemas.microsoft.com/office/drawing/2014/main" id="{F409D051-9E28-FAA1-1495-85F738655B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56597" y="2571750"/>
                <a:ext cx="3095625" cy="4286250"/>
              </a:xfrm>
              <a:prstGeom prst="rect">
                <a:avLst/>
              </a:prstGeom>
            </p:spPr>
          </p:pic>
          <p:sp>
            <p:nvSpPr>
              <p:cNvPr id="19" name="TextBox 18">
                <a:extLst>
                  <a:ext uri="{FF2B5EF4-FFF2-40B4-BE49-F238E27FC236}">
                    <a16:creationId xmlns:a16="http://schemas.microsoft.com/office/drawing/2014/main" id="{FCB3DB8F-D9EA-505B-ACB3-B6564BB24410}"/>
                  </a:ext>
                </a:extLst>
              </p:cNvPr>
              <p:cNvSpPr txBox="1"/>
              <p:nvPr/>
            </p:nvSpPr>
            <p:spPr>
              <a:xfrm>
                <a:off x="6021658" y="4190768"/>
                <a:ext cx="2584877" cy="400110"/>
              </a:xfrm>
              <a:prstGeom prst="rect">
                <a:avLst/>
              </a:prstGeom>
              <a:noFill/>
            </p:spPr>
            <p:txBody>
              <a:bodyPr wrap="square" rtlCol="0">
                <a:spAutoFit/>
              </a:bodyPr>
              <a:lstStyle/>
              <a:p>
                <a:pPr algn="ctr"/>
                <a:r>
                  <a:rPr lang="en-GB" sz="2000" b="1" dirty="0">
                    <a:latin typeface="Century Gothic" panose="020B0502020202020204" pitchFamily="34" charset="0"/>
                  </a:rPr>
                  <a:t>Happy</a:t>
                </a:r>
              </a:p>
            </p:txBody>
          </p:sp>
          <p:sp>
            <p:nvSpPr>
              <p:cNvPr id="20" name="TextBox 19">
                <a:extLst>
                  <a:ext uri="{FF2B5EF4-FFF2-40B4-BE49-F238E27FC236}">
                    <a16:creationId xmlns:a16="http://schemas.microsoft.com/office/drawing/2014/main" id="{220BC0EF-FEBB-D8CD-8AD7-132631CD896B}"/>
                  </a:ext>
                </a:extLst>
              </p:cNvPr>
              <p:cNvSpPr txBox="1"/>
              <p:nvPr/>
            </p:nvSpPr>
            <p:spPr>
              <a:xfrm>
                <a:off x="6445405" y="4757653"/>
                <a:ext cx="1761893" cy="400110"/>
              </a:xfrm>
              <a:prstGeom prst="rect">
                <a:avLst/>
              </a:prstGeom>
              <a:solidFill>
                <a:srgbClr val="BBB851"/>
              </a:solidFill>
            </p:spPr>
            <p:txBody>
              <a:bodyPr wrap="square" rtlCol="0">
                <a:spAutoFit/>
              </a:bodyPr>
              <a:lstStyle/>
              <a:p>
                <a:pPr algn="ctr"/>
                <a:r>
                  <a:rPr lang="en-GB" sz="2000" b="1" dirty="0">
                    <a:latin typeface="Century Gothic" panose="020B0502020202020204" pitchFamily="34" charset="0"/>
                  </a:rPr>
                  <a:t>Birthday</a:t>
                </a:r>
              </a:p>
            </p:txBody>
          </p:sp>
          <p:sp>
            <p:nvSpPr>
              <p:cNvPr id="21" name="TextBox 20">
                <a:extLst>
                  <a:ext uri="{FF2B5EF4-FFF2-40B4-BE49-F238E27FC236}">
                    <a16:creationId xmlns:a16="http://schemas.microsoft.com/office/drawing/2014/main" id="{30C5E06B-AC74-F637-3DD8-942BB04F0166}"/>
                  </a:ext>
                </a:extLst>
              </p:cNvPr>
              <p:cNvSpPr txBox="1"/>
              <p:nvPr/>
            </p:nvSpPr>
            <p:spPr>
              <a:xfrm>
                <a:off x="6033912" y="5268264"/>
                <a:ext cx="2584877" cy="400110"/>
              </a:xfrm>
              <a:prstGeom prst="rect">
                <a:avLst/>
              </a:prstGeom>
              <a:noFill/>
            </p:spPr>
            <p:txBody>
              <a:bodyPr wrap="square" rtlCol="0">
                <a:spAutoFit/>
              </a:bodyPr>
              <a:lstStyle/>
              <a:p>
                <a:pPr algn="ctr"/>
                <a:r>
                  <a:rPr lang="en-GB" sz="2000" b="1" dirty="0">
                    <a:latin typeface="Century Gothic" panose="020B0502020202020204" pitchFamily="34" charset="0"/>
                  </a:rPr>
                  <a:t>Church!</a:t>
                </a:r>
              </a:p>
            </p:txBody>
          </p:sp>
        </p:grpSp>
        <p:pic>
          <p:nvPicPr>
            <p:cNvPr id="17" name="Graphic 16">
              <a:extLst>
                <a:ext uri="{FF2B5EF4-FFF2-40B4-BE49-F238E27FC236}">
                  <a16:creationId xmlns:a16="http://schemas.microsoft.com/office/drawing/2014/main" id="{8164C2A6-EE02-E0B3-4E18-1E4754B46A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62399" y="4847496"/>
              <a:ext cx="2325829" cy="2234621"/>
            </a:xfrm>
            <a:prstGeom prst="rect">
              <a:avLst/>
            </a:prstGeom>
          </p:spPr>
        </p:pic>
      </p:grpSp>
    </p:spTree>
    <p:extLst>
      <p:ext uri="{BB962C8B-B14F-4D97-AF65-F5344CB8AC3E}">
        <p14:creationId xmlns:p14="http://schemas.microsoft.com/office/powerpoint/2010/main" val="377261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E9DEAC-C7DE-DCAE-146D-5073449F828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95537" y="260333"/>
            <a:ext cx="3744416" cy="2481147"/>
          </a:xfrm>
          <a:prstGeom prst="rect">
            <a:avLst/>
          </a:prstGeom>
        </p:spPr>
      </p:pic>
      <p:pic>
        <p:nvPicPr>
          <p:cNvPr id="3" name="Picture 1">
            <a:extLst>
              <a:ext uri="{FF2B5EF4-FFF2-40B4-BE49-F238E27FC236}">
                <a16:creationId xmlns:a16="http://schemas.microsoft.com/office/drawing/2014/main" id="{5B0F2261-9E82-CCB9-203D-85B3D0A7AD4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26269" y="260333"/>
            <a:ext cx="3240360" cy="2967142"/>
          </a:xfrm>
          <a:prstGeom prst="rect">
            <a:avLst/>
          </a:prstGeom>
          <a:noFill/>
          <a:ln>
            <a:solidFill>
              <a:schemeClr val="tx1"/>
            </a:solid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4" name="Picture 3" descr="A picture containing text, posing&#10;&#10;Description automatically generated">
            <a:extLst>
              <a:ext uri="{FF2B5EF4-FFF2-40B4-BE49-F238E27FC236}">
                <a16:creationId xmlns:a16="http://schemas.microsoft.com/office/drawing/2014/main" id="{9FA02E5B-2ED6-FE1D-7A44-BFFA354BB1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277371" y="3605870"/>
            <a:ext cx="4117290" cy="2967141"/>
          </a:xfrm>
          <a:prstGeom prst="rect">
            <a:avLst/>
          </a:prstGeom>
          <a:ln>
            <a:solidFill>
              <a:schemeClr val="tx1"/>
            </a:solidFill>
          </a:ln>
        </p:spPr>
      </p:pic>
      <p:pic>
        <p:nvPicPr>
          <p:cNvPr id="5" name="Picture 4">
            <a:extLst>
              <a:ext uri="{FF2B5EF4-FFF2-40B4-BE49-F238E27FC236}">
                <a16:creationId xmlns:a16="http://schemas.microsoft.com/office/drawing/2014/main" id="{512BEA78-6C33-BD0E-A101-8114C630C9F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978197" y="3717032"/>
            <a:ext cx="3888432" cy="2855979"/>
          </a:xfrm>
          <a:prstGeom prst="rect">
            <a:avLst/>
          </a:prstGeom>
          <a:ln>
            <a:solidFill>
              <a:schemeClr val="tx1"/>
            </a:solidFill>
          </a:ln>
        </p:spPr>
      </p:pic>
      <p:pic>
        <p:nvPicPr>
          <p:cNvPr id="7" name="Picture 6">
            <a:extLst>
              <a:ext uri="{FF2B5EF4-FFF2-40B4-BE49-F238E27FC236}">
                <a16:creationId xmlns:a16="http://schemas.microsoft.com/office/drawing/2014/main" id="{06E9A321-A3EC-7EFB-CC0C-4F25DB0F8F3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86051" y="2208899"/>
            <a:ext cx="3648521" cy="2440201"/>
          </a:xfrm>
          <a:prstGeom prst="rect">
            <a:avLst/>
          </a:prstGeom>
          <a:ln>
            <a:solidFill>
              <a:schemeClr val="tx1"/>
            </a:solidFill>
          </a:ln>
        </p:spPr>
      </p:pic>
      <p:sp>
        <p:nvSpPr>
          <p:cNvPr id="8" name="TextBox 7">
            <a:extLst>
              <a:ext uri="{FF2B5EF4-FFF2-40B4-BE49-F238E27FC236}">
                <a16:creationId xmlns:a16="http://schemas.microsoft.com/office/drawing/2014/main" id="{0BB1D277-AFF1-FBA3-1740-98762DDCFD9E}"/>
              </a:ext>
            </a:extLst>
          </p:cNvPr>
          <p:cNvSpPr txBox="1">
            <a:spLocks noChangeArrowheads="1"/>
          </p:cNvSpPr>
          <p:nvPr/>
        </p:nvSpPr>
        <p:spPr bwMode="auto">
          <a:xfrm>
            <a:off x="395537" y="1017424"/>
            <a:ext cx="3744417" cy="830997"/>
          </a:xfrm>
          <a:prstGeom prst="rect">
            <a:avLst/>
          </a:prstGeom>
          <a:solidFill>
            <a:schemeClr val="tx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sz="2400" b="1" dirty="0">
                <a:solidFill>
                  <a:sysClr val="windowText" lastClr="000000"/>
                </a:solidFill>
                <a:latin typeface="Century Gothic" panose="020B0502020202020204" pitchFamily="34" charset="0"/>
              </a:rPr>
              <a:t>…listening to wisdom, old and new…</a:t>
            </a:r>
            <a:endParaRPr lang="en-GB" altLang="en-US" sz="24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p:txBody>
      </p:sp>
      <p:sp>
        <p:nvSpPr>
          <p:cNvPr id="9" name="TextBox 8">
            <a:extLst>
              <a:ext uri="{FF2B5EF4-FFF2-40B4-BE49-F238E27FC236}">
                <a16:creationId xmlns:a16="http://schemas.microsoft.com/office/drawing/2014/main" id="{3FE6887E-7FC3-309F-77CC-AEDB5D80AD5A}"/>
              </a:ext>
            </a:extLst>
          </p:cNvPr>
          <p:cNvSpPr txBox="1">
            <a:spLocks noChangeArrowheads="1"/>
          </p:cNvSpPr>
          <p:nvPr/>
        </p:nvSpPr>
        <p:spPr bwMode="auto">
          <a:xfrm>
            <a:off x="5626269" y="1213617"/>
            <a:ext cx="3240360" cy="769441"/>
          </a:xfrm>
          <a:prstGeom prst="rect">
            <a:avLst/>
          </a:prstGeom>
          <a:solidFill>
            <a:schemeClr val="tx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sz="2200" b="1" dirty="0">
                <a:solidFill>
                  <a:sysClr val="windowText" lastClr="000000"/>
                </a:solidFill>
                <a:latin typeface="Century Gothic" panose="020B0502020202020204" pitchFamily="34" charset="0"/>
              </a:rPr>
              <a:t>…sowing good ‘seeds’ in their hearts…</a:t>
            </a:r>
            <a:endParaRPr lang="en-GB" altLang="en-US" sz="22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p:txBody>
      </p:sp>
      <p:sp>
        <p:nvSpPr>
          <p:cNvPr id="10" name="TextBox 9">
            <a:extLst>
              <a:ext uri="{FF2B5EF4-FFF2-40B4-BE49-F238E27FC236}">
                <a16:creationId xmlns:a16="http://schemas.microsoft.com/office/drawing/2014/main" id="{72D2CAF6-7C28-C1BA-9F2C-B193989301DE}"/>
              </a:ext>
            </a:extLst>
          </p:cNvPr>
          <p:cNvSpPr txBox="1">
            <a:spLocks noChangeArrowheads="1"/>
          </p:cNvSpPr>
          <p:nvPr/>
        </p:nvSpPr>
        <p:spPr bwMode="auto">
          <a:xfrm>
            <a:off x="277370" y="4843012"/>
            <a:ext cx="4117289" cy="830997"/>
          </a:xfrm>
          <a:prstGeom prst="rect">
            <a:avLst/>
          </a:prstGeom>
          <a:solidFill>
            <a:schemeClr val="tx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sz="2400" b="1" dirty="0">
                <a:solidFill>
                  <a:sysClr val="windowText" lastClr="000000"/>
                </a:solidFill>
                <a:latin typeface="Century Gothic" panose="020B0502020202020204" pitchFamily="34" charset="0"/>
              </a:rPr>
              <a:t>…being a place of welcome for all…</a:t>
            </a:r>
            <a:endParaRPr lang="en-GB" altLang="en-US" sz="24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p:txBody>
      </p:sp>
      <p:sp>
        <p:nvSpPr>
          <p:cNvPr id="11" name="TextBox 10">
            <a:extLst>
              <a:ext uri="{FF2B5EF4-FFF2-40B4-BE49-F238E27FC236}">
                <a16:creationId xmlns:a16="http://schemas.microsoft.com/office/drawing/2014/main" id="{63A4CAEB-290A-9AFC-2421-E8103E9EA11C}"/>
              </a:ext>
            </a:extLst>
          </p:cNvPr>
          <p:cNvSpPr txBox="1">
            <a:spLocks noChangeArrowheads="1"/>
          </p:cNvSpPr>
          <p:nvPr/>
        </p:nvSpPr>
        <p:spPr bwMode="auto">
          <a:xfrm>
            <a:off x="4978197" y="4833003"/>
            <a:ext cx="3888432" cy="830997"/>
          </a:xfrm>
          <a:prstGeom prst="rect">
            <a:avLst/>
          </a:prstGeom>
          <a:solidFill>
            <a:schemeClr val="tx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sz="2400" b="1" dirty="0">
                <a:solidFill>
                  <a:sysClr val="windowText" lastClr="000000"/>
                </a:solidFill>
                <a:latin typeface="Century Gothic" panose="020B0502020202020204" pitchFamily="34" charset="0"/>
              </a:rPr>
              <a:t>…doing ‘small things with great love’…</a:t>
            </a:r>
            <a:endParaRPr lang="en-GB" altLang="en-US" sz="24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p:txBody>
      </p:sp>
      <p:sp>
        <p:nvSpPr>
          <p:cNvPr id="12" name="TextBox 11">
            <a:extLst>
              <a:ext uri="{FF2B5EF4-FFF2-40B4-BE49-F238E27FC236}">
                <a16:creationId xmlns:a16="http://schemas.microsoft.com/office/drawing/2014/main" id="{E7EEB8B7-0AF4-F845-A24E-CBE42DCD2ED9}"/>
              </a:ext>
            </a:extLst>
          </p:cNvPr>
          <p:cNvSpPr txBox="1">
            <a:spLocks noChangeArrowheads="1"/>
          </p:cNvSpPr>
          <p:nvPr/>
        </p:nvSpPr>
        <p:spPr bwMode="auto">
          <a:xfrm>
            <a:off x="2586050" y="3002976"/>
            <a:ext cx="3648521" cy="830997"/>
          </a:xfrm>
          <a:prstGeom prst="rect">
            <a:avLst/>
          </a:prstGeom>
          <a:solidFill>
            <a:schemeClr val="tx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sz="2400" b="1" dirty="0">
                <a:solidFill>
                  <a:sysClr val="windowText" lastClr="000000"/>
                </a:solidFill>
                <a:latin typeface="Century Gothic" panose="020B0502020202020204" pitchFamily="34" charset="0"/>
              </a:rPr>
              <a:t>…making good choices…</a:t>
            </a:r>
            <a:endParaRPr lang="en-GB" altLang="en-US" sz="2400" b="1" dirty="0">
              <a:solidFill>
                <a:sysClr val="windowText" lastClr="000000"/>
              </a:solidFill>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07753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9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395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5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79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8014EF-6D4F-093E-C795-40A178317C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0"/>
            <a:ext cx="6858000" cy="6858000"/>
          </a:xfrm>
          <a:prstGeom prst="rect">
            <a:avLst/>
          </a:prstGeom>
        </p:spPr>
      </p:pic>
      <p:sp>
        <p:nvSpPr>
          <p:cNvPr id="3" name="TextBox 2">
            <a:extLst>
              <a:ext uri="{FF2B5EF4-FFF2-40B4-BE49-F238E27FC236}">
                <a16:creationId xmlns:a16="http://schemas.microsoft.com/office/drawing/2014/main" id="{7E8237DD-51B9-8226-24A6-5EC44A0ED5AF}"/>
              </a:ext>
            </a:extLst>
          </p:cNvPr>
          <p:cNvSpPr txBox="1">
            <a:spLocks noChangeArrowheads="1"/>
          </p:cNvSpPr>
          <p:nvPr/>
        </p:nvSpPr>
        <p:spPr bwMode="auto">
          <a:xfrm>
            <a:off x="1345474" y="169646"/>
            <a:ext cx="6453052" cy="6518708"/>
          </a:xfrm>
          <a:prstGeom prst="rect">
            <a:avLst/>
          </a:prstGeom>
          <a:solidFill>
            <a:schemeClr val="bg1">
              <a:alpha val="45097"/>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...I wonder how the gift of God’s Holy Spirit helped them to do this?...</a:t>
            </a:r>
          </a:p>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…or how different our world might be if everyone shared with others?...</a:t>
            </a:r>
          </a:p>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…I wonder what </a:t>
            </a:r>
            <a:r>
              <a:rPr lang="en-GB" altLang="en-US" sz="3600" b="1" i="1" u="sng" dirty="0">
                <a:latin typeface="Century Gothic" panose="020B0502020202020204" pitchFamily="34" charset="0"/>
                <a:ea typeface="MS Mincho" panose="02020609040205080304" pitchFamily="49" charset="-128"/>
                <a:cs typeface="Times New Roman" panose="02020603050405020304" pitchFamily="18" charset="0"/>
              </a:rPr>
              <a:t>we</a:t>
            </a: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 might share as part of </a:t>
            </a:r>
            <a:r>
              <a:rPr lang="en-GB" altLang="en-US" sz="3600" b="1" i="1" u="sng" dirty="0">
                <a:latin typeface="Century Gothic" panose="020B0502020202020204" pitchFamily="34" charset="0"/>
                <a:ea typeface="MS Mincho" panose="02020609040205080304" pitchFamily="49" charset="-128"/>
                <a:cs typeface="Times New Roman" panose="02020603050405020304" pitchFamily="18" charset="0"/>
              </a:rPr>
              <a:t>this</a:t>
            </a: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 community?...</a:t>
            </a:r>
          </a:p>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...and  how this might change </a:t>
            </a:r>
            <a:r>
              <a:rPr lang="en-GB" altLang="en-US" sz="3600" b="1" i="1" u="sng" dirty="0">
                <a:latin typeface="Century Gothic" panose="020B0502020202020204" pitchFamily="34" charset="0"/>
                <a:ea typeface="MS Mincho" panose="02020609040205080304" pitchFamily="49" charset="-128"/>
                <a:cs typeface="Times New Roman" panose="02020603050405020304" pitchFamily="18" charset="0"/>
              </a:rPr>
              <a:t>our</a:t>
            </a: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 world?...</a:t>
            </a:r>
          </a:p>
        </p:txBody>
      </p:sp>
    </p:spTree>
    <p:extLst>
      <p:ext uri="{BB962C8B-B14F-4D97-AF65-F5344CB8AC3E}">
        <p14:creationId xmlns:p14="http://schemas.microsoft.com/office/powerpoint/2010/main" val="192348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20000"/>
                                  </p:iterate>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iterate type="lt">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iterate type="lt">
                                    <p:tmPct val="10000"/>
                                  </p:iterate>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257911-9F3C-7EEB-2B75-F7C856E025C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7944"/>
            <a:ext cx="9144000" cy="4371704"/>
          </a:xfrm>
          <a:prstGeom prst="rect">
            <a:avLst/>
          </a:prstGeom>
          <a:ln>
            <a:solidFill>
              <a:schemeClr val="tx1"/>
            </a:solidFill>
          </a:ln>
        </p:spPr>
      </p:pic>
      <p:sp>
        <p:nvSpPr>
          <p:cNvPr id="3" name="TextBox 2">
            <a:extLst>
              <a:ext uri="{FF2B5EF4-FFF2-40B4-BE49-F238E27FC236}">
                <a16:creationId xmlns:a16="http://schemas.microsoft.com/office/drawing/2014/main" id="{7B1A3DD4-AF14-674A-FD17-9D51888E1FA3}"/>
              </a:ext>
            </a:extLst>
          </p:cNvPr>
          <p:cNvSpPr txBox="1"/>
          <p:nvPr/>
        </p:nvSpPr>
        <p:spPr>
          <a:xfrm>
            <a:off x="454560" y="5560939"/>
            <a:ext cx="8234880" cy="1015663"/>
          </a:xfrm>
          <a:prstGeom prst="rect">
            <a:avLst/>
          </a:prstGeom>
          <a:noFill/>
        </p:spPr>
        <p:txBody>
          <a:bodyPr wrap="square" rtlCol="0">
            <a:spAutoFit/>
          </a:bodyPr>
          <a:lstStyle/>
          <a:p>
            <a:pPr algn="ctr"/>
            <a:r>
              <a:rPr lang="en-US" sz="6000" b="1" dirty="0">
                <a:latin typeface="Century Gothic"/>
                <a:cs typeface="Century Gothic"/>
              </a:rPr>
              <a:t>….help us to share.</a:t>
            </a:r>
          </a:p>
        </p:txBody>
      </p:sp>
    </p:spTree>
    <p:extLst>
      <p:ext uri="{BB962C8B-B14F-4D97-AF65-F5344CB8AC3E}">
        <p14:creationId xmlns:p14="http://schemas.microsoft.com/office/powerpoint/2010/main" val="33614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7DF831-F509-063B-1D37-BE0CD7C10D72}"/>
              </a:ext>
            </a:extLst>
          </p:cNvPr>
          <p:cNvSpPr txBox="1"/>
          <p:nvPr/>
        </p:nvSpPr>
        <p:spPr>
          <a:xfrm>
            <a:off x="174172" y="5047133"/>
            <a:ext cx="8795656" cy="1569660"/>
          </a:xfrm>
          <a:prstGeom prst="rect">
            <a:avLst/>
          </a:prstGeom>
          <a:noFill/>
        </p:spPr>
        <p:txBody>
          <a:bodyPr wrap="square" rtlCol="0">
            <a:spAutoFit/>
          </a:bodyPr>
          <a:lstStyle/>
          <a:p>
            <a:pPr algn="ctr"/>
            <a:r>
              <a:rPr lang="en-US" sz="4800" b="1" dirty="0">
                <a:latin typeface="Century Gothic"/>
                <a:cs typeface="Century Gothic"/>
              </a:rPr>
              <a:t>God, who has shared everything with us,</a:t>
            </a:r>
          </a:p>
        </p:txBody>
      </p:sp>
      <p:pic>
        <p:nvPicPr>
          <p:cNvPr id="4" name="Picture 3">
            <a:extLst>
              <a:ext uri="{FF2B5EF4-FFF2-40B4-BE49-F238E27FC236}">
                <a16:creationId xmlns:a16="http://schemas.microsoft.com/office/drawing/2014/main" id="{00EA7FA6-FA99-E524-BDD5-CE8CC9FCD1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7937"/>
            <a:ext cx="9144000" cy="4572000"/>
          </a:xfrm>
          <a:prstGeom prst="rect">
            <a:avLst/>
          </a:prstGeom>
        </p:spPr>
      </p:pic>
    </p:spTree>
    <p:extLst>
      <p:ext uri="{BB962C8B-B14F-4D97-AF65-F5344CB8AC3E}">
        <p14:creationId xmlns:p14="http://schemas.microsoft.com/office/powerpoint/2010/main" val="3992930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B837-93A2-A33C-69A2-DDEB8D28BE4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AB492F-3BDF-A67D-A0EB-E1E548AB953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7944"/>
            <a:ext cx="9144000" cy="4371704"/>
          </a:xfrm>
          <a:prstGeom prst="rect">
            <a:avLst/>
          </a:prstGeom>
          <a:ln>
            <a:solidFill>
              <a:schemeClr val="tx1"/>
            </a:solidFill>
          </a:ln>
        </p:spPr>
      </p:pic>
      <p:sp>
        <p:nvSpPr>
          <p:cNvPr id="3" name="TextBox 2">
            <a:extLst>
              <a:ext uri="{FF2B5EF4-FFF2-40B4-BE49-F238E27FC236}">
                <a16:creationId xmlns:a16="http://schemas.microsoft.com/office/drawing/2014/main" id="{B3623415-91B9-29B2-85DB-F428B81F116A}"/>
              </a:ext>
            </a:extLst>
          </p:cNvPr>
          <p:cNvSpPr txBox="1"/>
          <p:nvPr/>
        </p:nvSpPr>
        <p:spPr>
          <a:xfrm>
            <a:off x="454560" y="5560939"/>
            <a:ext cx="8234880" cy="1015663"/>
          </a:xfrm>
          <a:prstGeom prst="rect">
            <a:avLst/>
          </a:prstGeom>
          <a:noFill/>
        </p:spPr>
        <p:txBody>
          <a:bodyPr wrap="square" rtlCol="0">
            <a:spAutoFit/>
          </a:bodyPr>
          <a:lstStyle/>
          <a:p>
            <a:pPr algn="ctr"/>
            <a:r>
              <a:rPr lang="en-US" sz="6000" b="1" dirty="0">
                <a:latin typeface="Century Gothic"/>
                <a:cs typeface="Century Gothic"/>
              </a:rPr>
              <a:t>….help us to share.</a:t>
            </a:r>
          </a:p>
        </p:txBody>
      </p:sp>
    </p:spTree>
    <p:extLst>
      <p:ext uri="{BB962C8B-B14F-4D97-AF65-F5344CB8AC3E}">
        <p14:creationId xmlns:p14="http://schemas.microsoft.com/office/powerpoint/2010/main" val="366793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1608C-C4F3-4207-D8E7-27B5E35806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A088D5F-700C-B512-0C17-8D4659608F2A}"/>
              </a:ext>
            </a:extLst>
          </p:cNvPr>
          <p:cNvSpPr txBox="1"/>
          <p:nvPr/>
        </p:nvSpPr>
        <p:spPr>
          <a:xfrm>
            <a:off x="174172" y="5203893"/>
            <a:ext cx="8795656" cy="1569660"/>
          </a:xfrm>
          <a:prstGeom prst="rect">
            <a:avLst/>
          </a:prstGeom>
          <a:noFill/>
        </p:spPr>
        <p:txBody>
          <a:bodyPr wrap="square" rtlCol="0">
            <a:spAutoFit/>
          </a:bodyPr>
          <a:lstStyle/>
          <a:p>
            <a:pPr algn="ctr"/>
            <a:r>
              <a:rPr lang="en-US" sz="4800" b="1" dirty="0">
                <a:latin typeface="Century Gothic"/>
                <a:cs typeface="Century Gothic"/>
              </a:rPr>
              <a:t>With our friends and in                our families,</a:t>
            </a:r>
          </a:p>
        </p:txBody>
      </p:sp>
      <p:pic>
        <p:nvPicPr>
          <p:cNvPr id="5" name="Picture 4">
            <a:extLst>
              <a:ext uri="{FF2B5EF4-FFF2-40B4-BE49-F238E27FC236}">
                <a16:creationId xmlns:a16="http://schemas.microsoft.com/office/drawing/2014/main" id="{D4966D87-BD81-D02B-ACA8-0DB9D9BB90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24659"/>
          </a:xfrm>
          <a:prstGeom prst="rect">
            <a:avLst/>
          </a:prstGeom>
          <a:ln>
            <a:solidFill>
              <a:schemeClr val="tx1"/>
            </a:solidFill>
          </a:ln>
        </p:spPr>
      </p:pic>
    </p:spTree>
    <p:extLst>
      <p:ext uri="{BB962C8B-B14F-4D97-AF65-F5344CB8AC3E}">
        <p14:creationId xmlns:p14="http://schemas.microsoft.com/office/powerpoint/2010/main" val="198815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C5E17-6986-D19E-FDB7-6E9642391A2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6BFEEF0-EFC2-3CB5-E765-3DB3DE0215E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7944"/>
            <a:ext cx="9144000" cy="4371704"/>
          </a:xfrm>
          <a:prstGeom prst="rect">
            <a:avLst/>
          </a:prstGeom>
          <a:ln>
            <a:solidFill>
              <a:schemeClr val="tx1"/>
            </a:solidFill>
          </a:ln>
        </p:spPr>
      </p:pic>
      <p:sp>
        <p:nvSpPr>
          <p:cNvPr id="3" name="TextBox 2">
            <a:extLst>
              <a:ext uri="{FF2B5EF4-FFF2-40B4-BE49-F238E27FC236}">
                <a16:creationId xmlns:a16="http://schemas.microsoft.com/office/drawing/2014/main" id="{046AAD0B-7F9B-0610-141E-32038DD27474}"/>
              </a:ext>
            </a:extLst>
          </p:cNvPr>
          <p:cNvSpPr txBox="1"/>
          <p:nvPr/>
        </p:nvSpPr>
        <p:spPr>
          <a:xfrm>
            <a:off x="454560" y="5560939"/>
            <a:ext cx="8234880" cy="1015663"/>
          </a:xfrm>
          <a:prstGeom prst="rect">
            <a:avLst/>
          </a:prstGeom>
          <a:noFill/>
        </p:spPr>
        <p:txBody>
          <a:bodyPr wrap="square" rtlCol="0">
            <a:spAutoFit/>
          </a:bodyPr>
          <a:lstStyle/>
          <a:p>
            <a:pPr algn="ctr"/>
            <a:r>
              <a:rPr lang="en-US" sz="6000" b="1" dirty="0">
                <a:latin typeface="Century Gothic"/>
                <a:cs typeface="Century Gothic"/>
              </a:rPr>
              <a:t>….help us to share.</a:t>
            </a:r>
          </a:p>
        </p:txBody>
      </p:sp>
    </p:spTree>
    <p:extLst>
      <p:ext uri="{BB962C8B-B14F-4D97-AF65-F5344CB8AC3E}">
        <p14:creationId xmlns:p14="http://schemas.microsoft.com/office/powerpoint/2010/main" val="359911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09122-E53D-B2E8-4D84-FCF0BE913DC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8E17D7-C0C3-3876-92B0-F361855610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3363"/>
            <a:ext cx="9144000" cy="5911273"/>
          </a:xfrm>
          <a:prstGeom prst="rect">
            <a:avLst/>
          </a:prstGeom>
          <a:ln>
            <a:solidFill>
              <a:schemeClr val="tx1"/>
            </a:solidFill>
          </a:ln>
        </p:spPr>
      </p:pic>
      <p:sp>
        <p:nvSpPr>
          <p:cNvPr id="2" name="TextBox 1">
            <a:extLst>
              <a:ext uri="{FF2B5EF4-FFF2-40B4-BE49-F238E27FC236}">
                <a16:creationId xmlns:a16="http://schemas.microsoft.com/office/drawing/2014/main" id="{C6AE872D-B5D2-2FDB-F83B-20274D5FF57F}"/>
              </a:ext>
            </a:extLst>
          </p:cNvPr>
          <p:cNvSpPr txBox="1"/>
          <p:nvPr/>
        </p:nvSpPr>
        <p:spPr>
          <a:xfrm>
            <a:off x="174172" y="771224"/>
            <a:ext cx="8795656" cy="1569660"/>
          </a:xfrm>
          <a:prstGeom prst="rect">
            <a:avLst/>
          </a:prstGeom>
          <a:noFill/>
        </p:spPr>
        <p:txBody>
          <a:bodyPr wrap="square" rtlCol="0">
            <a:spAutoFit/>
          </a:bodyPr>
          <a:lstStyle/>
          <a:p>
            <a:pPr algn="ctr"/>
            <a:r>
              <a:rPr lang="en-US" sz="4800" b="1" dirty="0">
                <a:latin typeface="Century Gothic"/>
                <a:cs typeface="Century Gothic"/>
              </a:rPr>
              <a:t>When we see someone         in need,</a:t>
            </a:r>
          </a:p>
        </p:txBody>
      </p:sp>
    </p:spTree>
    <p:extLst>
      <p:ext uri="{BB962C8B-B14F-4D97-AF65-F5344CB8AC3E}">
        <p14:creationId xmlns:p14="http://schemas.microsoft.com/office/powerpoint/2010/main" val="239942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D8B09-BA3B-E570-A7B4-F6449BC0A51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236C6D4-AF69-5219-6C6A-0B7ACDC3EF2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7944"/>
            <a:ext cx="9144000" cy="4371704"/>
          </a:xfrm>
          <a:prstGeom prst="rect">
            <a:avLst/>
          </a:prstGeom>
          <a:ln>
            <a:solidFill>
              <a:schemeClr val="tx1"/>
            </a:solidFill>
          </a:ln>
        </p:spPr>
      </p:pic>
      <p:sp>
        <p:nvSpPr>
          <p:cNvPr id="3" name="TextBox 2">
            <a:extLst>
              <a:ext uri="{FF2B5EF4-FFF2-40B4-BE49-F238E27FC236}">
                <a16:creationId xmlns:a16="http://schemas.microsoft.com/office/drawing/2014/main" id="{A2E2B39D-D2D1-3F2A-EABB-D531F72344BA}"/>
              </a:ext>
            </a:extLst>
          </p:cNvPr>
          <p:cNvSpPr txBox="1"/>
          <p:nvPr/>
        </p:nvSpPr>
        <p:spPr>
          <a:xfrm>
            <a:off x="454560" y="5560939"/>
            <a:ext cx="8234880" cy="1015663"/>
          </a:xfrm>
          <a:prstGeom prst="rect">
            <a:avLst/>
          </a:prstGeom>
          <a:noFill/>
        </p:spPr>
        <p:txBody>
          <a:bodyPr wrap="square" rtlCol="0">
            <a:spAutoFit/>
          </a:bodyPr>
          <a:lstStyle/>
          <a:p>
            <a:pPr algn="ctr"/>
            <a:r>
              <a:rPr lang="en-US" sz="6000" b="1" dirty="0">
                <a:latin typeface="Century Gothic"/>
                <a:cs typeface="Century Gothic"/>
              </a:rPr>
              <a:t>….help us to share.</a:t>
            </a:r>
          </a:p>
        </p:txBody>
      </p:sp>
    </p:spTree>
    <p:extLst>
      <p:ext uri="{BB962C8B-B14F-4D97-AF65-F5344CB8AC3E}">
        <p14:creationId xmlns:p14="http://schemas.microsoft.com/office/powerpoint/2010/main" val="343662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BA808-F35B-D212-49EA-809D0F2F45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F2271F-BCC0-FEDE-52AB-B85180794620}"/>
              </a:ext>
            </a:extLst>
          </p:cNvPr>
          <p:cNvSpPr txBox="1"/>
          <p:nvPr/>
        </p:nvSpPr>
        <p:spPr>
          <a:xfrm>
            <a:off x="174172" y="5691570"/>
            <a:ext cx="8795656" cy="830997"/>
          </a:xfrm>
          <a:prstGeom prst="rect">
            <a:avLst/>
          </a:prstGeom>
          <a:noFill/>
        </p:spPr>
        <p:txBody>
          <a:bodyPr wrap="square" rtlCol="0">
            <a:spAutoFit/>
          </a:bodyPr>
          <a:lstStyle/>
          <a:p>
            <a:pPr algn="ctr"/>
            <a:r>
              <a:rPr lang="en-US" sz="4800" b="1" dirty="0">
                <a:latin typeface="Century Gothic"/>
                <a:cs typeface="Century Gothic"/>
              </a:rPr>
              <a:t>Even when it’s difficult,</a:t>
            </a:r>
          </a:p>
        </p:txBody>
      </p:sp>
      <p:pic>
        <p:nvPicPr>
          <p:cNvPr id="4" name="Picture 3">
            <a:extLst>
              <a:ext uri="{FF2B5EF4-FFF2-40B4-BE49-F238E27FC236}">
                <a16:creationId xmlns:a16="http://schemas.microsoft.com/office/drawing/2014/main" id="{9058D6B5-2DE8-E646-2842-DB541173D11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435428"/>
            <a:ext cx="9144000" cy="4972595"/>
          </a:xfrm>
          <a:prstGeom prst="rect">
            <a:avLst/>
          </a:prstGeom>
          <a:ln>
            <a:solidFill>
              <a:schemeClr val="tx1"/>
            </a:solidFill>
          </a:ln>
        </p:spPr>
      </p:pic>
    </p:spTree>
    <p:extLst>
      <p:ext uri="{BB962C8B-B14F-4D97-AF65-F5344CB8AC3E}">
        <p14:creationId xmlns:p14="http://schemas.microsoft.com/office/powerpoint/2010/main" val="401706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03F33-F306-D883-9CF9-3A1E989F09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4061479-AFAA-3741-789A-949ED48BDAC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957944"/>
            <a:ext cx="9144000" cy="4371704"/>
          </a:xfrm>
          <a:prstGeom prst="rect">
            <a:avLst/>
          </a:prstGeom>
          <a:ln>
            <a:solidFill>
              <a:schemeClr val="tx1"/>
            </a:solidFill>
          </a:ln>
        </p:spPr>
      </p:pic>
      <p:sp>
        <p:nvSpPr>
          <p:cNvPr id="3" name="TextBox 2">
            <a:extLst>
              <a:ext uri="{FF2B5EF4-FFF2-40B4-BE49-F238E27FC236}">
                <a16:creationId xmlns:a16="http://schemas.microsoft.com/office/drawing/2014/main" id="{F52BD19E-9D99-5ACE-2413-F0E38D9EC483}"/>
              </a:ext>
            </a:extLst>
          </p:cNvPr>
          <p:cNvSpPr txBox="1"/>
          <p:nvPr/>
        </p:nvSpPr>
        <p:spPr>
          <a:xfrm>
            <a:off x="454560" y="5560939"/>
            <a:ext cx="8234880" cy="1015663"/>
          </a:xfrm>
          <a:prstGeom prst="rect">
            <a:avLst/>
          </a:prstGeom>
          <a:noFill/>
        </p:spPr>
        <p:txBody>
          <a:bodyPr wrap="square" rtlCol="0">
            <a:spAutoFit/>
          </a:bodyPr>
          <a:lstStyle/>
          <a:p>
            <a:pPr algn="ctr"/>
            <a:r>
              <a:rPr lang="en-US" sz="6000" b="1" dirty="0">
                <a:latin typeface="Century Gothic"/>
                <a:cs typeface="Century Gothic"/>
              </a:rPr>
              <a:t>….help us to share.</a:t>
            </a:r>
          </a:p>
        </p:txBody>
      </p:sp>
    </p:spTree>
    <p:extLst>
      <p:ext uri="{BB962C8B-B14F-4D97-AF65-F5344CB8AC3E}">
        <p14:creationId xmlns:p14="http://schemas.microsoft.com/office/powerpoint/2010/main" val="261767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 picture containing text&#10;&#10;Description automatically generated">
            <a:extLst>
              <a:ext uri="{FF2B5EF4-FFF2-40B4-BE49-F238E27FC236}">
                <a16:creationId xmlns:a16="http://schemas.microsoft.com/office/drawing/2014/main" id="{57B2E13A-B316-B469-6B3D-06A47AD7E26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a:extLst>
              <a:ext uri="{FF2B5EF4-FFF2-40B4-BE49-F238E27FC236}">
                <a16:creationId xmlns:a16="http://schemas.microsoft.com/office/drawing/2014/main" id="{395C5B9D-1F57-4EDC-ACBB-DA48CA0B9F82}"/>
              </a:ext>
            </a:extLst>
          </p:cNvPr>
          <p:cNvSpPr txBox="1">
            <a:spLocks/>
          </p:cNvSpPr>
          <p:nvPr/>
        </p:nvSpPr>
        <p:spPr>
          <a:xfrm>
            <a:off x="185737" y="4861569"/>
            <a:ext cx="8958263" cy="24558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6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6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6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kumimoji="0" lang="en-GB" sz="36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May we be willing</a:t>
            </a:r>
            <a:r>
              <a:rPr kumimoji="0" lang="en-GB" sz="3600" b="1" i="0" u="none" strike="noStrike" kern="1200" cap="none" spc="0" normalizeH="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to share!</a:t>
            </a:r>
            <a:endParaRPr kumimoji="0" lang="en-GB" sz="2400" b="1" i="0" u="none" strike="noStrike" kern="1200" cap="none" spc="0" normalizeH="0" baseline="0" noProof="0" dirty="0">
              <a:ln>
                <a:noFill/>
              </a:ln>
              <a:solidFill>
                <a:prstClr val="white"/>
              </a:solidFill>
              <a:effectLst/>
              <a:uLnTx/>
              <a:uFillTx/>
              <a:latin typeface="Century Gothic" panose="020B0502020202020204" pitchFamily="34" charset="0"/>
              <a:ea typeface="ＭＳ 明朝"/>
              <a:cs typeface="Times New Roman"/>
            </a:endParaRPr>
          </a:p>
        </p:txBody>
      </p:sp>
      <p:grpSp>
        <p:nvGrpSpPr>
          <p:cNvPr id="31748" name="Group 3">
            <a:extLst>
              <a:ext uri="{FF2B5EF4-FFF2-40B4-BE49-F238E27FC236}">
                <a16:creationId xmlns:a16="http://schemas.microsoft.com/office/drawing/2014/main" id="{C8F5F66B-DDC7-46A3-952D-D0962406C465}"/>
              </a:ext>
            </a:extLst>
          </p:cNvPr>
          <p:cNvGrpSpPr>
            <a:grpSpLocks/>
          </p:cNvGrpSpPr>
          <p:nvPr/>
        </p:nvGrpSpPr>
        <p:grpSpPr bwMode="auto">
          <a:xfrm rot="8217778">
            <a:off x="7442466" y="2447642"/>
            <a:ext cx="1423456" cy="1202304"/>
            <a:chOff x="373107" y="-501"/>
            <a:chExt cx="1297064" cy="1095539"/>
          </a:xfrm>
        </p:grpSpPr>
        <p:pic>
          <p:nvPicPr>
            <p:cNvPr id="6" name="Graphic 35" descr="Arrow: Counter-clockwise curve">
              <a:extLst>
                <a:ext uri="{FF2B5EF4-FFF2-40B4-BE49-F238E27FC236}">
                  <a16:creationId xmlns:a16="http://schemas.microsoft.com/office/drawing/2014/main" id="{D402903F-DC6C-4B6E-B795-B82C0B518D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55956" y="180832"/>
              <a:ext cx="914215" cy="914206"/>
            </a:xfrm>
            <a:prstGeom prst="rect">
              <a:avLst/>
            </a:prstGeom>
          </p:spPr>
        </p:pic>
        <p:pic>
          <p:nvPicPr>
            <p:cNvPr id="7" name="Graphic 36" descr="Arrow: Straight">
              <a:extLst>
                <a:ext uri="{FF2B5EF4-FFF2-40B4-BE49-F238E27FC236}">
                  <a16:creationId xmlns:a16="http://schemas.microsoft.com/office/drawing/2014/main" id="{EB651C6E-692E-466B-B5C4-24A8F69DE3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73112" y="-506"/>
              <a:ext cx="914206" cy="914215"/>
            </a:xfrm>
            <a:prstGeom prst="rect">
              <a:avLst/>
            </a:prstGeom>
          </p:spPr>
        </p:pic>
      </p:grpSp>
      <p:grpSp>
        <p:nvGrpSpPr>
          <p:cNvPr id="10" name="Group 4">
            <a:extLst>
              <a:ext uri="{FF2B5EF4-FFF2-40B4-BE49-F238E27FC236}">
                <a16:creationId xmlns:a16="http://schemas.microsoft.com/office/drawing/2014/main" id="{CA06EE57-B225-42AE-8229-C52BF6B4D883}"/>
              </a:ext>
            </a:extLst>
          </p:cNvPr>
          <p:cNvGrpSpPr>
            <a:grpSpLocks/>
          </p:cNvGrpSpPr>
          <p:nvPr/>
        </p:nvGrpSpPr>
        <p:grpSpPr bwMode="auto">
          <a:xfrm rot="8217778">
            <a:off x="7692229" y="5636317"/>
            <a:ext cx="1522413" cy="996950"/>
            <a:chOff x="0" y="0"/>
            <a:chExt cx="1670756" cy="1095023"/>
          </a:xfrm>
        </p:grpSpPr>
        <p:pic>
          <p:nvPicPr>
            <p:cNvPr id="11" name="Graphic 34" descr="Arrow: Counter-clockwise curve">
              <a:extLst>
                <a:ext uri="{FF2B5EF4-FFF2-40B4-BE49-F238E27FC236}">
                  <a16:creationId xmlns:a16="http://schemas.microsoft.com/office/drawing/2014/main" id="{BA88B505-E59E-4160-BF76-C2C674792D6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3" y="182626"/>
              <a:ext cx="914648" cy="91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phic 35" descr="Arrow: Counter-clockwise curve">
              <a:extLst>
                <a:ext uri="{FF2B5EF4-FFF2-40B4-BE49-F238E27FC236}">
                  <a16:creationId xmlns:a16="http://schemas.microsoft.com/office/drawing/2014/main" id="{620C7CBD-1FCA-488A-AC46-E585F8762C2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757153" y="182530"/>
              <a:ext cx="914648" cy="91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phic 36" descr="Arrow: Straight">
              <a:extLst>
                <a:ext uri="{FF2B5EF4-FFF2-40B4-BE49-F238E27FC236}">
                  <a16:creationId xmlns:a16="http://schemas.microsoft.com/office/drawing/2014/main" id="{C5E976A5-FA63-4672-A2AD-14BF4AC1A08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rot="5400000">
              <a:off x="373037" y="1551"/>
              <a:ext cx="913682" cy="91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524FAA82-5673-9A49-AFC8-C7629EF07FE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0" y="337144"/>
            <a:ext cx="9144000" cy="4371704"/>
          </a:xfrm>
          <a:prstGeom prst="rect">
            <a:avLst/>
          </a:prstGeom>
          <a:ln>
            <a:solidFill>
              <a:schemeClr val="bg1"/>
            </a:solid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3" cstate="screen">
            <a:extLst>
              <a:ext uri="{28A0092B-C50C-407E-A947-70E740481C1C}">
                <a14:useLocalDpi xmlns:a14="http://schemas.microsoft.com/office/drawing/2010/main"/>
              </a:ext>
            </a:extLst>
          </a:blip>
          <a:srcRect/>
          <a:stretch/>
        </p:blipFill>
        <p:spPr>
          <a:xfrm>
            <a:off x="1463810" y="443732"/>
            <a:ext cx="6216381" cy="5970536"/>
          </a:xfrm>
          <a:prstGeom prst="rect">
            <a:avLst/>
          </a:prstGeom>
          <a:ln>
            <a:noFill/>
          </a:ln>
        </p:spPr>
      </p:pic>
    </p:spTree>
    <p:extLst>
      <p:ext uri="{BB962C8B-B14F-4D97-AF65-F5344CB8AC3E}">
        <p14:creationId xmlns:p14="http://schemas.microsoft.com/office/powerpoint/2010/main" val="52733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4CC543-D717-93A3-2278-3DBA401E38F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86346" y="0"/>
            <a:ext cx="4171308" cy="6858000"/>
          </a:xfrm>
          <a:prstGeom prst="rect">
            <a:avLst/>
          </a:prstGeom>
          <a:ln>
            <a:solidFill>
              <a:schemeClr val="tx1"/>
            </a:solidFill>
          </a:ln>
        </p:spPr>
      </p:pic>
    </p:spTree>
    <p:extLst>
      <p:ext uri="{BB962C8B-B14F-4D97-AF65-F5344CB8AC3E}">
        <p14:creationId xmlns:p14="http://schemas.microsoft.com/office/powerpoint/2010/main" val="52532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1072</TotalTime>
  <Words>2211</Words>
  <Application>Microsoft Office PowerPoint</Application>
  <PresentationFormat>On-screen Show (4:3)</PresentationFormat>
  <Paragraphs>132</Paragraphs>
  <Slides>30</Slides>
  <Notes>30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Arial</vt:lpstr>
      <vt:lpstr>Calibri</vt:lpstr>
      <vt:lpstr>Cambria</vt:lpstr>
      <vt:lpstr>Century Gothic</vt:lpstr>
      <vt:lpstr> Black </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Jane Whittington</cp:lastModifiedBy>
  <cp:revision>21</cp:revision>
  <dcterms:created xsi:type="dcterms:W3CDTF">2017-05-20T16:34:29Z</dcterms:created>
  <dcterms:modified xsi:type="dcterms:W3CDTF">2026-04-13T09:42:05Z</dcterms:modified>
</cp:coreProperties>
</file>