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20" r:id="rId2"/>
    <p:sldId id="322" r:id="rId3"/>
    <p:sldId id="323" r:id="rId4"/>
    <p:sldId id="439" r:id="rId5"/>
    <p:sldId id="311" r:id="rId6"/>
    <p:sldId id="256" r:id="rId7"/>
    <p:sldId id="260" r:id="rId8"/>
    <p:sldId id="316" r:id="rId9"/>
    <p:sldId id="258" r:id="rId10"/>
    <p:sldId id="257" r:id="rId11"/>
    <p:sldId id="317" r:id="rId12"/>
    <p:sldId id="318" r:id="rId13"/>
    <p:sldId id="438" r:id="rId14"/>
    <p:sldId id="259" r:id="rId15"/>
    <p:sldId id="432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AB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7851" autoAdjust="0"/>
  </p:normalViewPr>
  <p:slideViewPr>
    <p:cSldViewPr>
      <p:cViewPr varScale="1">
        <p:scale>
          <a:sx n="69" d="100"/>
          <a:sy n="69" d="100"/>
        </p:scale>
        <p:origin x="1768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946295C-3435-3B34-36B0-28E8DDE56C2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C0B616-3337-5870-E0B4-ADB6139EA63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1BB50CB-42B6-4D48-8D4F-B510FAD3A0E8}" type="datetimeFigureOut">
              <a:rPr lang="en-GB"/>
              <a:pPr>
                <a:defRPr/>
              </a:pPr>
              <a:t>16/07/2026</a:t>
            </a:fld>
            <a:endParaRPr lang="en-GB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F3E2BD4-B89B-2D5A-B773-1AAF2841EC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63616D8-35A0-D683-5FF0-0F63A6D49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2656D7-2DD1-B7F2-A500-CE66C1F70FA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D5AC86-3FF5-83E1-2E26-E29F0125D4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D6E5FDE-ACA2-460B-966C-CD1F6732C63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gateway.com/passage/?search=Psalm%20118%3A24&amp;version=NKJV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signbsl.com/sign/blessing" TargetMode="External"/><Relationship Id="rId4" Type="http://schemas.openxmlformats.org/officeDocument/2006/relationships/hyperlink" Target="https://www.signbsl.com/sign/rejoice" TargetMode="Externa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gateway.com/passage/?search=Psalm%20118%3A24&amp;version=NKJV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signbsl.com/sign/blessing" TargetMode="External"/><Relationship Id="rId4" Type="http://schemas.openxmlformats.org/officeDocument/2006/relationships/hyperlink" Target="https://www.signbsl.com/sign/rejoice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Slide 1: Welcome stilling exercise – desert landscape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ＭＳ Ｐゴシック" charset="0"/>
              <a:cs typeface="ＭＳ Ｐゴシック" charset="0"/>
            </a:endParaRPr>
          </a:p>
          <a:p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Use the stilling slide if desired: the suggested words should be spoken slowly, leaving pauses </a:t>
            </a:r>
            <a:r>
              <a:rPr lang="en-GB" sz="1200" i="1" kern="1200" dirty="0" err="1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inbetween</a:t>
            </a: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 to create a sense of stillness.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ＭＳ Ｐゴシック" charset="0"/>
              <a:cs typeface="ＭＳ Ｐゴシック" charset="0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As you sit quietly here, look at this very different landscape…..and bring your mind into a peaceful place </a:t>
            </a: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[PAUSE]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ＭＳ Ｐゴシック" charset="0"/>
              <a:cs typeface="ＭＳ Ｐゴシック" charset="0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As you watch, think about what makes it different from the landscape of our school environment……..</a:t>
            </a: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[PAUSE]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Now practise slower breathing…..in…..and out…..in……and out…..keep this going as you continue to watch….</a:t>
            </a: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[PAUSE]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ＭＳ Ｐゴシック" charset="0"/>
              <a:cs typeface="ＭＳ Ｐゴシック" charset="0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You maybe notice that you are feeling calmer and more relaxed….</a:t>
            </a: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[PAUSE]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ＭＳ Ｐゴシック" charset="0"/>
              <a:cs typeface="ＭＳ Ｐゴシック" charset="0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As you breathe, think about yourself and what you bring into this time today…..and think about how peace has come upon us…. </a:t>
            </a: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[PAUSE]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ＭＳ Ｐゴシック" charset="0"/>
              <a:cs typeface="ＭＳ Ｐゴシック" charset="0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We come into this special / sacred space and time to be still….to think deeply…..to be together as a school community…..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In our time together today, we are thinking about an ancient journey through a landscape like this, and we will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…..talk about deserts…..tell a story together….. and think together about what this story might mean for our school community – and the wider world.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ＭＳ Ｐゴシック" charset="0"/>
              <a:cs typeface="ＭＳ Ｐゴシック" charset="0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But first, let’s welcome one another as we begin….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844EFA-AB7B-496C-B79B-AD3278038EA8}" type="slidenum">
              <a:rPr lang="en-GB" altLang="en-US" smtClean="0"/>
              <a:pPr/>
              <a:t>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307431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Slides 2/3: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Teach this new greeting to your school community – there are two slightly different versions from the point of view of the leader; choose which best fits your school’s context. One uses words adapted from </a:t>
            </a:r>
            <a:r>
              <a:rPr lang="en-GB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Psalm 118:24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Leader: This is a day that God has made!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ALL: We will rejoice* and be glad* in it!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OR:</a:t>
            </a:r>
          </a:p>
          <a:p>
            <a:pPr lvl="0"/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Leader: Today is a brand new day…..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ALL: May we be a blessing to each other!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*There are different BSL signs for rejoicing and joy/gladness. View them here: </a:t>
            </a:r>
            <a:r>
              <a:rPr lang="en-GB" sz="1200" i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https://www.signbsl.com/sign/rejoice</a:t>
            </a: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Blessing: </a:t>
            </a:r>
            <a:r>
              <a:rPr lang="en-GB" sz="1200" i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https://www.signbsl.com/sign/blessing</a:t>
            </a: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(1st video)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AEAB70-B25E-4F3D-9489-EA7D248E6D27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2958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Slides 2/3: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Teach this new greeting to your school community – there are two slightly different versions from the point of view of the leader; choose which best fits your school’s context. One uses words adapted from </a:t>
            </a:r>
            <a:r>
              <a:rPr lang="en-GB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Psalm 118:24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Leader: This is a day that God has made!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ALL: We will rejoice* and be glad* in it!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OR:</a:t>
            </a:r>
          </a:p>
          <a:p>
            <a:pPr lvl="0"/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Leader: Today is a brand new day…..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ALL: May we be a blessing to each other!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*There are different BSL signs for rejoicing and joy/gladness. View them here: </a:t>
            </a:r>
            <a:r>
              <a:rPr lang="en-GB" sz="1200" i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https://www.signbsl.com/sign/rejoice</a:t>
            </a: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Blessing: </a:t>
            </a:r>
            <a:r>
              <a:rPr lang="en-GB" sz="1200" i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https://www.signbsl.com/sign/blessing</a:t>
            </a: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(1st video)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AEAB70-B25E-4F3D-9489-EA7D248E6D27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56051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Slide 4: What’s it like here?</a:t>
            </a:r>
          </a:p>
          <a:p>
            <a:r>
              <a:rPr lang="en-GB" b="0" dirty="0"/>
              <a:t>Talk together about this landscape – and how different it is (we hope!) from the view from your classroom window!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D6E5FDE-ACA2-460B-966C-CD1F6732C632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70839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56007DD7-EAED-4B72-86A9-8281F4B540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93A6E8C9-002C-46D2-9852-3F2312CB93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sz="1800" b="1" dirty="0">
                <a:effectLst/>
                <a:latin typeface="Avenir Next LT Pro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Slide 5: </a:t>
            </a:r>
            <a:r>
              <a:rPr lang="en-GB" sz="1800" dirty="0">
                <a:effectLst/>
                <a:latin typeface="Avenir Next LT Pro" panose="020B0504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This term, we are thinking about our blessings – all the good things in our lives. This week, we are going to find out about a very special time for gratitude in Jewish homes and communities – a time that has a very special story which we are all going to share in.</a:t>
            </a:r>
            <a:endParaRPr lang="en-GB" altLang="en-US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7E3F6D93-854C-4C5F-B52A-176769A7CB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4602E745-7F89-492F-812B-EFCD91522A7C}" type="slidenum">
              <a:rPr lang="en-GB" altLang="en-US" smtClean="0"/>
              <a:pPr/>
              <a:t>5</a:t>
            </a:fld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6: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festival of Sukkot runs this year between dusk on 25</a:t>
            </a:r>
            <a:r>
              <a:rPr lang="en-GB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September and dusk on 2</a:t>
            </a:r>
            <a:r>
              <a:rPr lang="en-GB" sz="12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nd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October. During Sukkot, Jewish families will eat outdoors in shelters that they build out of tree branches, and they’ll hang up fruit, like this rather strange-looking lemon, called an ‘etrog’, to decorate their shelters as a reminder to be thankful and remember…which is a very good message to us as well!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D6E5FDE-ACA2-460B-966C-CD1F6732C632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43307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>
            <a:extLst>
              <a:ext uri="{FF2B5EF4-FFF2-40B4-BE49-F238E27FC236}">
                <a16:creationId xmlns:a16="http://schemas.microsoft.com/office/drawing/2014/main" id="{14854B58-8BD6-4FA3-5FE0-27F2A1A37C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FE38C9F0-6B90-6927-0498-CC74BC142B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7: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We’re going to share together the story families retell at Sukkot, which helps them to remember the time that God’s people spent in the desert, on their epic journey to a new home. There are places where you can join in </a:t>
            </a: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[use the script, rehearsing the actions together briefly first.]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>
            <a:extLst>
              <a:ext uri="{FF2B5EF4-FFF2-40B4-BE49-F238E27FC236}">
                <a16:creationId xmlns:a16="http://schemas.microsoft.com/office/drawing/2014/main" id="{33BDAC24-2788-3C90-C6B0-D7A75CCA95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C49F5C85-9F2F-2402-1A76-66F23FA809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8: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wonder which part of the story you think was the most important to remember? For Jewish people, it’s the fact that God provided – in amazing ways – and that they were told to always remember this. That’s why we used the words 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‘God will provide!’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9: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this time of year, eating in a sukkah, and being thankful is a really important way in which Jewish families remember. We’re going to collect OUR ideas about things we’re thankful for now – on these oranges &amp; lemons and hang them up as a reminder for us....</a:t>
            </a: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[collect their ideas on the orange/lemon shapes and speak them out loud as you hang the fruit up]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Responding (and words for worship)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ctr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We’re going to have some space and time to think now….. </a:t>
            </a:r>
          </a:p>
          <a:p>
            <a:pPr algn="ctr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….the story we heard today started with God’s people complaining….</a:t>
            </a:r>
          </a:p>
          <a:p>
            <a:pPr algn="ctr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…I wonder if you’ve ever done this?!…..(of course we have!)</a:t>
            </a:r>
          </a:p>
          <a:p>
            <a:pPr algn="ctr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….but this story is a reminder that despite the complaining, God still saw what the people needed and provided for them….</a:t>
            </a:r>
          </a:p>
          <a:p>
            <a:pPr algn="ctr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stillness now…let’s think back to some of the things we talked about that </a:t>
            </a:r>
            <a:r>
              <a:rPr lang="en-GB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are grateful for.....</a:t>
            </a:r>
          </a:p>
          <a:p>
            <a:pPr algn="ctr"/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[name some that you wrote on the oranges/lemons]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ctr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....many people believe that God still provides, in many different ways.....and that it’s good to be grateful…..</a:t>
            </a:r>
          </a:p>
          <a:p>
            <a:pPr algn="ctr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.....family.......friends.......school......love.......health….our blessings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I’m going to do that right now, in a thankyou prayer. Make it yours if you’d like to by joining with me to say the words ‘we are grateful’ after I say the word ‘God’…or if you’d prefer not to pray, then just sit quietly with your own thoughts.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D6E5FDE-ACA2-460B-966C-CD1F6732C632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75335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Dear God, 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10: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food on our tables –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God, we are grateful!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D6E5FDE-ACA2-460B-966C-CD1F6732C632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3732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11: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love in our hearts –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God, we are grateful!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D6E5FDE-ACA2-460B-966C-CD1F6732C632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0789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12: 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a chance to be grateful –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God we are grateful!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D6E5FDE-ACA2-460B-966C-CD1F6732C632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21352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71E5A-6663-62D4-D517-B70EDDC78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834B4BBC-EE77-B957-5D9E-FFA519EAE5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>
            <a:extLst>
              <a:ext uri="{FF2B5EF4-FFF2-40B4-BE49-F238E27FC236}">
                <a16:creationId xmlns:a16="http://schemas.microsoft.com/office/drawing/2014/main" id="{AC605B5D-925D-D00D-4712-2654B2B061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altLang="en-US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48664BF2-2732-5D2E-05BE-4B33699BCB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defTabSz="914400" eaLnBrk="1" hangingPunct="1"/>
            <a:fld id="{E7E5EFDB-AC44-490B-B91F-EA41691A5BB2}" type="slidenum">
              <a:rPr lang="en-US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pPr defTabSz="914400" eaLnBrk="1" hangingPunct="1"/>
              <a:t>13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9366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15: Reflection areas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Create a sukkah in your reflective area, or even better, create an outdoor reflection area for the duration of Sukkot: hang fairy lights, assemble artificial plants / branches and hang up the oranges and lemons from the reflection included in the collective worship.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Talk: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About the Sukkot story and the lessons that God’s people learned in the desert.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Think: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What are you grateful for?</a:t>
            </a:r>
          </a:p>
          <a:p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Do: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Draw or write your idea onto an orange or lemon shape and hang up in your ‘sukkah’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193AD9F-D51C-984C-B857-DA2D84718228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470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2DA56F-959D-DC5B-FC49-DF802946B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FFC622-D068-4C89-AC9A-F2CBB0E720A1}" type="datetimeFigureOut">
              <a:rPr lang="en-GB" altLang="en-US"/>
              <a:pPr>
                <a:defRPr/>
              </a:pPr>
              <a:t>16/07/2026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9D42C7-F796-C28A-1968-9DEAE6A7D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099579-3A2C-EB56-C005-C77A6659F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A99D1-684F-4046-81B0-D151A0DC2C6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20608935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94B0A3-F423-ACDF-DDF0-AC976280A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568AF-5AE3-4D04-A6DB-B175B986DD2E}" type="datetimeFigureOut">
              <a:rPr lang="en-GB" altLang="en-US"/>
              <a:pPr>
                <a:defRPr/>
              </a:pPr>
              <a:t>16/07/2026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674E7E-8A4B-A919-A206-5C2DCD646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C7E79F-6840-F4CD-3895-1F45B0958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C00161-22C7-4A15-8010-8477A360A57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5769029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C4A5B4-0403-EC08-5184-A42274875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1F8F8-5346-4F5D-8226-F80C047FA6BD}" type="datetimeFigureOut">
              <a:rPr lang="en-GB" altLang="en-US"/>
              <a:pPr>
                <a:defRPr/>
              </a:pPr>
              <a:t>16/07/2026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0F0408-98D4-C285-9779-15EB59900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04656B-E4AC-AD51-0C63-32B0A2146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04D42-07EE-46B0-AAF6-A332DE693FD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49750389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7E52939-F5F7-9988-9A77-7C20091EE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0C9F7-FB5B-4152-91E8-6CE87D2188F3}" type="datetimeFigureOut">
              <a:rPr lang="en-GB" altLang="en-US"/>
              <a:pPr>
                <a:defRPr/>
              </a:pPr>
              <a:t>16/07/2026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C332476-86AD-1484-5D0C-5FE9F4C78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274F592-223B-BBF9-A463-E8692094B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62EAA-A5F8-4318-A038-4046B8AC262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74753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A06DA92-4447-6CCB-2F4D-FD6F0780C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53AC4-8B59-4478-A45B-36E0CCD62AE3}" type="datetimeFigureOut">
              <a:rPr lang="en-GB" altLang="en-US"/>
              <a:pPr>
                <a:defRPr/>
              </a:pPr>
              <a:t>16/07/2026</a:t>
            </a:fld>
            <a:endParaRPr lang="en-GB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ED5903D-469A-1014-5391-B08F07576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2030FAC-AA66-BE87-7A38-3394E7FEA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6DF7A-B327-4802-965C-009FB56AE88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3913660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847A04C-23C5-D478-F6D7-69EAA187F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2BACB-7249-4CAC-80F0-2ADB750133EC}" type="datetimeFigureOut">
              <a:rPr lang="en-GB" altLang="en-US"/>
              <a:pPr>
                <a:defRPr/>
              </a:pPr>
              <a:t>16/07/2026</a:t>
            </a:fld>
            <a:endParaRPr lang="en-GB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36AA75B-44DE-0391-7051-36F1E7552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74257D9-2BD4-D0DD-DC0D-C49F9617A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2C54F2-17C3-4514-9A2A-1D507F695CC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27437600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53419F1-7E73-F9F6-4642-DBE7A847F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E0D10-255B-4CCC-BA4A-037EA9A40E80}" type="datetimeFigureOut">
              <a:rPr lang="en-GB" altLang="en-US"/>
              <a:pPr>
                <a:defRPr/>
              </a:pPr>
              <a:t>16/07/2026</a:t>
            </a:fld>
            <a:endParaRPr lang="en-GB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2BAF65B-CDD7-6D0A-8C64-3A74BD609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70437ED-EC74-7855-B9FF-92F8AB2A1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11115-B9D9-479E-AD28-63679BE620D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54448947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00C30A0-41AF-B9B4-1C2D-AC717B0B5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35C04-1CED-45B9-8596-7402198AC633}" type="datetimeFigureOut">
              <a:rPr lang="en-GB" altLang="en-US"/>
              <a:pPr>
                <a:defRPr/>
              </a:pPr>
              <a:t>16/07/2026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3FD3E8E-8020-2793-DA0E-CDDDE3B21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6234AB0-6CC1-642E-6F07-5BC7B3907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E04F86-BDA2-4328-A5B7-45755CBE0BF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89059447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7BF9530-F8BE-598B-C68E-70534F4B1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AF49E-97AA-4774-8E72-D5067F14AE5F}" type="datetimeFigureOut">
              <a:rPr lang="en-GB" altLang="en-US"/>
              <a:pPr>
                <a:defRPr/>
              </a:pPr>
              <a:t>16/07/2026</a:t>
            </a:fld>
            <a:endParaRPr lang="en-GB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FE1E9A2-FD59-F3B3-BDBF-8991DA6BB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62E3161-525A-F345-98A3-8A3BC62F7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8351F-2F40-4A4F-8540-8816E953EF4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34371823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C466E6-18DD-96CE-CB14-68AB7F79E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2ED52B-0EF2-45B7-921F-D8B26008E812}" type="datetimeFigureOut">
              <a:rPr lang="en-GB" altLang="en-US"/>
              <a:pPr>
                <a:defRPr/>
              </a:pPr>
              <a:t>16/07/2026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19A0AB-F506-0FC3-94E9-36FC23CEB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EA2BFB-0584-C042-C07C-A538DB36A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CC2C4-A838-4B18-8C21-FF461C6A002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98066530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AF6CFE-93EC-C178-8125-BDB9DEB6B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50A58E-C412-4643-9AEE-441AF7B02E52}" type="datetimeFigureOut">
              <a:rPr lang="en-GB" altLang="en-US"/>
              <a:pPr>
                <a:defRPr/>
              </a:pPr>
              <a:t>16/07/2026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3DF4E6-0C3A-53E0-AC76-8687797B7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2F0BD1-8F6C-C3F8-08F9-79A128A28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702E0-0854-4046-9D38-44005B371DB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9508057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BA9DA23C-3512-E677-7629-3870A839F03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58AC828-AF58-E833-AABE-1FD589B7A3E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DF3B88-9D8C-30BA-66FD-F986A44397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5C4B594-EAB7-4949-AF8F-30DCD575B2BC}" type="datetimeFigureOut">
              <a:rPr lang="en-GB" altLang="en-US"/>
              <a:pPr>
                <a:defRPr/>
              </a:pPr>
              <a:t>16/07/2026</a:t>
            </a:fld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CDCDC-6A17-A63D-6A12-365607F0FE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EC1B36-4F3B-051A-1E1C-758F7B3A5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6047DC9-8330-4896-849C-7636A2A9A78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svg"/><Relationship Id="rId2" Type="http://schemas.openxmlformats.org/officeDocument/2006/relationships/video" Target="file:///C:\Users\rache\Downloads\65096-512069271_small.mp4" TargetMode="External"/><Relationship Id="rId1" Type="http://schemas.microsoft.com/office/2007/relationships/media" Target="file:///C:\Users\rache\Downloads\65096-512069271_small.mp4" TargetMode="Externa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sv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sv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5096-512069271_small">
            <a:hlinkClick r:id="" action="ppaction://media"/>
            <a:extLst>
              <a:ext uri="{FF2B5EF4-FFF2-40B4-BE49-F238E27FC236}">
                <a16:creationId xmlns:a16="http://schemas.microsoft.com/office/drawing/2014/main" id="{ADC259B7-A88F-0CAE-EE35-B8E9812D7F5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36512" y="908720"/>
            <a:ext cx="9217024" cy="5184576"/>
          </a:xfrm>
          <a:prstGeom prst="rect">
            <a:avLst/>
          </a:prstGeom>
        </p:spPr>
      </p:pic>
      <p:pic>
        <p:nvPicPr>
          <p:cNvPr id="3" name="Graphic 21" descr="Door Open">
            <a:extLst>
              <a:ext uri="{FF2B5EF4-FFF2-40B4-BE49-F238E27FC236}">
                <a16:creationId xmlns:a16="http://schemas.microsoft.com/office/drawing/2014/main" id="{97A4E1FA-9C32-D1D2-4783-9BAC246C7C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73988" y="91530"/>
            <a:ext cx="740618" cy="740618"/>
          </a:xfrm>
          <a:prstGeom prst="rect">
            <a:avLst/>
          </a:prstGeom>
        </p:spPr>
      </p:pic>
      <p:pic>
        <p:nvPicPr>
          <p:cNvPr id="4" name="Graphic 3" descr="Storytelling with solid fill">
            <a:extLst>
              <a:ext uri="{FF2B5EF4-FFF2-40B4-BE49-F238E27FC236}">
                <a16:creationId xmlns:a16="http://schemas.microsoft.com/office/drawing/2014/main" id="{6012BF43-7B72-F8D2-D2A8-A6B969CCA2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07904" y="3789040"/>
            <a:ext cx="1592172" cy="1592172"/>
          </a:xfrm>
          <a:prstGeom prst="rect">
            <a:avLst/>
          </a:prstGeom>
        </p:spPr>
      </p:pic>
      <p:pic>
        <p:nvPicPr>
          <p:cNvPr id="5" name="Graphic 4" descr="Thought bubble with solid fill">
            <a:extLst>
              <a:ext uri="{FF2B5EF4-FFF2-40B4-BE49-F238E27FC236}">
                <a16:creationId xmlns:a16="http://schemas.microsoft.com/office/drawing/2014/main" id="{9E0310F8-ED35-5D87-4458-7581B29ED8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35056" y="3717032"/>
            <a:ext cx="1972159" cy="197215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6A340A-92A5-EFAC-E53D-7DE21721B1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3238" y="6373704"/>
            <a:ext cx="569136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en-US" sz="1100" i="1" dirty="0">
                <a:solidFill>
                  <a:srgbClr val="FFFFFF"/>
                </a:solidFill>
                <a:latin typeface="Century Gothic" panose="020B0502020202020204" pitchFamily="34" charset="0"/>
              </a:rPr>
              <a:t>All images copyright-free from </a:t>
            </a:r>
            <a:r>
              <a:rPr lang="en-GB" altLang="en-US" sz="1100" i="1" dirty="0" err="1">
                <a:solidFill>
                  <a:srgbClr val="FFFFFF"/>
                </a:solidFill>
                <a:latin typeface="Century Gothic" panose="020B0502020202020204" pitchFamily="34" charset="0"/>
              </a:rPr>
              <a:t>pixabay</a:t>
            </a:r>
            <a:r>
              <a:rPr lang="en-GB" altLang="en-US" sz="1100" i="1" dirty="0">
                <a:solidFill>
                  <a:srgbClr val="FFFFFF"/>
                </a:solidFill>
                <a:latin typeface="Century Gothic" panose="020B0502020202020204" pitchFamily="34" charset="0"/>
              </a:rPr>
              <a:t>, unless otherwise identified</a:t>
            </a:r>
          </a:p>
        </p:txBody>
      </p:sp>
      <p:pic>
        <p:nvPicPr>
          <p:cNvPr id="12" name="Graphic 9" descr="Speech with solid fill">
            <a:extLst>
              <a:ext uri="{FF2B5EF4-FFF2-40B4-BE49-F238E27FC236}">
                <a16:creationId xmlns:a16="http://schemas.microsoft.com/office/drawing/2014/main" id="{EB2B7D66-9182-5182-DAED-B4A24E0C83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79512" y="3717032"/>
            <a:ext cx="2102827" cy="2102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832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2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A picture containing snow, covered, rain, wave&#10;&#10;Description automatically generated">
            <a:extLst>
              <a:ext uri="{FF2B5EF4-FFF2-40B4-BE49-F238E27FC236}">
                <a16:creationId xmlns:a16="http://schemas.microsoft.com/office/drawing/2014/main" id="{A2D5D8D6-28F8-8D97-0261-62C59A8BC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FF140CF-6990-616B-6052-8EE93B337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4638" y="190500"/>
            <a:ext cx="6170612" cy="347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400" b="1">
                <a:latin typeface="Century Gothic" panose="020B0502020202020204" pitchFamily="34" charset="0"/>
              </a:rPr>
              <a:t>Leader: This is a day that God has made.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4400" b="1">
              <a:latin typeface="Century Gothic" panose="020B0502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400" b="1">
                <a:latin typeface="Century Gothic" panose="020B0502020202020204" pitchFamily="34" charset="0"/>
              </a:rPr>
              <a:t>ALL: We will rejoice and be glad in it! </a:t>
            </a:r>
          </a:p>
        </p:txBody>
      </p:sp>
      <p:pic>
        <p:nvPicPr>
          <p:cNvPr id="2" name="Graphic 21" descr="Door Open">
            <a:extLst>
              <a:ext uri="{FF2B5EF4-FFF2-40B4-BE49-F238E27FC236}">
                <a16:creationId xmlns:a16="http://schemas.microsoft.com/office/drawing/2014/main" id="{C98AD8A1-272A-4E27-AD70-C66FE68E1AD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73988" y="91530"/>
            <a:ext cx="740618" cy="7406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A picture containing snow, covered, rain, wave&#10;&#10;Description automatically generated">
            <a:extLst>
              <a:ext uri="{FF2B5EF4-FFF2-40B4-BE49-F238E27FC236}">
                <a16:creationId xmlns:a16="http://schemas.microsoft.com/office/drawing/2014/main" id="{8ED8B47C-A10D-F990-AE2F-E9042C6F1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3A7ACBE-4BCA-9FDC-63BB-91E0EC0CC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6272" y="190500"/>
            <a:ext cx="6808978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400" b="1" dirty="0">
                <a:latin typeface="Century Gothic" panose="020B0502020202020204" pitchFamily="34" charset="0"/>
              </a:rPr>
              <a:t>Leader: Today is a brand new day!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4400" b="1" dirty="0">
              <a:latin typeface="Century Gothic" panose="020B0502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400" b="1" dirty="0">
                <a:latin typeface="Century Gothic" panose="020B0502020202020204" pitchFamily="34" charset="0"/>
              </a:rPr>
              <a:t>ALL: May we be a blessing to each other!</a:t>
            </a:r>
          </a:p>
        </p:txBody>
      </p:sp>
      <p:pic>
        <p:nvPicPr>
          <p:cNvPr id="2" name="Graphic 21" descr="Door Open">
            <a:extLst>
              <a:ext uri="{FF2B5EF4-FFF2-40B4-BE49-F238E27FC236}">
                <a16:creationId xmlns:a16="http://schemas.microsoft.com/office/drawing/2014/main" id="{977ACD1F-DB15-82DD-0BB4-530702C1A9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73988" y="91530"/>
            <a:ext cx="740618" cy="7406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3AB715-E597-5F97-EA1F-3598DDCDAE2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818710"/>
            <a:ext cx="9144000" cy="522058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" name="Graphic 9" descr="Speech with solid fill">
            <a:extLst>
              <a:ext uri="{FF2B5EF4-FFF2-40B4-BE49-F238E27FC236}">
                <a16:creationId xmlns:a16="http://schemas.microsoft.com/office/drawing/2014/main" id="{638BDA22-27E6-585F-681A-18542AB372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344213" y="0"/>
            <a:ext cx="806683" cy="806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112094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09975850-5816-4EB7-B1D5-35B88F297A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31288" cy="602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DAF17D8-3185-4839-8F0B-36CDDB8845AB}"/>
              </a:ext>
            </a:extLst>
          </p:cNvPr>
          <p:cNvSpPr/>
          <p:nvPr/>
        </p:nvSpPr>
        <p:spPr>
          <a:xfrm>
            <a:off x="255588" y="5300663"/>
            <a:ext cx="8632825" cy="11080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6600" b="1" dirty="0">
                <a:ln w="12700">
                  <a:noFill/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entury Gothic"/>
                <a:ea typeface="+mn-ea"/>
                <a:cs typeface="Century Gothic"/>
              </a:rPr>
              <a:t>Count your blessings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A picture containing indoor, food, sitting, banana&#10;&#10;Description automatically generated">
            <a:extLst>
              <a:ext uri="{FF2B5EF4-FFF2-40B4-BE49-F238E27FC236}">
                <a16:creationId xmlns:a16="http://schemas.microsoft.com/office/drawing/2014/main" id="{700A80A1-ADF1-178E-8C3F-02F01E38ED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1" name="TextBox 3">
            <a:extLst>
              <a:ext uri="{FF2B5EF4-FFF2-40B4-BE49-F238E27FC236}">
                <a16:creationId xmlns:a16="http://schemas.microsoft.com/office/drawing/2014/main" id="{6BA89ECD-8344-348D-BA61-B3871CEC19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4575175"/>
            <a:ext cx="6337300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8800" b="1">
                <a:latin typeface="Century Gothic" panose="020B0502020202020204" pitchFamily="34" charset="0"/>
              </a:rPr>
              <a:t>Sukkot</a:t>
            </a:r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">
            <a:extLst>
              <a:ext uri="{FF2B5EF4-FFF2-40B4-BE49-F238E27FC236}">
                <a16:creationId xmlns:a16="http://schemas.microsoft.com/office/drawing/2014/main" id="{6115450A-78F2-27DC-2970-D2DBE4ECF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" name="Picture 4" descr="See the source image">
            <a:extLst>
              <a:ext uri="{FF2B5EF4-FFF2-40B4-BE49-F238E27FC236}">
                <a16:creationId xmlns:a16="http://schemas.microsoft.com/office/drawing/2014/main" id="{DC4982E2-AD72-5B26-4C0F-773EF90F2D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0352" y="6093296"/>
            <a:ext cx="1243013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phic 4" descr="Storytelling with solid fill">
            <a:extLst>
              <a:ext uri="{FF2B5EF4-FFF2-40B4-BE49-F238E27FC236}">
                <a16:creationId xmlns:a16="http://schemas.microsoft.com/office/drawing/2014/main" id="{C50F0701-C664-BD21-53EA-F9F743D4C1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27297" y="0"/>
            <a:ext cx="656068" cy="656068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>
            <a:extLst>
              <a:ext uri="{FF2B5EF4-FFF2-40B4-BE49-F238E27FC236}">
                <a16:creationId xmlns:a16="http://schemas.microsoft.com/office/drawing/2014/main" id="{7E6A450E-F88C-581E-73EF-7CE12726C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3" name="TextBox 1">
            <a:extLst>
              <a:ext uri="{FF2B5EF4-FFF2-40B4-BE49-F238E27FC236}">
                <a16:creationId xmlns:a16="http://schemas.microsoft.com/office/drawing/2014/main" id="{EF3C74A4-3C12-70DC-0AE6-8A63349728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8" y="-3175"/>
            <a:ext cx="90011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en-US" sz="7200" b="1">
                <a:latin typeface="Century Gothic" panose="020B0502020202020204" pitchFamily="34" charset="0"/>
              </a:rPr>
              <a:t>“God will provide!”</a:t>
            </a:r>
          </a:p>
        </p:txBody>
      </p:sp>
      <p:pic>
        <p:nvPicPr>
          <p:cNvPr id="3" name="Picture 4" descr="See the source image">
            <a:extLst>
              <a:ext uri="{FF2B5EF4-FFF2-40B4-BE49-F238E27FC236}">
                <a16:creationId xmlns:a16="http://schemas.microsoft.com/office/drawing/2014/main" id="{D606586F-4191-7DE3-DC18-88093B365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0352" y="6093296"/>
            <a:ext cx="1243013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72807A5-11F8-7E46-B9BB-F666BB09AD85}"/>
              </a:ext>
            </a:extLst>
          </p:cNvPr>
          <p:cNvSpPr/>
          <p:nvPr/>
        </p:nvSpPr>
        <p:spPr>
          <a:xfrm>
            <a:off x="5220072" y="2967335"/>
            <a:ext cx="328327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entury Gothic" panose="020B0502020202020204" pitchFamily="34" charset="0"/>
                <a:ea typeface="+mn-ea"/>
              </a:rPr>
              <a:t>a </a:t>
            </a:r>
            <a:r>
              <a:rPr lang="en-US" sz="5400" b="1" spc="50" dirty="0" err="1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entury Gothic" panose="020B0502020202020204" pitchFamily="34" charset="0"/>
                <a:ea typeface="+mn-ea"/>
              </a:rPr>
              <a:t>sukkah</a:t>
            </a:r>
            <a:endParaRPr lang="en-US" sz="54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Century Gothic" panose="020B0502020202020204" pitchFamily="34" charset="0"/>
              <a:ea typeface="+mn-ea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F05C6A-9573-16C8-0CF5-793FF9E8A33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B828CD-8DF7-D31D-79FC-08D0E54146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53617" y="6569565"/>
            <a:ext cx="569136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GB" altLang="en-US" sz="1100" i="1" dirty="0">
                <a:solidFill>
                  <a:srgbClr val="FFFFFF"/>
                </a:solidFill>
                <a:latin typeface="Century Gothic" panose="020B0502020202020204" pitchFamily="34" charset="0"/>
              </a:rPr>
              <a:t>AI image generated by MS Co-Pilot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F9B20C42-A353-4634-147F-DB931D58B1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81196" y="4392505"/>
            <a:ext cx="2215604" cy="2213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56EC32AB-96BB-A4CD-7393-50ECFBFEE7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23247" y="4683306"/>
            <a:ext cx="2467684" cy="1945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phic 8" descr="Thought bubble with solid fill">
            <a:extLst>
              <a:ext uri="{FF2B5EF4-FFF2-40B4-BE49-F238E27FC236}">
                <a16:creationId xmlns:a16="http://schemas.microsoft.com/office/drawing/2014/main" id="{2437B654-BCD7-A050-870D-33A76A263E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28384" y="25897"/>
            <a:ext cx="1039120" cy="103912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A person sitting at a table with a plate of food&#10;&#10;Description automatically generated">
            <a:extLst>
              <a:ext uri="{FF2B5EF4-FFF2-40B4-BE49-F238E27FC236}">
                <a16:creationId xmlns:a16="http://schemas.microsoft.com/office/drawing/2014/main" id="{D6058A82-7523-C0D1-577D-82003D09E7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7850" y="476250"/>
            <a:ext cx="7988300" cy="53292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8">
            <a:extLst>
              <a:ext uri="{FF2B5EF4-FFF2-40B4-BE49-F238E27FC236}">
                <a16:creationId xmlns:a16="http://schemas.microsoft.com/office/drawing/2014/main" id="{468A9EE2-CC83-F9D4-3B05-5CA2DE54AAD9}"/>
              </a:ext>
            </a:extLst>
          </p:cNvPr>
          <p:cNvSpPr txBox="1">
            <a:spLocks/>
          </p:cNvSpPr>
          <p:nvPr/>
        </p:nvSpPr>
        <p:spPr>
          <a:xfrm>
            <a:off x="92075" y="5846763"/>
            <a:ext cx="8959850" cy="966787"/>
          </a:xfrm>
          <a:prstGeom prst="rect">
            <a:avLst/>
          </a:prstGeom>
          <a:noFill/>
          <a:ln w="38100" cmpd="dbl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n-GB" sz="4800" b="1" dirty="0">
                <a:solidFill>
                  <a:schemeClr val="bg1"/>
                </a:solidFill>
                <a:latin typeface="Century Gothic" panose="020B0502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….we are grateful!</a:t>
            </a:r>
            <a:endParaRPr lang="en-GB" sz="3600" b="1" dirty="0">
              <a:solidFill>
                <a:schemeClr val="bg1"/>
              </a:solidFill>
              <a:latin typeface="Century Gothic" panose="020B0502020202020204" pitchFamily="34" charset="0"/>
              <a:ea typeface="ＭＳ 明朝"/>
              <a:cs typeface="Times New Roman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4F6437F-08D1-6C7D-0003-3009798B2A88}"/>
              </a:ext>
            </a:extLst>
          </p:cNvPr>
          <p:cNvGrpSpPr/>
          <p:nvPr/>
        </p:nvGrpSpPr>
        <p:grpSpPr>
          <a:xfrm rot="21351573">
            <a:off x="8249702" y="30005"/>
            <a:ext cx="862904" cy="878109"/>
            <a:chOff x="7956376" y="5301208"/>
            <a:chExt cx="862904" cy="878109"/>
          </a:xfrm>
        </p:grpSpPr>
        <p:pic>
          <p:nvPicPr>
            <p:cNvPr id="3" name="Graphic 23" descr="Hand with solid fill">
              <a:extLst>
                <a:ext uri="{FF2B5EF4-FFF2-40B4-BE49-F238E27FC236}">
                  <a16:creationId xmlns:a16="http://schemas.microsoft.com/office/drawing/2014/main" id="{660D645D-6EDB-F281-24AD-EF59FA38D18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 rot="3051630">
              <a:off x="7956376" y="5301208"/>
              <a:ext cx="821432" cy="821432"/>
            </a:xfrm>
            <a:prstGeom prst="rect">
              <a:avLst/>
            </a:prstGeom>
          </p:spPr>
        </p:pic>
        <p:pic>
          <p:nvPicPr>
            <p:cNvPr id="5" name="Graphic 23" descr="Hand with solid fill">
              <a:extLst>
                <a:ext uri="{FF2B5EF4-FFF2-40B4-BE49-F238E27FC236}">
                  <a16:creationId xmlns:a16="http://schemas.microsoft.com/office/drawing/2014/main" id="{73874F89-1160-279C-C0EF-2CB8734FD80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 rot="3547580">
              <a:off x="7997848" y="5357885"/>
              <a:ext cx="821432" cy="821432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8">
            <a:extLst>
              <a:ext uri="{FF2B5EF4-FFF2-40B4-BE49-F238E27FC236}">
                <a16:creationId xmlns:a16="http://schemas.microsoft.com/office/drawing/2014/main" id="{2CD751F0-54B7-BBFA-7286-EA18F0523046}"/>
              </a:ext>
            </a:extLst>
          </p:cNvPr>
          <p:cNvSpPr txBox="1">
            <a:spLocks/>
          </p:cNvSpPr>
          <p:nvPr/>
        </p:nvSpPr>
        <p:spPr>
          <a:xfrm>
            <a:off x="92075" y="5846763"/>
            <a:ext cx="8959850" cy="966787"/>
          </a:xfrm>
          <a:prstGeom prst="rect">
            <a:avLst/>
          </a:prstGeom>
          <a:noFill/>
          <a:ln w="38100" cmpd="dbl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n-GB" sz="4800" b="1" dirty="0">
                <a:solidFill>
                  <a:schemeClr val="bg1"/>
                </a:solidFill>
                <a:latin typeface="Century Gothic" panose="020B0502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….we are grateful!</a:t>
            </a:r>
            <a:endParaRPr lang="en-GB" sz="3600" b="1" dirty="0">
              <a:solidFill>
                <a:schemeClr val="bg1"/>
              </a:solidFill>
              <a:latin typeface="Century Gothic" panose="020B0502020202020204" pitchFamily="34" charset="0"/>
              <a:ea typeface="ＭＳ 明朝"/>
              <a:cs typeface="Times New Roman"/>
            </a:endParaRPr>
          </a:p>
        </p:txBody>
      </p:sp>
      <p:pic>
        <p:nvPicPr>
          <p:cNvPr id="14339" name="Picture 4" descr="A picture containing object, measure, sitting, table&#10;&#10;Description automatically generated">
            <a:extLst>
              <a:ext uri="{FF2B5EF4-FFF2-40B4-BE49-F238E27FC236}">
                <a16:creationId xmlns:a16="http://schemas.microsoft.com/office/drawing/2014/main" id="{B72040E7-1A73-4DA6-D51F-7EBE0F821F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700" y="476250"/>
            <a:ext cx="7848600" cy="52244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EF19D4F-20FD-6CD0-6A40-98494DC75074}"/>
              </a:ext>
            </a:extLst>
          </p:cNvPr>
          <p:cNvGrpSpPr/>
          <p:nvPr/>
        </p:nvGrpSpPr>
        <p:grpSpPr>
          <a:xfrm rot="21351573">
            <a:off x="8249702" y="30005"/>
            <a:ext cx="862904" cy="878109"/>
            <a:chOff x="7956376" y="5301208"/>
            <a:chExt cx="862904" cy="878109"/>
          </a:xfrm>
        </p:grpSpPr>
        <p:pic>
          <p:nvPicPr>
            <p:cNvPr id="3" name="Graphic 23" descr="Hand with solid fill">
              <a:extLst>
                <a:ext uri="{FF2B5EF4-FFF2-40B4-BE49-F238E27FC236}">
                  <a16:creationId xmlns:a16="http://schemas.microsoft.com/office/drawing/2014/main" id="{965D4AF6-9265-C57A-044B-47734EEF7E0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 rot="3051630">
              <a:off x="7956376" y="5301208"/>
              <a:ext cx="821432" cy="821432"/>
            </a:xfrm>
            <a:prstGeom prst="rect">
              <a:avLst/>
            </a:prstGeom>
          </p:spPr>
        </p:pic>
        <p:pic>
          <p:nvPicPr>
            <p:cNvPr id="5" name="Graphic 23" descr="Hand with solid fill">
              <a:extLst>
                <a:ext uri="{FF2B5EF4-FFF2-40B4-BE49-F238E27FC236}">
                  <a16:creationId xmlns:a16="http://schemas.microsoft.com/office/drawing/2014/main" id="{B997059D-4935-0AB8-EF90-C794B7FFA7A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 rot="3547580">
              <a:off x="7997848" y="5357885"/>
              <a:ext cx="821432" cy="821432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8">
            <a:extLst>
              <a:ext uri="{FF2B5EF4-FFF2-40B4-BE49-F238E27FC236}">
                <a16:creationId xmlns:a16="http://schemas.microsoft.com/office/drawing/2014/main" id="{EC8B739D-1D86-6BB5-A96C-80CEC2122941}"/>
              </a:ext>
            </a:extLst>
          </p:cNvPr>
          <p:cNvSpPr txBox="1">
            <a:spLocks/>
          </p:cNvSpPr>
          <p:nvPr/>
        </p:nvSpPr>
        <p:spPr>
          <a:xfrm>
            <a:off x="92075" y="5846763"/>
            <a:ext cx="8959850" cy="966787"/>
          </a:xfrm>
          <a:prstGeom prst="rect">
            <a:avLst/>
          </a:prstGeom>
          <a:noFill/>
          <a:ln w="38100" cmpd="dbl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n-GB" sz="4800" b="1" dirty="0">
                <a:solidFill>
                  <a:schemeClr val="bg1"/>
                </a:solidFill>
                <a:latin typeface="Century Gothic" panose="020B0502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….we are grateful!</a:t>
            </a:r>
            <a:endParaRPr lang="en-GB" sz="3600" b="1" dirty="0">
              <a:solidFill>
                <a:schemeClr val="bg1"/>
              </a:solidFill>
              <a:latin typeface="Century Gothic" panose="020B0502020202020204" pitchFamily="34" charset="0"/>
              <a:ea typeface="ＭＳ 明朝"/>
              <a:cs typeface="Times New Roman"/>
            </a:endParaRPr>
          </a:p>
        </p:txBody>
      </p:sp>
      <p:pic>
        <p:nvPicPr>
          <p:cNvPr id="15363" name="Picture 1">
            <a:extLst>
              <a:ext uri="{FF2B5EF4-FFF2-40B4-BE49-F238E27FC236}">
                <a16:creationId xmlns:a16="http://schemas.microsoft.com/office/drawing/2014/main" id="{041E87FE-7D10-36F6-9CD6-CDE3B36E03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7813" y="754063"/>
            <a:ext cx="4171950" cy="416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5">
            <a:extLst>
              <a:ext uri="{FF2B5EF4-FFF2-40B4-BE49-F238E27FC236}">
                <a16:creationId xmlns:a16="http://schemas.microsoft.com/office/drawing/2014/main" id="{E9535712-AB42-29CE-C30E-D5CC0600C9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00" y="1597025"/>
            <a:ext cx="4646613" cy="366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FB14FC9-D431-78D5-3505-44C824AA737B}"/>
              </a:ext>
            </a:extLst>
          </p:cNvPr>
          <p:cNvGrpSpPr/>
          <p:nvPr/>
        </p:nvGrpSpPr>
        <p:grpSpPr>
          <a:xfrm rot="21351573">
            <a:off x="8249702" y="30005"/>
            <a:ext cx="862904" cy="878109"/>
            <a:chOff x="7956376" y="5301208"/>
            <a:chExt cx="862904" cy="878109"/>
          </a:xfrm>
        </p:grpSpPr>
        <p:pic>
          <p:nvPicPr>
            <p:cNvPr id="3" name="Graphic 23" descr="Hand with solid fill">
              <a:extLst>
                <a:ext uri="{FF2B5EF4-FFF2-40B4-BE49-F238E27FC236}">
                  <a16:creationId xmlns:a16="http://schemas.microsoft.com/office/drawing/2014/main" id="{58DB4B54-10C9-D25D-43AA-F5339466A6A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 rot="3051630">
              <a:off x="7956376" y="5301208"/>
              <a:ext cx="821432" cy="821432"/>
            </a:xfrm>
            <a:prstGeom prst="rect">
              <a:avLst/>
            </a:prstGeom>
          </p:spPr>
        </p:pic>
        <p:pic>
          <p:nvPicPr>
            <p:cNvPr id="5" name="Graphic 23" descr="Hand with solid fill">
              <a:extLst>
                <a:ext uri="{FF2B5EF4-FFF2-40B4-BE49-F238E27FC236}">
                  <a16:creationId xmlns:a16="http://schemas.microsoft.com/office/drawing/2014/main" id="{303E17B8-49CC-6F08-1A8D-07CEFFEE76E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 rot="3547580">
              <a:off x="7997848" y="5357885"/>
              <a:ext cx="821432" cy="821432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1D5FD-2ABA-4EF1-E316-6B1FA9183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FC1ADBE8-7C58-C542-536B-57CE95894E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842963"/>
            <a:ext cx="9137650" cy="51720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6503185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5">
            <a:extLst>
              <a:ext uri="{FF2B5EF4-FFF2-40B4-BE49-F238E27FC236}">
                <a16:creationId xmlns:a16="http://schemas.microsoft.com/office/drawing/2014/main" id="{71E541F4-EED8-2FE5-5FAE-0348EB4DE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57413" y="1116013"/>
            <a:ext cx="2935287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6">
            <a:extLst>
              <a:ext uri="{FF2B5EF4-FFF2-40B4-BE49-F238E27FC236}">
                <a16:creationId xmlns:a16="http://schemas.microsoft.com/office/drawing/2014/main" id="{897A4390-8291-D3FB-9DD8-4177BDE9A2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00513" y="1958975"/>
            <a:ext cx="3270250" cy="257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8">
            <a:extLst>
              <a:ext uri="{FF2B5EF4-FFF2-40B4-BE49-F238E27FC236}">
                <a16:creationId xmlns:a16="http://schemas.microsoft.com/office/drawing/2014/main" id="{63CCCF48-9EFB-E716-870C-6DB923D1E94B}"/>
              </a:ext>
            </a:extLst>
          </p:cNvPr>
          <p:cNvSpPr txBox="1">
            <a:spLocks/>
          </p:cNvSpPr>
          <p:nvPr/>
        </p:nvSpPr>
        <p:spPr>
          <a:xfrm>
            <a:off x="92075" y="4540250"/>
            <a:ext cx="8959850" cy="2014538"/>
          </a:xfrm>
          <a:prstGeom prst="rect">
            <a:avLst/>
          </a:prstGeom>
          <a:noFill/>
          <a:ln w="38100" cmpd="dbl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defRPr/>
            </a:pPr>
            <a:r>
              <a:rPr lang="en-GB" sz="3600" b="1" i="1" dirty="0">
                <a:solidFill>
                  <a:schemeClr val="bg1"/>
                </a:solidFill>
                <a:latin typeface="Century Gothic" panose="020B0502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Leader: </a:t>
            </a:r>
            <a:r>
              <a:rPr lang="en-GB" sz="3600" b="1" dirty="0">
                <a:solidFill>
                  <a:schemeClr val="bg1"/>
                </a:solidFill>
                <a:latin typeface="Century Gothic" panose="020B0502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As we leave this place &amp; time and go into the day ahead…</a:t>
            </a:r>
          </a:p>
          <a:p>
            <a:pPr eaLnBrk="1" hangingPunct="1">
              <a:defRPr/>
            </a:pPr>
            <a:r>
              <a:rPr lang="en-GB" sz="3600" b="1" i="1" dirty="0">
                <a:solidFill>
                  <a:schemeClr val="bg1"/>
                </a:solidFill>
                <a:latin typeface="Century Gothic" panose="020B0502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All: </a:t>
            </a:r>
            <a:r>
              <a:rPr lang="en-GB" sz="3600" b="1" dirty="0">
                <a:solidFill>
                  <a:schemeClr val="bg1"/>
                </a:solidFill>
                <a:latin typeface="Century Gothic" panose="020B0502020202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May we remember that ‘God                 will provide’!</a:t>
            </a:r>
            <a:endParaRPr lang="en-GB" sz="2400" b="1" dirty="0">
              <a:solidFill>
                <a:schemeClr val="bg1"/>
              </a:solidFill>
              <a:latin typeface="Century Gothic" panose="020B0502020202020204" pitchFamily="34" charset="0"/>
              <a:ea typeface="ＭＳ 明朝"/>
              <a:cs typeface="Times New Roman"/>
            </a:endParaRPr>
          </a:p>
        </p:txBody>
      </p:sp>
      <p:grpSp>
        <p:nvGrpSpPr>
          <p:cNvPr id="16389" name="Group 8">
            <a:extLst>
              <a:ext uri="{FF2B5EF4-FFF2-40B4-BE49-F238E27FC236}">
                <a16:creationId xmlns:a16="http://schemas.microsoft.com/office/drawing/2014/main" id="{D1A50EF2-C5C4-86CF-5649-779BB5681268}"/>
              </a:ext>
            </a:extLst>
          </p:cNvPr>
          <p:cNvGrpSpPr>
            <a:grpSpLocks/>
          </p:cNvGrpSpPr>
          <p:nvPr/>
        </p:nvGrpSpPr>
        <p:grpSpPr bwMode="auto">
          <a:xfrm rot="8217778">
            <a:off x="7548563" y="5518150"/>
            <a:ext cx="1763712" cy="1155700"/>
            <a:chOff x="0" y="0"/>
            <a:chExt cx="1670756" cy="1095023"/>
          </a:xfrm>
        </p:grpSpPr>
        <p:pic>
          <p:nvPicPr>
            <p:cNvPr id="16390" name="Graphic 34" descr="Arrow: Counter-clockwise curve">
              <a:extLst>
                <a:ext uri="{FF2B5EF4-FFF2-40B4-BE49-F238E27FC236}">
                  <a16:creationId xmlns:a16="http://schemas.microsoft.com/office/drawing/2014/main" id="{0D7654D8-82BA-CD0A-4FAC-3C71FBBDC2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203" y="180412"/>
              <a:ext cx="914329" cy="914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1" name="Graphic 35" descr="Arrow: Counter-clockwise curve">
              <a:extLst>
                <a:ext uri="{FF2B5EF4-FFF2-40B4-BE49-F238E27FC236}">
                  <a16:creationId xmlns:a16="http://schemas.microsoft.com/office/drawing/2014/main" id="{4BB2FC75-829D-8CB2-8FB0-FE5C883EFB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55320" y="181083"/>
              <a:ext cx="914329" cy="914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2" name="Graphic 36" descr="Arrow: Straight">
              <a:extLst>
                <a:ext uri="{FF2B5EF4-FFF2-40B4-BE49-F238E27FC236}">
                  <a16:creationId xmlns:a16="http://schemas.microsoft.com/office/drawing/2014/main" id="{D9D38C22-EA93-98AA-FD8B-1C6AE10288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72381" y="617"/>
              <a:ext cx="914525" cy="914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>
            <a:extLst>
              <a:ext uri="{FF2B5EF4-FFF2-40B4-BE49-F238E27FC236}">
                <a16:creationId xmlns:a16="http://schemas.microsoft.com/office/drawing/2014/main" id="{0975F5A3-CAAB-98D2-B293-7527B0C37E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7813" y="754063"/>
            <a:ext cx="4171950" cy="416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D2E139B2-7580-A4E6-6662-F99177163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00" y="1597025"/>
            <a:ext cx="4646613" cy="366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800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</TotalTime>
  <Words>1332</Words>
  <Application>Microsoft Office PowerPoint</Application>
  <PresentationFormat>On-screen Show (4:3)</PresentationFormat>
  <Paragraphs>86</Paragraphs>
  <Slides>15</Slides>
  <Notes>14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Avenir Next LT Pro</vt:lpstr>
      <vt:lpstr>Calibri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Rachel</dc:creator>
  <cp:lastModifiedBy>Rachel Boxer</cp:lastModifiedBy>
  <cp:revision>23</cp:revision>
  <dcterms:created xsi:type="dcterms:W3CDTF">2011-10-11T14:23:58Z</dcterms:created>
  <dcterms:modified xsi:type="dcterms:W3CDTF">2026-07-15T23:46:40Z</dcterms:modified>
</cp:coreProperties>
</file>