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530" r:id="rId3"/>
    <p:sldId id="535" r:id="rId4"/>
    <p:sldId id="532" r:id="rId5"/>
    <p:sldId id="533" r:id="rId6"/>
    <p:sldId id="534" r:id="rId7"/>
    <p:sldId id="536" r:id="rId8"/>
    <p:sldId id="537" r:id="rId9"/>
    <p:sldId id="511" r:id="rId10"/>
    <p:sldId id="546" r:id="rId11"/>
    <p:sldId id="283" r:id="rId12"/>
    <p:sldId id="259" r:id="rId13"/>
    <p:sldId id="261" r:id="rId14"/>
    <p:sldId id="262" r:id="rId15"/>
    <p:sldId id="263" r:id="rId16"/>
    <p:sldId id="265" r:id="rId17"/>
    <p:sldId id="264" r:id="rId18"/>
    <p:sldId id="267" r:id="rId19"/>
    <p:sldId id="289" r:id="rId20"/>
    <p:sldId id="545" r:id="rId21"/>
    <p:sldId id="538" r:id="rId22"/>
    <p:sldId id="543" r:id="rId23"/>
    <p:sldId id="539" r:id="rId24"/>
    <p:sldId id="542" r:id="rId25"/>
    <p:sldId id="540" r:id="rId26"/>
    <p:sldId id="531" r:id="rId27"/>
    <p:sldId id="541" r:id="rId28"/>
    <p:sldId id="431" r:id="rId29"/>
    <p:sldId id="443" r:id="rId30"/>
    <p:sldId id="510" r:id="rId31"/>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1" autoAdjust="0"/>
    <p:restoredTop sz="66430" autoAdjust="0"/>
  </p:normalViewPr>
  <p:slideViewPr>
    <p:cSldViewPr>
      <p:cViewPr varScale="1">
        <p:scale>
          <a:sx n="42" d="100"/>
          <a:sy n="42" d="100"/>
        </p:scale>
        <p:origin x="1974"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Whittington" userId="485837a3-6b62-4a46-bd56-3728cbac1753" providerId="ADAL" clId="{34B256E5-3ABE-4617-85AB-A4411A6BD328}"/>
    <pc:docChg chg="modSld">
      <pc:chgData name="Jane Whittington" userId="485837a3-6b62-4a46-bd56-3728cbac1753" providerId="ADAL" clId="{34B256E5-3ABE-4617-85AB-A4411A6BD328}" dt="2024-08-12T08:55:22.612" v="5" actId="20577"/>
      <pc:docMkLst>
        <pc:docMk/>
      </pc:docMkLst>
      <pc:sldChg chg="modNotesTx">
        <pc:chgData name="Jane Whittington" userId="485837a3-6b62-4a46-bd56-3728cbac1753" providerId="ADAL" clId="{34B256E5-3ABE-4617-85AB-A4411A6BD328}" dt="2024-08-12T08:55:22.612" v="5" actId="20577"/>
        <pc:sldMkLst>
          <pc:docMk/>
          <pc:sldMk cId="3729796825" sldId="53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EE790-4434-4AAD-B3C4-201F28A86A74}" type="datetimeFigureOut">
              <a:rPr lang="en-GB" smtClean="0"/>
              <a:t>12/08/2024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497B-4A75-480F-A5A0-54029FF93931}" type="slidenum">
              <a:rPr lang="en-GB" smtClean="0"/>
              <a:t>‹#›</a:t>
            </a:fld>
            <a:endParaRPr lang="en-GB"/>
          </a:p>
        </p:txBody>
      </p:sp>
    </p:spTree>
    <p:extLst>
      <p:ext uri="{BB962C8B-B14F-4D97-AF65-F5344CB8AC3E}">
        <p14:creationId xmlns:p14="http://schemas.microsoft.com/office/powerpoint/2010/main" val="38039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buFont typeface="Symbol" panose="05050102010706020507" pitchFamily="18" charset="2"/>
              <a:buNone/>
            </a:pPr>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Slide 1:</a:t>
            </a:r>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 Teach the new gathering words for this term</a:t>
            </a:r>
          </a:p>
          <a:p>
            <a:pPr marL="0" lvl="0" indent="0">
              <a:buFont typeface="Symbol" panose="05050102010706020507" pitchFamily="18" charset="2"/>
              <a:buNone/>
            </a:pPr>
            <a:endParaRPr lang="en-GB" altLang="en-US" sz="1800" dirty="0">
              <a:latin typeface="Avenir Next LT Pro" panose="020B0504020202020204" pitchFamily="34"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rPr>
              <a:t>ALL: May our attitudes make our school community a happy place today.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spcBef>
                <a:spcPct val="0"/>
              </a:spcBef>
            </a:pP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7408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10: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After he’d spoken all these words about being happy, Jesus saw that the people were still worried about many things. [Pause here for a moment to ask a couple of wondering questions, allowing children some time to think / chat together]</a:t>
            </a:r>
          </a:p>
          <a:p>
            <a:pPr algn="ctr">
              <a:buNone/>
            </a:pPr>
            <a:r>
              <a:rPr lang="en-GB" sz="1800" b="1" dirty="0">
                <a:latin typeface="Century Gothic" panose="020B0502020202020204" pitchFamily="34" charset="0"/>
              </a:rPr>
              <a:t>….I wonder what the people might have been worried about?.....</a:t>
            </a:r>
          </a:p>
          <a:p>
            <a:pPr algn="ctr">
              <a:buNone/>
            </a:pPr>
            <a:r>
              <a:rPr lang="en-GB" sz="1800" b="1" dirty="0">
                <a:latin typeface="Century Gothic" panose="020B0502020202020204" pitchFamily="34" charset="0"/>
              </a:rPr>
              <a:t>….I wonder what </a:t>
            </a:r>
            <a:r>
              <a:rPr lang="en-GB" sz="1800" b="1" i="1" dirty="0">
                <a:latin typeface="Century Gothic" panose="020B0502020202020204" pitchFamily="34" charset="0"/>
              </a:rPr>
              <a:t>we </a:t>
            </a:r>
            <a:r>
              <a:rPr lang="en-GB" sz="1800" b="1" dirty="0">
                <a:latin typeface="Century Gothic" panose="020B0502020202020204" pitchFamily="34" charset="0"/>
              </a:rPr>
              <a:t>might worry about?.....</a:t>
            </a:r>
            <a:endParaRPr lang="en-GB" sz="1800" dirty="0">
              <a:latin typeface="Century Gothic" panose="020B0502020202020204" pitchFamily="34" charset="0"/>
            </a:endParaRPr>
          </a:p>
          <a:p>
            <a:pPr marL="0" lvl="0" indent="0">
              <a:buFont typeface="Symbol" panose="05050102010706020507" pitchFamily="18" charset="2"/>
              <a:buNone/>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10</a:t>
            </a:fld>
            <a:endParaRPr lang="en-GB"/>
          </a:p>
        </p:txBody>
      </p:sp>
    </p:spTree>
    <p:extLst>
      <p:ext uri="{BB962C8B-B14F-4D97-AF65-F5344CB8AC3E}">
        <p14:creationId xmlns:p14="http://schemas.microsoft.com/office/powerpoint/2010/main" val="2938745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marR="0" lvl="0" indent="0" algn="l" defTabSz="914400" rtl="0" eaLnBrk="1" fontAlgn="auto" latinLnBrk="0" hangingPunct="1">
              <a:lnSpc>
                <a:spcPct val="100000"/>
              </a:lnSpc>
              <a:spcBef>
                <a:spcPts val="0"/>
              </a:spcBef>
              <a:spcAft>
                <a:spcPts val="0"/>
              </a:spcAft>
              <a:buClrTx/>
              <a:buSzTx/>
              <a:buFontTx/>
              <a:buNone/>
              <a:tabLst/>
              <a:defRPr/>
            </a:pPr>
            <a:r>
              <a:rPr lang="en-US" b="1" dirty="0"/>
              <a:t>Slide 11: </a:t>
            </a:r>
            <a:r>
              <a:rPr lang="en-US" sz="1800" dirty="0">
                <a:effectLst/>
                <a:latin typeface="Calibri" panose="020F0502020204030204" pitchFamily="34" charset="0"/>
                <a:ea typeface="MS Mincho" panose="02020609040205080304" pitchFamily="49" charset="-128"/>
              </a:rPr>
              <a:t>So now let’s continue with our story. </a:t>
            </a:r>
            <a:endParaRPr lang="en-US" b="1" dirty="0"/>
          </a:p>
          <a:p>
            <a:pPr marL="21600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MS Mincho" panose="02020609040205080304" pitchFamily="49" charset="-128"/>
                <a:cs typeface="Times New Roman" panose="02020603050405020304" pitchFamily="18" charset="0"/>
              </a:rPr>
              <a:t>Jesus spotted some birds, gathering food from the hillsides near where the people were sitting. </a:t>
            </a:r>
            <a:r>
              <a:rPr lang="en-US" b="0" dirty="0"/>
              <a:t>‘Don’t worry’ he said…..</a:t>
            </a:r>
            <a:r>
              <a:rPr lang="en-US" dirty="0"/>
              <a:t>‘Look at the birds of the air …</a:t>
            </a:r>
            <a:endParaRPr lang="en-GB" sz="1400" b="0"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11</a:t>
            </a:fld>
            <a:endParaRPr lang="en-GB" sz="1400" b="0" strike="noStrike" spc="-1">
              <a:solidFill>
                <a:srgbClr val="000000"/>
              </a:solid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marR="0" lvl="0" indent="0" algn="l" defTabSz="914400" rtl="0" eaLnBrk="1" fontAlgn="auto" latinLnBrk="0" hangingPunct="1">
              <a:lnSpc>
                <a:spcPct val="100000"/>
              </a:lnSpc>
              <a:spcBef>
                <a:spcPts val="0"/>
              </a:spcBef>
              <a:spcAft>
                <a:spcPts val="0"/>
              </a:spcAft>
              <a:buClrTx/>
              <a:buSzTx/>
              <a:buFontTx/>
              <a:buNone/>
              <a:tabLst/>
              <a:defRPr/>
            </a:pPr>
            <a:r>
              <a:rPr lang="en-US" b="1" dirty="0"/>
              <a:t>Slide 12: </a:t>
            </a:r>
            <a:r>
              <a:rPr lang="en-US" dirty="0"/>
              <a:t>‘… they do not sow or reap corn …… or store their food up in barns.’</a:t>
            </a:r>
            <a:endParaRPr lang="en-GB" sz="1400" b="0"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12</a:t>
            </a:fld>
            <a:endParaRPr lang="en-GB" sz="1400" b="0" strike="noStrike" spc="-1">
              <a:solidFill>
                <a:srgbClr val="000000"/>
              </a:solid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b="1" dirty="0"/>
              <a:t>Slide 13: </a:t>
            </a:r>
            <a:r>
              <a:rPr lang="en-US" dirty="0"/>
              <a:t>‘… and yet your Father in Heaven, who made the birds, takes care of them. Are you not worth so much more than they are?’</a:t>
            </a:r>
            <a:endParaRPr lang="en-GB" sz="1400" b="0"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13</a:t>
            </a:fld>
            <a:endParaRPr lang="en-GB" sz="1400" b="0" strike="noStrike" spc="-1">
              <a:solidFill>
                <a:srgbClr val="000000"/>
              </a:solid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b="1" dirty="0"/>
              <a:t>Slide 14: </a:t>
            </a:r>
            <a:r>
              <a:rPr lang="en-US" b="0" dirty="0"/>
              <a:t>Then he spotted some wild flowers, growing amongst the grass on the mountainside.</a:t>
            </a:r>
            <a:endParaRPr lang="en-GB" sz="1400" b="0"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14</a:t>
            </a:fld>
            <a:endParaRPr lang="en-GB" sz="1400" b="0" strike="noStrike" spc="-1">
              <a:solidFill>
                <a:srgbClr val="000000"/>
              </a:solidFill>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b="1" dirty="0"/>
              <a:t>Slide 15: </a:t>
            </a:r>
            <a:r>
              <a:rPr lang="en-US" dirty="0"/>
              <a:t>‘Look at the flowers of the field and how they grow. They do not need to work hard or spin wool to make fine clothes.’</a:t>
            </a: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15</a:t>
            </a:fld>
            <a:endParaRPr lang="en-GB" sz="1400" b="0" strike="noStrike" spc="-1">
              <a:solidFill>
                <a:srgbClr val="000000"/>
              </a:solidFill>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marR="0" lvl="0" indent="0" algn="l" defTabSz="914400" rtl="0" eaLnBrk="1" fontAlgn="auto" latinLnBrk="0" hangingPunct="1">
              <a:lnSpc>
                <a:spcPct val="100000"/>
              </a:lnSpc>
              <a:spcBef>
                <a:spcPts val="0"/>
              </a:spcBef>
              <a:spcAft>
                <a:spcPts val="0"/>
              </a:spcAft>
              <a:buClrTx/>
              <a:buSzTx/>
              <a:buFontTx/>
              <a:buNone/>
              <a:tabLst/>
              <a:defRPr/>
            </a:pPr>
            <a:r>
              <a:rPr lang="en-US" sz="1400" b="1" dirty="0"/>
              <a:t>Slide 16: </a:t>
            </a:r>
            <a:r>
              <a:rPr lang="en-US" sz="1400" b="0" dirty="0"/>
              <a:t>’Yet e</a:t>
            </a:r>
            <a:r>
              <a:rPr lang="en-US" sz="1400" dirty="0"/>
              <a:t>ven King Solomon in all his finest kingly robes is not dressed as beautifully as these flowers. If that is how God clothes the flowers in the fields, which are here today and gone tomorrow, how much more will he care for you?!’</a:t>
            </a:r>
            <a:endParaRPr lang="en-GB" sz="1600" b="0" strike="noStrike" spc="-1" dirty="0">
              <a:solidFill>
                <a:srgbClr val="000000"/>
              </a:solidFill>
              <a:latin typeface="Arial"/>
            </a:endParaRPr>
          </a:p>
          <a:p>
            <a:pPr marL="216000" indent="0">
              <a:buNone/>
            </a:pPr>
            <a:endParaRPr lang="en-GB" sz="1400" b="0"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16</a:t>
            </a:fld>
            <a:endParaRPr lang="en-GB" sz="1400" b="0" strike="noStrike" spc="-1">
              <a:solidFill>
                <a:srgbClr val="000000"/>
              </a:solid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b="1" dirty="0"/>
              <a:t>Slide 17: </a:t>
            </a:r>
            <a:r>
              <a:rPr lang="en-US" dirty="0"/>
              <a:t>‘So do not worry. Trust God, your Heavenly Father, who takes care of you.’</a:t>
            </a:r>
            <a:endParaRPr lang="en-GB" sz="1400" b="0"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17</a:t>
            </a:fld>
            <a:endParaRPr lang="en-GB" sz="1400" b="0" strike="noStrike" spc="-1">
              <a:solidFill>
                <a:srgbClr val="000000"/>
              </a:solidFill>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18: Responding and words for worship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dirty="0"/>
              <a:t>In his Lesson on the Mountain, Jesus said </a:t>
            </a:r>
            <a:r>
              <a:rPr lang="en-GB" b="1" dirty="0"/>
              <a:t>‘Do not worry….’</a:t>
            </a:r>
          </a:p>
          <a:p>
            <a:pPr marL="0" lvl="0" indent="0">
              <a:buFont typeface="Symbol" panose="05050102010706020507" pitchFamily="18" charset="2"/>
              <a:buNone/>
            </a:pPr>
            <a:r>
              <a:rPr lang="en-GB" dirty="0"/>
              <a:t>Jesus wanted the people to think about how the birds of the air and the flowers in the fields didn’t worry about life, but trusted God (who Jesus said made them). </a:t>
            </a:r>
          </a:p>
          <a:p>
            <a:pPr marL="0" lvl="0" indent="0">
              <a:buFont typeface="Symbol" panose="05050102010706020507" pitchFamily="18" charset="2"/>
              <a:buNone/>
            </a:pPr>
            <a:r>
              <a:rPr lang="en-GB" dirty="0"/>
              <a:t>Worrying is a very human emotion – and what Jesus most certainly </a:t>
            </a:r>
            <a:r>
              <a:rPr lang="en-GB" b="0" i="1" u="sng" dirty="0"/>
              <a:t>didn’t</a:t>
            </a:r>
            <a:r>
              <a:rPr lang="en-GB" b="0" i="0" u="none" dirty="0"/>
              <a:t> mean was that worrying is wrong, or not to share our worries when we have them. Of course we must do this – because caring for each other is important, and sharing our worries can really help. We’ll talk a little more about this in a moment…..</a:t>
            </a:r>
          </a:p>
          <a:p>
            <a:pPr marL="0" lvl="0" indent="0">
              <a:buFont typeface="Symbol" panose="05050102010706020507" pitchFamily="18" charset="2"/>
              <a:buNone/>
            </a:pPr>
            <a:r>
              <a:rPr lang="en-GB" b="0" i="0" u="none" dirty="0"/>
              <a:t>What Jesus </a:t>
            </a:r>
            <a:r>
              <a:rPr lang="en-GB" b="0" i="1" u="sng" dirty="0"/>
              <a:t>was</a:t>
            </a:r>
            <a:r>
              <a:rPr lang="en-GB" b="0" i="0" u="none" dirty="0"/>
              <a:t> saying to the people was about remembering that God, their Father in heaven, cares so much for them – more than birds and flowers – and to trust him.</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b="0" i="0" u="none" dirty="0"/>
              <a:t>People who are Christians still find Jesus’ words about worrying very powerful – and good words to remember.</a:t>
            </a:r>
          </a:p>
          <a:p>
            <a:pPr marL="0" lvl="0" indent="0">
              <a:buFont typeface="Symbol" panose="05050102010706020507" pitchFamily="18" charset="2"/>
              <a:buNone/>
            </a:pPr>
            <a:endParaRPr lang="en-GB" b="0" i="0" u="none" dirty="0"/>
          </a:p>
          <a:p>
            <a:pPr marL="0" lvl="0" indent="0">
              <a:buFont typeface="Symbol" panose="05050102010706020507" pitchFamily="18" charset="2"/>
              <a:buNone/>
            </a:pPr>
            <a:r>
              <a:rPr lang="en-GB" b="0" i="0" u="none" dirty="0"/>
              <a:t>Let’s now be still and quiet and wonder together about what we’ve heard…..</a:t>
            </a:r>
          </a:p>
          <a:p>
            <a:pPr algn="ctr">
              <a:buNone/>
            </a:pPr>
            <a:r>
              <a:rPr lang="en-GB" sz="1200" b="1" dirty="0">
                <a:latin typeface="Century Gothic" panose="020B0502020202020204" pitchFamily="34" charset="0"/>
              </a:rPr>
              <a:t>….I wonder what the people thought when they heard what Jesus said?.....</a:t>
            </a:r>
            <a:endParaRPr lang="en-GB" sz="1200" dirty="0">
              <a:latin typeface="Century Gothic" panose="020B0502020202020204" pitchFamily="34" charset="0"/>
            </a:endParaRPr>
          </a:p>
          <a:p>
            <a:pPr algn="ctr">
              <a:buNone/>
            </a:pPr>
            <a:r>
              <a:rPr lang="en-GB" sz="1200" b="1" dirty="0">
                <a:latin typeface="Century Gothic" panose="020B0502020202020204" pitchFamily="34" charset="0"/>
              </a:rPr>
              <a:t>….I wonder how Jesus’ words might have helped them?....</a:t>
            </a:r>
            <a:endParaRPr lang="en-GB" sz="1200" dirty="0">
              <a:latin typeface="Century Gothic" panose="020B0502020202020204" pitchFamily="34" charset="0"/>
            </a:endParaRPr>
          </a:p>
          <a:p>
            <a:pPr algn="ctr">
              <a:buNone/>
            </a:pPr>
            <a:r>
              <a:rPr lang="en-GB" sz="1200" b="1" dirty="0">
                <a:latin typeface="Century Gothic" panose="020B0502020202020204" pitchFamily="34" charset="0"/>
              </a:rPr>
              <a:t>….I wonder what this taught the people about being truly happy?....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latin typeface="Century Gothic" panose="020B0502020202020204" pitchFamily="34" charset="0"/>
              </a:rPr>
              <a:t>….I wonder what helps </a:t>
            </a:r>
            <a:r>
              <a:rPr lang="en-GB" sz="1200" b="1" i="1" u="sng" dirty="0">
                <a:latin typeface="Century Gothic" panose="020B0502020202020204" pitchFamily="34" charset="0"/>
              </a:rPr>
              <a:t>you</a:t>
            </a:r>
            <a:r>
              <a:rPr lang="en-GB" sz="1200" b="1" dirty="0">
                <a:latin typeface="Century Gothic" panose="020B0502020202020204" pitchFamily="34" charset="0"/>
              </a:rPr>
              <a:t> when you are worried?....</a:t>
            </a:r>
            <a:endParaRPr lang="en-GB" sz="1200" dirty="0">
              <a:latin typeface="Century Gothic" panose="020B0502020202020204" pitchFamily="34" charset="0"/>
            </a:endParaRPr>
          </a:p>
          <a:p>
            <a:pPr marL="0" lvl="0" indent="0">
              <a:buFont typeface="Symbol" panose="05050102010706020507" pitchFamily="18" charset="2"/>
              <a:buNone/>
            </a:pPr>
            <a:endParaRPr lang="en-GB" b="0" i="0" u="none" dirty="0"/>
          </a:p>
        </p:txBody>
      </p:sp>
      <p:sp>
        <p:nvSpPr>
          <p:cNvPr id="4" name="Slide Number Placeholder 3"/>
          <p:cNvSpPr>
            <a:spLocks noGrp="1"/>
          </p:cNvSpPr>
          <p:nvPr>
            <p:ph type="sldNum" sz="quarter" idx="5"/>
          </p:nvPr>
        </p:nvSpPr>
        <p:spPr/>
        <p:txBody>
          <a:bodyPr/>
          <a:lstStyle/>
          <a:p>
            <a:fld id="{DDD5497B-4A75-480F-A5A0-54029FF93931}" type="slidenum">
              <a:rPr lang="en-GB" smtClean="0"/>
              <a:t>18</a:t>
            </a:fld>
            <a:endParaRPr lang="en-GB"/>
          </a:p>
        </p:txBody>
      </p:sp>
    </p:spTree>
    <p:extLst>
      <p:ext uri="{BB962C8B-B14F-4D97-AF65-F5344CB8AC3E}">
        <p14:creationId xmlns:p14="http://schemas.microsoft.com/office/powerpoint/2010/main" val="747578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19: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Sometime worries can make us feel as if we are carrying around a big, heavy weight, maybe like this enormous rock.</a:t>
            </a:r>
          </a:p>
          <a:p>
            <a:r>
              <a:rPr lang="en-GB" sz="1800" b="0" dirty="0">
                <a:effectLst/>
                <a:latin typeface="Calibri" panose="020F0502020204030204" pitchFamily="34" charset="0"/>
                <a:ea typeface="MS Mincho" panose="02020609040205080304" pitchFamily="49" charset="-128"/>
                <a:cs typeface="Times New Roman" panose="02020603050405020304" pitchFamily="18" charset="0"/>
              </a:rPr>
              <a:t>Someone one once said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that ‘a worry shared is a worry halved.’ </a:t>
            </a:r>
          </a:p>
          <a:p>
            <a:endParaRPr lang="en-GB" sz="1800" b="1" dirty="0">
              <a:effectLst/>
              <a:latin typeface="Calibri" panose="020F0502020204030204" pitchFamily="34" charset="0"/>
              <a:ea typeface="MS Mincho" panose="02020609040205080304" pitchFamily="49" charset="-128"/>
              <a:cs typeface="Times New Roman" panose="02020603050405020304" pitchFamily="18" charset="0"/>
            </a:endParaRPr>
          </a:p>
          <a:p>
            <a:r>
              <a:rPr lang="en-GB" sz="1800" b="0" dirty="0">
                <a:effectLst/>
                <a:latin typeface="Calibri" panose="020F0502020204030204" pitchFamily="34" charset="0"/>
                <a:ea typeface="MS Mincho" panose="02020609040205080304" pitchFamily="49" charset="-128"/>
                <a:cs typeface="Times New Roman" panose="02020603050405020304" pitchFamily="18" charset="0"/>
              </a:rPr>
              <a:t>This means that one of the best ways to deal with a worry is to talk to others about it, to get it out in the open rather than it staying stuck inside us and weighing us down. I wonder if you’ve every found this to be true for you?</a:t>
            </a:r>
          </a:p>
          <a:p>
            <a:r>
              <a:rPr lang="en-GB" sz="1800" b="0" i="1" dirty="0">
                <a:effectLst/>
                <a:latin typeface="Calibri" panose="020F0502020204030204" pitchFamily="34" charset="0"/>
                <a:ea typeface="MS Mincho" panose="02020609040205080304" pitchFamily="49" charset="-128"/>
                <a:cs typeface="Times New Roman" panose="02020603050405020304" pitchFamily="18" charset="0"/>
              </a:rPr>
              <a:t>[You might like to invite children to talk to each other about times when this might have helped them]</a:t>
            </a:r>
          </a:p>
          <a:p>
            <a:endParaRPr lang="en-GB" i="0" dirty="0"/>
          </a:p>
          <a:p>
            <a:r>
              <a:rPr lang="en-GB" i="0" dirty="0"/>
              <a:t>Some people like to talk to God when they are worried, maybe remembering the words that Jesus said about God caring for them.</a:t>
            </a:r>
          </a:p>
          <a:p>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dirty="0"/>
              <a:t>Prayer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dirty="0"/>
              <a:t>I’m going to use some words to help us pray now – if you want to pray too, you might want to join in with the words….</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i="0" dirty="0"/>
          </a:p>
          <a:p>
            <a:endParaRPr lang="en-GB" i="0" dirty="0"/>
          </a:p>
        </p:txBody>
      </p:sp>
      <p:sp>
        <p:nvSpPr>
          <p:cNvPr id="4" name="Slide Number Placeholder 3"/>
          <p:cNvSpPr>
            <a:spLocks noGrp="1"/>
          </p:cNvSpPr>
          <p:nvPr>
            <p:ph type="sldNum" sz="quarter" idx="5"/>
          </p:nvPr>
        </p:nvSpPr>
        <p:spPr/>
        <p:txBody>
          <a:bodyPr/>
          <a:lstStyle/>
          <a:p>
            <a:fld id="{DDD5497B-4A75-480F-A5A0-54029FF93931}" type="slidenum">
              <a:rPr lang="en-GB" smtClean="0"/>
              <a:t>19</a:t>
            </a:fld>
            <a:endParaRPr lang="en-GB"/>
          </a:p>
        </p:txBody>
      </p:sp>
    </p:spTree>
    <p:extLst>
      <p:ext uri="{BB962C8B-B14F-4D97-AF65-F5344CB8AC3E}">
        <p14:creationId xmlns:p14="http://schemas.microsoft.com/office/powerpoint/2010/main" val="224214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 </a:t>
            </a:r>
            <a:r>
              <a:rPr lang="en-GB" b="0" dirty="0"/>
              <a:t>We are very used to these little pictures (we call them emoji) which sometimes help us to communicate how we might be feeling, our emotions. Today we’re going to be finding out a bit more about Jesus’ Lesson on the Mountain, and what he said about one emotion in particular. </a:t>
            </a:r>
          </a:p>
          <a:p>
            <a:r>
              <a:rPr lang="en-GB" b="0" dirty="0"/>
              <a:t>But before we do, let’s see if you can guess the emoji…</a:t>
            </a:r>
          </a:p>
          <a:p>
            <a:r>
              <a:rPr lang="en-GB" b="0" dirty="0"/>
              <a:t>I’ve got some emojis on some cards here, and I’m going to ask a few children / adults to show the expression on their faces</a:t>
            </a:r>
            <a:r>
              <a:rPr lang="en-GB" sz="1800" dirty="0">
                <a:effectLst/>
                <a:latin typeface="Calibri" panose="020F0502020204030204" pitchFamily="34" charset="0"/>
                <a:ea typeface="MS Mincho" panose="02020609040205080304" pitchFamily="49" charset="-128"/>
              </a:rPr>
              <a:t>, for us to guess</a:t>
            </a:r>
            <a:r>
              <a:rPr lang="en-GB" b="0" dirty="0"/>
              <a:t> – a bit like the game Charades – with no sounds.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Slides 3-8: Emoji Charades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Use these ideas (print on cards), or create your own….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0" dirty="0"/>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2</a:t>
            </a:fld>
            <a:endParaRPr lang="en-GB"/>
          </a:p>
        </p:txBody>
      </p:sp>
    </p:spTree>
    <p:extLst>
      <p:ext uri="{BB962C8B-B14F-4D97-AF65-F5344CB8AC3E}">
        <p14:creationId xmlns:p14="http://schemas.microsoft.com/office/powerpoint/2010/main" val="1995185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none" dirty="0"/>
              <a:t>Slide 20: We shar our worries with you,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dirty="0"/>
              <a:t>If you don’t want to pray, then you might find it helpful to be still and quiet and think about the things we’ve talked about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dirty="0"/>
              <a:t>So now I invite you to join with me if you’d like to….</a:t>
            </a:r>
            <a:endParaRPr lang="en-GB" b="0" dirty="0"/>
          </a:p>
        </p:txBody>
      </p:sp>
      <p:sp>
        <p:nvSpPr>
          <p:cNvPr id="4" name="Slide Number Placeholder 3"/>
          <p:cNvSpPr>
            <a:spLocks noGrp="1"/>
          </p:cNvSpPr>
          <p:nvPr>
            <p:ph type="sldNum" sz="quarter" idx="5"/>
          </p:nvPr>
        </p:nvSpPr>
        <p:spPr/>
        <p:txBody>
          <a:bodyPr/>
          <a:lstStyle/>
          <a:p>
            <a:fld id="{DDD5497B-4A75-480F-A5A0-54029FF93931}" type="slidenum">
              <a:rPr lang="en-GB" smtClean="0"/>
              <a:t>20</a:t>
            </a:fld>
            <a:endParaRPr lang="en-GB"/>
          </a:p>
        </p:txBody>
      </p:sp>
    </p:spTree>
    <p:extLst>
      <p:ext uri="{BB962C8B-B14F-4D97-AF65-F5344CB8AC3E}">
        <p14:creationId xmlns:p14="http://schemas.microsoft.com/office/powerpoint/2010/main" val="2074528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21: </a:t>
            </a:r>
            <a:r>
              <a:rPr lang="en-GB" b="0" dirty="0"/>
              <a:t>When worries lie heavy in our hearts</a:t>
            </a:r>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21</a:t>
            </a:fld>
            <a:endParaRPr lang="en-GB"/>
          </a:p>
        </p:txBody>
      </p:sp>
    </p:spTree>
    <p:extLst>
      <p:ext uri="{BB962C8B-B14F-4D97-AF65-F5344CB8AC3E}">
        <p14:creationId xmlns:p14="http://schemas.microsoft.com/office/powerpoint/2010/main" val="2652111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none" dirty="0"/>
              <a:t>Slide 22: </a:t>
            </a:r>
            <a:r>
              <a:rPr lang="en-GB" sz="1200" b="1" dirty="0">
                <a:latin typeface="Century Gothic" panose="020B0502020202020204" pitchFamily="34" charset="0"/>
              </a:rPr>
              <a:t>We share our worries with you,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22</a:t>
            </a:fld>
            <a:endParaRPr lang="en-GB"/>
          </a:p>
        </p:txBody>
      </p:sp>
    </p:spTree>
    <p:extLst>
      <p:ext uri="{BB962C8B-B14F-4D97-AF65-F5344CB8AC3E}">
        <p14:creationId xmlns:p14="http://schemas.microsoft.com/office/powerpoint/2010/main" val="1646297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23: </a:t>
            </a:r>
            <a:r>
              <a:rPr lang="en-GB" b="0" dirty="0"/>
              <a:t>Whether worries are big or small, one or many…..</a:t>
            </a:r>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23</a:t>
            </a:fld>
            <a:endParaRPr lang="en-GB"/>
          </a:p>
        </p:txBody>
      </p:sp>
    </p:spTree>
    <p:extLst>
      <p:ext uri="{BB962C8B-B14F-4D97-AF65-F5344CB8AC3E}">
        <p14:creationId xmlns:p14="http://schemas.microsoft.com/office/powerpoint/2010/main" val="4174885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none" dirty="0"/>
              <a:t>Slide 24: </a:t>
            </a:r>
            <a:r>
              <a:rPr lang="en-GB" sz="1200" b="1" dirty="0">
                <a:latin typeface="Century Gothic" panose="020B0502020202020204" pitchFamily="34" charset="0"/>
              </a:rPr>
              <a:t>We share our worries with you,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u="none" dirty="0"/>
              <a:t>.</a:t>
            </a:r>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24</a:t>
            </a:fld>
            <a:endParaRPr lang="en-GB"/>
          </a:p>
        </p:txBody>
      </p:sp>
    </p:spTree>
    <p:extLst>
      <p:ext uri="{BB962C8B-B14F-4D97-AF65-F5344CB8AC3E}">
        <p14:creationId xmlns:p14="http://schemas.microsoft.com/office/powerpoint/2010/main" val="347329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25: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We remember that a worry shared is a worry halved, so….</a:t>
            </a:r>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25</a:t>
            </a:fld>
            <a:endParaRPr lang="en-GB"/>
          </a:p>
        </p:txBody>
      </p:sp>
    </p:spTree>
    <p:extLst>
      <p:ext uri="{BB962C8B-B14F-4D97-AF65-F5344CB8AC3E}">
        <p14:creationId xmlns:p14="http://schemas.microsoft.com/office/powerpoint/2010/main" val="698484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u="none" dirty="0"/>
              <a:t>Slide 26: </a:t>
            </a:r>
            <a:r>
              <a:rPr lang="en-GB" sz="1200" b="1" dirty="0">
                <a:latin typeface="Century Gothic" panose="020B0502020202020204" pitchFamily="34" charset="0"/>
              </a:rPr>
              <a:t>We share our worries with you,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dirty="0"/>
              <a:t>Thank you that you care for us.</a:t>
            </a:r>
            <a:endParaRPr lang="en-GB" b="0" dirty="0"/>
          </a:p>
        </p:txBody>
      </p:sp>
      <p:sp>
        <p:nvSpPr>
          <p:cNvPr id="4" name="Slide Number Placeholder 3"/>
          <p:cNvSpPr>
            <a:spLocks noGrp="1"/>
          </p:cNvSpPr>
          <p:nvPr>
            <p:ph type="sldNum" sz="quarter" idx="5"/>
          </p:nvPr>
        </p:nvSpPr>
        <p:spPr/>
        <p:txBody>
          <a:bodyPr/>
          <a:lstStyle/>
          <a:p>
            <a:fld id="{DDD5497B-4A75-480F-A5A0-54029FF93931}" type="slidenum">
              <a:rPr lang="en-GB" smtClean="0"/>
              <a:t>26</a:t>
            </a:fld>
            <a:endParaRPr lang="en-GB"/>
          </a:p>
        </p:txBody>
      </p:sp>
    </p:spTree>
    <p:extLst>
      <p:ext uri="{BB962C8B-B14F-4D97-AF65-F5344CB8AC3E}">
        <p14:creationId xmlns:p14="http://schemas.microsoft.com/office/powerpoint/2010/main" val="2628634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29: Reflective areas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Stone ‘prayers’: hold a pebble in your hand, and think about something that might be worrying you. </a:t>
            </a:r>
            <a:r>
              <a:rPr lang="en-GB" sz="1800">
                <a:effectLst/>
                <a:latin typeface="Calibri" panose="020F0502020204030204" pitchFamily="34" charset="0"/>
                <a:ea typeface="MS Mincho" panose="02020609040205080304" pitchFamily="49" charset="-128"/>
              </a:rPr>
              <a:t>Give your worry away (maybe if it helps you, to God) by putting the stone down (you could put a small standing cross in your reflective area, or just make a pile)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29</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Happy</a:t>
            </a:r>
          </a:p>
        </p:txBody>
      </p:sp>
      <p:sp>
        <p:nvSpPr>
          <p:cNvPr id="4" name="Slide Number Placeholder 3"/>
          <p:cNvSpPr>
            <a:spLocks noGrp="1"/>
          </p:cNvSpPr>
          <p:nvPr>
            <p:ph type="sldNum" sz="quarter" idx="5"/>
          </p:nvPr>
        </p:nvSpPr>
        <p:spPr/>
        <p:txBody>
          <a:bodyPr/>
          <a:lstStyle/>
          <a:p>
            <a:fld id="{DDD5497B-4A75-480F-A5A0-54029FF93931}" type="slidenum">
              <a:rPr lang="en-GB" smtClean="0"/>
              <a:t>3</a:t>
            </a:fld>
            <a:endParaRPr lang="en-GB"/>
          </a:p>
        </p:txBody>
      </p:sp>
    </p:spTree>
    <p:extLst>
      <p:ext uri="{BB962C8B-B14F-4D97-AF65-F5344CB8AC3E}">
        <p14:creationId xmlns:p14="http://schemas.microsoft.com/office/powerpoint/2010/main" val="54990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Angry</a:t>
            </a:r>
          </a:p>
        </p:txBody>
      </p:sp>
      <p:sp>
        <p:nvSpPr>
          <p:cNvPr id="4" name="Slide Number Placeholder 3"/>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214683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Sad</a:t>
            </a:r>
          </a:p>
        </p:txBody>
      </p:sp>
      <p:sp>
        <p:nvSpPr>
          <p:cNvPr id="4" name="Slide Number Placeholder 3"/>
          <p:cNvSpPr>
            <a:spLocks noGrp="1"/>
          </p:cNvSpPr>
          <p:nvPr>
            <p:ph type="sldNum" sz="quarter" idx="5"/>
          </p:nvPr>
        </p:nvSpPr>
        <p:spPr/>
        <p:txBody>
          <a:bodyPr/>
          <a:lstStyle/>
          <a:p>
            <a:fld id="{DDD5497B-4A75-480F-A5A0-54029FF93931}" type="slidenum">
              <a:rPr lang="en-GB" smtClean="0"/>
              <a:t>5</a:t>
            </a:fld>
            <a:endParaRPr lang="en-GB"/>
          </a:p>
        </p:txBody>
      </p:sp>
    </p:spTree>
    <p:extLst>
      <p:ext uri="{BB962C8B-B14F-4D97-AF65-F5344CB8AC3E}">
        <p14:creationId xmlns:p14="http://schemas.microsoft.com/office/powerpoint/2010/main" val="3993619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Loving / in love</a:t>
            </a:r>
          </a:p>
        </p:txBody>
      </p:sp>
      <p:sp>
        <p:nvSpPr>
          <p:cNvPr id="4" name="Slide Number Placeholder 3"/>
          <p:cNvSpPr>
            <a:spLocks noGrp="1"/>
          </p:cNvSpPr>
          <p:nvPr>
            <p:ph type="sldNum" sz="quarter" idx="5"/>
          </p:nvPr>
        </p:nvSpPr>
        <p:spPr/>
        <p:txBody>
          <a:bodyPr/>
          <a:lstStyle/>
          <a:p>
            <a:fld id="{DDD5497B-4A75-480F-A5A0-54029FF93931}" type="slidenum">
              <a:rPr lang="en-GB" smtClean="0"/>
              <a:t>6</a:t>
            </a:fld>
            <a:endParaRPr lang="en-GB"/>
          </a:p>
        </p:txBody>
      </p:sp>
    </p:spTree>
    <p:extLst>
      <p:ext uri="{BB962C8B-B14F-4D97-AF65-F5344CB8AC3E}">
        <p14:creationId xmlns:p14="http://schemas.microsoft.com/office/powerpoint/2010/main" val="292708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Sleepy</a:t>
            </a:r>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7</a:t>
            </a:fld>
            <a:endParaRPr lang="en-GB"/>
          </a:p>
        </p:txBody>
      </p:sp>
    </p:spTree>
    <p:extLst>
      <p:ext uri="{BB962C8B-B14F-4D97-AF65-F5344CB8AC3E}">
        <p14:creationId xmlns:p14="http://schemas.microsoft.com/office/powerpoint/2010/main" val="2768597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0" dirty="0">
                <a:effectLst/>
                <a:latin typeface="Calibri" panose="020F0502020204030204" pitchFamily="34" charset="0"/>
                <a:ea typeface="MS Mincho" panose="02020609040205080304" pitchFamily="49" charset="-128"/>
                <a:cs typeface="Times New Roman" panose="02020603050405020304" pitchFamily="18" charset="0"/>
              </a:rPr>
              <a:t>Worried</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8</a:t>
            </a:fld>
            <a:endParaRPr lang="en-GB"/>
          </a:p>
        </p:txBody>
      </p:sp>
    </p:spTree>
    <p:extLst>
      <p:ext uri="{BB962C8B-B14F-4D97-AF65-F5344CB8AC3E}">
        <p14:creationId xmlns:p14="http://schemas.microsoft.com/office/powerpoint/2010/main" val="503949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altLang="en-US" b="1" dirty="0"/>
              <a:t>Slide 9: </a:t>
            </a:r>
            <a:r>
              <a:rPr lang="en-US" altLang="en-US" b="0" dirty="0"/>
              <a:t>Last week, we heard how Jesus taught the people on the mountain, the lesson known as the ‘Beatitudes’ – and that these words are going to help us to think this term about our ‘How-to-be-attitudes’ – ways of behaving together as part of our school community, ways that will make </a:t>
            </a:r>
            <a:r>
              <a:rPr lang="en-US" altLang="en-US" b="0" i="1" dirty="0"/>
              <a:t>us </a:t>
            </a:r>
            <a:r>
              <a:rPr lang="en-US" altLang="en-US" b="0" i="0" dirty="0"/>
              <a:t>happy.</a:t>
            </a:r>
            <a:endParaRPr lang="en-US" altLang="en-US" b="1" dirty="0"/>
          </a:p>
          <a:p>
            <a:pPr marL="0" lvl="0" indent="0">
              <a:buFont typeface="Symbol" panose="05050102010706020507" pitchFamily="18" charset="2"/>
              <a:buNone/>
            </a:pPr>
            <a:r>
              <a:rPr lang="en-US" altLang="en-US" b="0" dirty="0"/>
              <a:t>As you might remember, in the ‘Beatitudes’ Jesus explained to the people how to be truly happy and some of the attitudes that are important in God’s Kingdom.</a:t>
            </a:r>
          </a:p>
          <a:p>
            <a:pPr marL="0" lvl="0" indent="0">
              <a:buFont typeface="Symbol" panose="05050102010706020507" pitchFamily="18" charset="2"/>
              <a:buNone/>
            </a:pPr>
            <a:r>
              <a:rPr lang="en-US" b="0" dirty="0"/>
              <a:t>Let’s carry on a little further into this lesson today….and find out what Jesus’ words have to do with being worried….</a:t>
            </a:r>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9</a:t>
            </a:fld>
            <a:endParaRPr lang="en-GB"/>
          </a:p>
        </p:txBody>
      </p:sp>
    </p:spTree>
    <p:extLst>
      <p:ext uri="{BB962C8B-B14F-4D97-AF65-F5344CB8AC3E}">
        <p14:creationId xmlns:p14="http://schemas.microsoft.com/office/powerpoint/2010/main" val="2466907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91454296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85992828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44856224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8/12/2024</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119447335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8/12/2024</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272897057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8/12/2024</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112580294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8/12/2024</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170928528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8/12/2024</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188605959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8/12/2024</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46397150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8/12/2024</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79324370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8/12/2024</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279757873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82606722"/>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8/12/2024</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2876839625"/>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8/12/2024</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228865333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8/12/2024</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61802694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51263175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279620868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92052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407791117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322692747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88330288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54055098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8/12/2024</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3385010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161642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We </a:t>
            </a:r>
            <a:r>
              <a:rPr kumimoji="0" lang="en-GB" sz="4000" b="1" i="0" u="none" strike="noStrike" kern="1200" cap="none" spc="0" normalizeH="0" baseline="0" noProof="0" dirty="0" err="1">
                <a:ln>
                  <a:solidFill>
                    <a:prstClr val="white"/>
                  </a:solidFill>
                </a:ln>
                <a:solidFill>
                  <a:prstClr val="white"/>
                </a:solidFill>
                <a:effectLst/>
                <a:uLnTx/>
                <a:uFillTx/>
                <a:latin typeface="Century Gothic"/>
                <a:ea typeface="+mn-ea"/>
                <a:cs typeface="Century Gothic"/>
              </a:rPr>
              <a:t>ar</a:t>
            </a:r>
            <a:r>
              <a:rPr lang="en-GB" sz="4000" b="1" dirty="0">
                <a:ln>
                  <a:solidFill>
                    <a:prstClr val="white"/>
                  </a:solidFill>
                </a:ln>
                <a:solidFill>
                  <a:prstClr val="white"/>
                </a:solidFill>
                <a:latin typeface="Century Gothic"/>
                <a:cs typeface="Century Gothic"/>
              </a:rPr>
              <a:t>e here together</a:t>
            </a: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796039" y="2038350"/>
            <a:ext cx="8186324" cy="2221414"/>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May our attitudes make our school community a happy place today.</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0069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a:extLst>
              <a:ext uri="{FF2B5EF4-FFF2-40B4-BE49-F238E27FC236}">
                <a16:creationId xmlns:a16="http://schemas.microsoft.com/office/drawing/2014/main" id="{4F8312DD-B1EF-A790-87F6-F547E11B79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1800" y="296863"/>
            <a:ext cx="8353425" cy="6264275"/>
          </a:xfrm>
          <a:prstGeom prst="rect">
            <a:avLst/>
          </a:prstGeom>
          <a:noFill/>
          <a:ln w="9525">
            <a:solidFill>
              <a:schemeClr val="bg1"/>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6387" name="Group 3">
            <a:extLst>
              <a:ext uri="{FF2B5EF4-FFF2-40B4-BE49-F238E27FC236}">
                <a16:creationId xmlns:a16="http://schemas.microsoft.com/office/drawing/2014/main" id="{0994F37C-8E73-22A5-B70D-AD89ACD42AA9}"/>
              </a:ext>
            </a:extLst>
          </p:cNvPr>
          <p:cNvGrpSpPr>
            <a:grpSpLocks/>
          </p:cNvGrpSpPr>
          <p:nvPr/>
        </p:nvGrpSpPr>
        <p:grpSpPr bwMode="auto">
          <a:xfrm>
            <a:off x="250825" y="6165850"/>
            <a:ext cx="882650" cy="503238"/>
            <a:chOff x="251520" y="5877272"/>
            <a:chExt cx="1512168" cy="792088"/>
          </a:xfrm>
        </p:grpSpPr>
        <p:sp>
          <p:nvSpPr>
            <p:cNvPr id="7" name="Rectangle 6">
              <a:extLst>
                <a:ext uri="{FF2B5EF4-FFF2-40B4-BE49-F238E27FC236}">
                  <a16:creationId xmlns:a16="http://schemas.microsoft.com/office/drawing/2014/main" id="{31FECE13-0DFD-D203-90B3-E23BECA04A39}"/>
                </a:ext>
              </a:extLst>
            </p:cNvPr>
            <p:cNvSpPr>
              <a:spLocks noChangeArrowheads="1"/>
            </p:cNvSpPr>
            <p:nvPr/>
          </p:nvSpPr>
          <p:spPr bwMode="auto">
            <a:xfrm>
              <a:off x="251520" y="5877272"/>
              <a:ext cx="1512168" cy="792088"/>
            </a:xfrm>
            <a:prstGeom prst="rect">
              <a:avLst/>
            </a:prstGeom>
            <a:solidFill>
              <a:schemeClr val="bg1"/>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16389" name="Picture 1">
              <a:extLst>
                <a:ext uri="{FF2B5EF4-FFF2-40B4-BE49-F238E27FC236}">
                  <a16:creationId xmlns:a16="http://schemas.microsoft.com/office/drawing/2014/main" id="{2E89164E-8E1C-E1CB-DD7C-C6AED1FCE93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1350D89C-EDA2-0F88-EAB3-25A19037757F}"/>
              </a:ext>
            </a:extLst>
          </p:cNvPr>
          <p:cNvSpPr txBox="1">
            <a:spLocks noChangeArrowheads="1"/>
          </p:cNvSpPr>
          <p:nvPr/>
        </p:nvSpPr>
        <p:spPr bwMode="auto">
          <a:xfrm>
            <a:off x="720080" y="4495806"/>
            <a:ext cx="7776864" cy="1471172"/>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800" b="1" dirty="0">
                <a:latin typeface="Century Gothic" panose="020B0502020202020204" pitchFamily="34" charset="0"/>
              </a:rPr>
              <a:t>….I wonder what the people might have been worried about?.....</a:t>
            </a:r>
          </a:p>
          <a:p>
            <a:pPr algn="ctr">
              <a:buNone/>
            </a:pPr>
            <a:r>
              <a:rPr lang="en-GB" sz="2800" b="1" dirty="0">
                <a:latin typeface="Century Gothic" panose="020B0502020202020204" pitchFamily="34" charset="0"/>
              </a:rPr>
              <a:t>….I wonder what </a:t>
            </a:r>
            <a:r>
              <a:rPr lang="en-GB" sz="2800" b="1" i="1" dirty="0">
                <a:latin typeface="Century Gothic" panose="020B0502020202020204" pitchFamily="34" charset="0"/>
              </a:rPr>
              <a:t>we </a:t>
            </a:r>
            <a:r>
              <a:rPr lang="en-GB" sz="2800" b="1" dirty="0">
                <a:latin typeface="Century Gothic" panose="020B0502020202020204" pitchFamily="34" charset="0"/>
              </a:rPr>
              <a:t>might worry about?.....</a:t>
            </a:r>
            <a:endParaRPr lang="en-GB" sz="2800" dirty="0">
              <a:latin typeface="Century Gothic" panose="020B0502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780" y="229335"/>
            <a:ext cx="8532440" cy="6399330"/>
          </a:xfrm>
          <a:prstGeom prst="rect">
            <a:avLst/>
          </a:prstGeom>
          <a:ln>
            <a:solidFill>
              <a:schemeClr val="bg1"/>
            </a:solidFill>
          </a:ln>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780" y="229335"/>
            <a:ext cx="8532440" cy="6399330"/>
          </a:xfrm>
          <a:prstGeom prst="rect">
            <a:avLst/>
          </a:prstGeom>
          <a:ln>
            <a:solidFill>
              <a:schemeClr val="bg1"/>
            </a:solid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792" y="310344"/>
            <a:ext cx="8316416" cy="6237312"/>
          </a:xfrm>
          <a:prstGeom prst="rect">
            <a:avLst/>
          </a:prstGeom>
          <a:ln>
            <a:solidFill>
              <a:schemeClr val="bg1"/>
            </a:solidFill>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796" y="337347"/>
            <a:ext cx="8244408" cy="6183306"/>
          </a:xfrm>
          <a:prstGeom prst="rect">
            <a:avLst/>
          </a:prstGeom>
          <a:ln>
            <a:solidFill>
              <a:schemeClr val="bg1"/>
            </a:solidFill>
          </a:ln>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800" y="364350"/>
            <a:ext cx="8172400" cy="6129300"/>
          </a:xfrm>
          <a:prstGeom prst="rect">
            <a:avLst/>
          </a:prstGeom>
          <a:ln>
            <a:solidFill>
              <a:schemeClr val="bg1"/>
            </a:solidFill>
          </a:ln>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803" y="382352"/>
            <a:ext cx="8124395" cy="6093296"/>
          </a:xfrm>
          <a:prstGeom prst="rect">
            <a:avLst/>
          </a:prstGeom>
          <a:ln>
            <a:solidFill>
              <a:schemeClr val="bg1"/>
            </a:solidFill>
          </a:ln>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796" y="337347"/>
            <a:ext cx="8244408" cy="6183306"/>
          </a:xfrm>
          <a:prstGeom prst="rect">
            <a:avLst/>
          </a:prstGeom>
          <a:ln>
            <a:solidFill>
              <a:schemeClr val="bg1"/>
            </a:solidFill>
          </a:ln>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134511-091B-4DA7-991E-4FF780C9E0C8}"/>
              </a:ext>
            </a:extLst>
          </p:cNvPr>
          <p:cNvSpPr txBox="1">
            <a:spLocks noChangeArrowheads="1"/>
          </p:cNvSpPr>
          <p:nvPr/>
        </p:nvSpPr>
        <p:spPr bwMode="auto">
          <a:xfrm>
            <a:off x="179512" y="4185837"/>
            <a:ext cx="8784976" cy="2529923"/>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400" b="1" dirty="0">
                <a:latin typeface="Century Gothic" panose="020B0502020202020204" pitchFamily="34" charset="0"/>
              </a:rPr>
              <a:t>….I wonder what the people thought when they heard what Jesus said?.....</a:t>
            </a:r>
            <a:endParaRPr lang="en-GB" sz="2400" dirty="0">
              <a:latin typeface="Century Gothic" panose="020B0502020202020204" pitchFamily="34" charset="0"/>
            </a:endParaRPr>
          </a:p>
          <a:p>
            <a:pPr algn="ctr">
              <a:buNone/>
            </a:pPr>
            <a:r>
              <a:rPr lang="en-GB" sz="2400" b="1" dirty="0">
                <a:latin typeface="Century Gothic" panose="020B0502020202020204" pitchFamily="34" charset="0"/>
              </a:rPr>
              <a:t>….I wonder how Jesus’ words might have helped them?....</a:t>
            </a:r>
            <a:endParaRPr lang="en-GB" sz="2400" dirty="0">
              <a:latin typeface="Century Gothic" panose="020B0502020202020204" pitchFamily="34" charset="0"/>
            </a:endParaRPr>
          </a:p>
          <a:p>
            <a:pPr algn="ctr">
              <a:buNone/>
            </a:pPr>
            <a:r>
              <a:rPr lang="en-GB" sz="2400" b="1" dirty="0">
                <a:latin typeface="Century Gothic" panose="020B0502020202020204" pitchFamily="34" charset="0"/>
              </a:rPr>
              <a:t>….I wonder what this taught the people about being truly happy?....</a:t>
            </a:r>
          </a:p>
          <a:p>
            <a:pPr algn="ctr">
              <a:buNone/>
            </a:pPr>
            <a:r>
              <a:rPr lang="en-GB" sz="2400" b="1" dirty="0">
                <a:latin typeface="Century Gothic" panose="020B0502020202020204" pitchFamily="34" charset="0"/>
              </a:rPr>
              <a:t>….I wonder what helps</a:t>
            </a:r>
            <a:r>
              <a:rPr lang="en-GB" sz="2400" b="1" i="1" dirty="0">
                <a:latin typeface="Century Gothic" panose="020B0502020202020204" pitchFamily="34" charset="0"/>
              </a:rPr>
              <a:t> </a:t>
            </a:r>
            <a:r>
              <a:rPr lang="en-GB" sz="2400" b="1" i="1" u="sng" dirty="0">
                <a:latin typeface="Century Gothic" panose="020B0502020202020204" pitchFamily="34" charset="0"/>
              </a:rPr>
              <a:t>you</a:t>
            </a:r>
            <a:r>
              <a:rPr lang="en-GB" sz="2400" b="1" i="1" dirty="0">
                <a:latin typeface="Century Gothic" panose="020B0502020202020204" pitchFamily="34" charset="0"/>
              </a:rPr>
              <a:t> </a:t>
            </a:r>
            <a:r>
              <a:rPr lang="en-GB" sz="2400" b="1" dirty="0">
                <a:latin typeface="Century Gothic" panose="020B0502020202020204" pitchFamily="34" charset="0"/>
              </a:rPr>
              <a:t>when you are worried?....</a:t>
            </a:r>
            <a:endParaRPr lang="en-GB" sz="2400" dirty="0">
              <a:latin typeface="Century Gothic" panose="020B0502020202020204" pitchFamily="34" charset="0"/>
            </a:endParaRPr>
          </a:p>
        </p:txBody>
      </p:sp>
      <p:pic>
        <p:nvPicPr>
          <p:cNvPr id="4" name="Picture 1">
            <a:extLst>
              <a:ext uri="{FF2B5EF4-FFF2-40B4-BE49-F238E27FC236}">
                <a16:creationId xmlns:a16="http://schemas.microsoft.com/office/drawing/2014/main" id="{F82BBE35-39AB-1E09-8163-DD9521E7A18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5287" y="332656"/>
            <a:ext cx="8353425" cy="3672408"/>
          </a:xfrm>
          <a:prstGeom prst="rect">
            <a:avLst/>
          </a:prstGeom>
          <a:noFill/>
          <a:ln w="9525">
            <a:solidFill>
              <a:schemeClr val="bg1"/>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peech Bubble: Rectangle with Corners Rounded 2">
            <a:extLst>
              <a:ext uri="{FF2B5EF4-FFF2-40B4-BE49-F238E27FC236}">
                <a16:creationId xmlns:a16="http://schemas.microsoft.com/office/drawing/2014/main" id="{197CFEDB-465C-0040-F385-1E64E58C0885}"/>
              </a:ext>
            </a:extLst>
          </p:cNvPr>
          <p:cNvSpPr/>
          <p:nvPr/>
        </p:nvSpPr>
        <p:spPr>
          <a:xfrm>
            <a:off x="5796136" y="1319647"/>
            <a:ext cx="2664296" cy="792088"/>
          </a:xfrm>
          <a:prstGeom prst="wedgeRoundRectCallout">
            <a:avLst>
              <a:gd name="adj1" fmla="val -61534"/>
              <a:gd name="adj2" fmla="val -84963"/>
              <a:gd name="adj3" fmla="val 16667"/>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Do not worry….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
                                            <p:bg/>
                                          </p:spTgt>
                                        </p:tgtEl>
                                        <p:attrNameLst>
                                          <p:attrName>style.visibility</p:attrName>
                                        </p:attrNameLst>
                                      </p:cBhvr>
                                      <p:to>
                                        <p:strVal val="visible"/>
                                      </p:to>
                                    </p:set>
                                    <p:animEffect transition="in" filter="fade">
                                      <p:cBhvr>
                                        <p:cTn id="12" dur="500"/>
                                        <p:tgtEl>
                                          <p:spTgt spid="2">
                                            <p:bg/>
                                          </p:spTgt>
                                        </p:tgtEl>
                                      </p:cBhvr>
                                    </p:animEffect>
                                  </p:childTnLst>
                                </p:cTn>
                              </p:par>
                            </p:childTnLst>
                          </p:cTn>
                        </p:par>
                        <p:par>
                          <p:cTn id="13" fill="hold">
                            <p:stCondLst>
                              <p:cond delay="500"/>
                            </p:stCondLst>
                            <p:childTnLst>
                              <p:par>
                                <p:cTn id="14" presetID="10" presetClass="entr" presetSubtype="0" fill="hold" nodeType="afterEffect">
                                  <p:stCondLst>
                                    <p:cond delay="0"/>
                                  </p:stCondLst>
                                  <p:iterate type="lt">
                                    <p:tmPct val="10000"/>
                                  </p:iterate>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iterate type="lt">
                                    <p:tmPct val="10000"/>
                                  </p:iterate>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iterate type="lt">
                                    <p:tmPct val="10000"/>
                                  </p:iterate>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rge rock with a crack in the middle of the ice&#10;&#10;Description automatically generated">
            <a:extLst>
              <a:ext uri="{FF2B5EF4-FFF2-40B4-BE49-F238E27FC236}">
                <a16:creationId xmlns:a16="http://schemas.microsoft.com/office/drawing/2014/main" id="{915B8DBD-FDC5-A06C-6EF4-074A375172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20" y="1124744"/>
            <a:ext cx="9144000" cy="4221088"/>
          </a:xfrm>
          <a:prstGeom prst="rect">
            <a:avLst/>
          </a:prstGeom>
          <a:ln>
            <a:solidFill>
              <a:schemeClr val="bg1"/>
            </a:solidFill>
          </a:ln>
        </p:spPr>
      </p:pic>
      <p:sp>
        <p:nvSpPr>
          <p:cNvPr id="2" name="TextBox 1">
            <a:extLst>
              <a:ext uri="{FF2B5EF4-FFF2-40B4-BE49-F238E27FC236}">
                <a16:creationId xmlns:a16="http://schemas.microsoft.com/office/drawing/2014/main" id="{1F8013C0-807F-8DB6-0F9D-68B4645D5AC6}"/>
              </a:ext>
            </a:extLst>
          </p:cNvPr>
          <p:cNvSpPr txBox="1"/>
          <p:nvPr/>
        </p:nvSpPr>
        <p:spPr>
          <a:xfrm>
            <a:off x="9820" y="5733256"/>
            <a:ext cx="9144000" cy="707886"/>
          </a:xfrm>
          <a:prstGeom prst="rect">
            <a:avLst/>
          </a:prstGeom>
          <a:noFill/>
        </p:spPr>
        <p:txBody>
          <a:bodyPr wrap="square" rtlCol="0">
            <a:spAutoFit/>
          </a:bodyPr>
          <a:lstStyle/>
          <a:p>
            <a:pPr algn="ctr"/>
            <a:r>
              <a:rPr lang="en-GB" sz="4000" b="1" dirty="0">
                <a:solidFill>
                  <a:schemeClr val="bg1"/>
                </a:solidFill>
                <a:latin typeface="Century Gothic" panose="020B0502020202020204" pitchFamily="34" charset="0"/>
              </a:rPr>
              <a:t>‘a worry shared is a worry halved’</a:t>
            </a:r>
          </a:p>
        </p:txBody>
      </p:sp>
    </p:spTree>
    <p:extLst>
      <p:ext uri="{BB962C8B-B14F-4D97-AF65-F5344CB8AC3E}">
        <p14:creationId xmlns:p14="http://schemas.microsoft.com/office/powerpoint/2010/main" val="22182245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302497-F2BA-C21C-330E-5B182246581F}"/>
              </a:ext>
            </a:extLst>
          </p:cNvPr>
          <p:cNvSpPr txBox="1"/>
          <p:nvPr/>
        </p:nvSpPr>
        <p:spPr>
          <a:xfrm>
            <a:off x="431540" y="5517232"/>
            <a:ext cx="8280920" cy="1015663"/>
          </a:xfrm>
          <a:prstGeom prst="rect">
            <a:avLst/>
          </a:prstGeom>
          <a:solidFill>
            <a:schemeClr val="bg1">
              <a:alpha val="53000"/>
            </a:schemeClr>
          </a:solidFill>
        </p:spPr>
        <p:txBody>
          <a:bodyPr wrap="square" rtlCol="0">
            <a:spAutoFit/>
          </a:bodyPr>
          <a:lstStyle/>
          <a:p>
            <a:pPr algn="ctr"/>
            <a:r>
              <a:rPr lang="en-GB" sz="6000" b="1" dirty="0">
                <a:latin typeface="Century Gothic" panose="020B0502020202020204" pitchFamily="34" charset="0"/>
              </a:rPr>
              <a:t>Emoji Charades</a:t>
            </a:r>
          </a:p>
        </p:txBody>
      </p:sp>
      <p:pic>
        <p:nvPicPr>
          <p:cNvPr id="3" name="Picture 2" descr="A collection of yellow emojis&#10;&#10;Description automatically generated">
            <a:extLst>
              <a:ext uri="{FF2B5EF4-FFF2-40B4-BE49-F238E27FC236}">
                <a16:creationId xmlns:a16="http://schemas.microsoft.com/office/drawing/2014/main" id="{C8293DB4-DF9F-3152-7508-4722DD9EAE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8395" y="291458"/>
            <a:ext cx="7287210" cy="4968552"/>
          </a:xfrm>
          <a:prstGeom prst="rect">
            <a:avLst/>
          </a:prstGeom>
        </p:spPr>
      </p:pic>
    </p:spTree>
    <p:extLst>
      <p:ext uri="{BB962C8B-B14F-4D97-AF65-F5344CB8AC3E}">
        <p14:creationId xmlns:p14="http://schemas.microsoft.com/office/powerpoint/2010/main" val="36753589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se-up of a pair of hands clapping&#10;&#10;Description automatically generated">
            <a:extLst>
              <a:ext uri="{FF2B5EF4-FFF2-40B4-BE49-F238E27FC236}">
                <a16:creationId xmlns:a16="http://schemas.microsoft.com/office/drawing/2014/main" id="{0922FBA3-43FA-542A-3CF9-B4A85A6E22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570214" cy="6858000"/>
          </a:xfrm>
          <a:prstGeom prst="rect">
            <a:avLst/>
          </a:prstGeom>
        </p:spPr>
      </p:pic>
      <p:sp>
        <p:nvSpPr>
          <p:cNvPr id="4" name="TextBox 3">
            <a:extLst>
              <a:ext uri="{FF2B5EF4-FFF2-40B4-BE49-F238E27FC236}">
                <a16:creationId xmlns:a16="http://schemas.microsoft.com/office/drawing/2014/main" id="{9D3C7C73-A8BD-8F18-763E-ECF92B9DAEB8}"/>
              </a:ext>
            </a:extLst>
          </p:cNvPr>
          <p:cNvSpPr txBox="1"/>
          <p:nvPr/>
        </p:nvSpPr>
        <p:spPr>
          <a:xfrm>
            <a:off x="5004048" y="1905506"/>
            <a:ext cx="3636404" cy="3046988"/>
          </a:xfrm>
          <a:prstGeom prst="rect">
            <a:avLst/>
          </a:prstGeom>
          <a:solidFill>
            <a:schemeClr val="bg1">
              <a:alpha val="53000"/>
            </a:schemeClr>
          </a:solidFill>
        </p:spPr>
        <p:txBody>
          <a:bodyPr wrap="square" rtlCol="0">
            <a:spAutoFit/>
          </a:bodyPr>
          <a:lstStyle/>
          <a:p>
            <a:pPr algn="ctr"/>
            <a:r>
              <a:rPr lang="en-GB" sz="4800" b="1" dirty="0">
                <a:latin typeface="Century Gothic" panose="020B0502020202020204" pitchFamily="34" charset="0"/>
              </a:rPr>
              <a:t>We share our worries with you, God.</a:t>
            </a:r>
          </a:p>
        </p:txBody>
      </p:sp>
    </p:spTree>
    <p:extLst>
      <p:ext uri="{BB962C8B-B14F-4D97-AF65-F5344CB8AC3E}">
        <p14:creationId xmlns:p14="http://schemas.microsoft.com/office/powerpoint/2010/main" val="335277411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statue&#10;&#10;Description automatically generated">
            <a:extLst>
              <a:ext uri="{FF2B5EF4-FFF2-40B4-BE49-F238E27FC236}">
                <a16:creationId xmlns:a16="http://schemas.microsoft.com/office/drawing/2014/main" id="{BB6CBF33-FCD3-FB50-08E8-6123831FB7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bg1"/>
            </a:solidFill>
          </a:ln>
        </p:spPr>
      </p:pic>
    </p:spTree>
    <p:extLst>
      <p:ext uri="{BB962C8B-B14F-4D97-AF65-F5344CB8AC3E}">
        <p14:creationId xmlns:p14="http://schemas.microsoft.com/office/powerpoint/2010/main" val="3077286192"/>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se-up of a pair of hands clapping&#10;&#10;Description automatically generated">
            <a:extLst>
              <a:ext uri="{FF2B5EF4-FFF2-40B4-BE49-F238E27FC236}">
                <a16:creationId xmlns:a16="http://schemas.microsoft.com/office/drawing/2014/main" id="{0922FBA3-43FA-542A-3CF9-B4A85A6E22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570214" cy="6858000"/>
          </a:xfrm>
          <a:prstGeom prst="rect">
            <a:avLst/>
          </a:prstGeom>
        </p:spPr>
      </p:pic>
      <p:sp>
        <p:nvSpPr>
          <p:cNvPr id="4" name="TextBox 3">
            <a:extLst>
              <a:ext uri="{FF2B5EF4-FFF2-40B4-BE49-F238E27FC236}">
                <a16:creationId xmlns:a16="http://schemas.microsoft.com/office/drawing/2014/main" id="{9D3C7C73-A8BD-8F18-763E-ECF92B9DAEB8}"/>
              </a:ext>
            </a:extLst>
          </p:cNvPr>
          <p:cNvSpPr txBox="1"/>
          <p:nvPr/>
        </p:nvSpPr>
        <p:spPr>
          <a:xfrm>
            <a:off x="5004048" y="1905506"/>
            <a:ext cx="3636404" cy="3046988"/>
          </a:xfrm>
          <a:prstGeom prst="rect">
            <a:avLst/>
          </a:prstGeom>
          <a:solidFill>
            <a:schemeClr val="bg1">
              <a:alpha val="53000"/>
            </a:schemeClr>
          </a:solidFill>
        </p:spPr>
        <p:txBody>
          <a:bodyPr wrap="square" rtlCol="0">
            <a:spAutoFit/>
          </a:bodyPr>
          <a:lstStyle/>
          <a:p>
            <a:pPr algn="ctr"/>
            <a:r>
              <a:rPr lang="en-GB" sz="4800" b="1" dirty="0">
                <a:latin typeface="Century Gothic" panose="020B0502020202020204" pitchFamily="34" charset="0"/>
              </a:rPr>
              <a:t>We share our worries with you, God.</a:t>
            </a:r>
          </a:p>
        </p:txBody>
      </p:sp>
    </p:spTree>
    <p:extLst>
      <p:ext uri="{BB962C8B-B14F-4D97-AF65-F5344CB8AC3E}">
        <p14:creationId xmlns:p14="http://schemas.microsoft.com/office/powerpoint/2010/main" val="841036064"/>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rocks on a beach&#10;&#10;Description automatically generated">
            <a:extLst>
              <a:ext uri="{FF2B5EF4-FFF2-40B4-BE49-F238E27FC236}">
                <a16:creationId xmlns:a16="http://schemas.microsoft.com/office/drawing/2014/main" id="{DB65B178-211A-512F-74D9-0FC7451142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6177" y="0"/>
            <a:ext cx="4591645" cy="6858000"/>
          </a:xfrm>
          <a:prstGeom prst="rect">
            <a:avLst/>
          </a:prstGeom>
          <a:ln>
            <a:solidFill>
              <a:schemeClr val="bg1"/>
            </a:solidFill>
          </a:ln>
        </p:spPr>
      </p:pic>
    </p:spTree>
    <p:extLst>
      <p:ext uri="{BB962C8B-B14F-4D97-AF65-F5344CB8AC3E}">
        <p14:creationId xmlns:p14="http://schemas.microsoft.com/office/powerpoint/2010/main" val="28469360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se-up of a pair of hands clapping&#10;&#10;Description automatically generated">
            <a:extLst>
              <a:ext uri="{FF2B5EF4-FFF2-40B4-BE49-F238E27FC236}">
                <a16:creationId xmlns:a16="http://schemas.microsoft.com/office/drawing/2014/main" id="{0922FBA3-43FA-542A-3CF9-B4A85A6E22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570214" cy="6858000"/>
          </a:xfrm>
          <a:prstGeom prst="rect">
            <a:avLst/>
          </a:prstGeom>
        </p:spPr>
      </p:pic>
      <p:sp>
        <p:nvSpPr>
          <p:cNvPr id="4" name="TextBox 3">
            <a:extLst>
              <a:ext uri="{FF2B5EF4-FFF2-40B4-BE49-F238E27FC236}">
                <a16:creationId xmlns:a16="http://schemas.microsoft.com/office/drawing/2014/main" id="{9D3C7C73-A8BD-8F18-763E-ECF92B9DAEB8}"/>
              </a:ext>
            </a:extLst>
          </p:cNvPr>
          <p:cNvSpPr txBox="1"/>
          <p:nvPr/>
        </p:nvSpPr>
        <p:spPr>
          <a:xfrm>
            <a:off x="5004048" y="1905506"/>
            <a:ext cx="3636404" cy="3046988"/>
          </a:xfrm>
          <a:prstGeom prst="rect">
            <a:avLst/>
          </a:prstGeom>
          <a:solidFill>
            <a:schemeClr val="bg1">
              <a:alpha val="53000"/>
            </a:schemeClr>
          </a:solidFill>
        </p:spPr>
        <p:txBody>
          <a:bodyPr wrap="square" rtlCol="0">
            <a:spAutoFit/>
          </a:bodyPr>
          <a:lstStyle/>
          <a:p>
            <a:pPr algn="ctr"/>
            <a:r>
              <a:rPr lang="en-GB" sz="4800" b="1" dirty="0">
                <a:latin typeface="Century Gothic" panose="020B0502020202020204" pitchFamily="34" charset="0"/>
              </a:rPr>
              <a:t>We share our worries with you, God.</a:t>
            </a:r>
          </a:p>
        </p:txBody>
      </p:sp>
    </p:spTree>
    <p:extLst>
      <p:ext uri="{BB962C8B-B14F-4D97-AF65-F5344CB8AC3E}">
        <p14:creationId xmlns:p14="http://schemas.microsoft.com/office/powerpoint/2010/main" val="2898212741"/>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rge rock with a crack in the middle of the ice&#10;&#10;Description automatically generated">
            <a:extLst>
              <a:ext uri="{FF2B5EF4-FFF2-40B4-BE49-F238E27FC236}">
                <a16:creationId xmlns:a16="http://schemas.microsoft.com/office/drawing/2014/main" id="{915B8DBD-FDC5-A06C-6EF4-074A375172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20" y="1318456"/>
            <a:ext cx="9144000" cy="4221088"/>
          </a:xfrm>
          <a:prstGeom prst="rect">
            <a:avLst/>
          </a:prstGeom>
          <a:ln>
            <a:solidFill>
              <a:schemeClr val="bg1"/>
            </a:solidFill>
          </a:ln>
        </p:spPr>
      </p:pic>
    </p:spTree>
    <p:extLst>
      <p:ext uri="{BB962C8B-B14F-4D97-AF65-F5344CB8AC3E}">
        <p14:creationId xmlns:p14="http://schemas.microsoft.com/office/powerpoint/2010/main" val="589842293"/>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se-up of a pair of hands clapping&#10;&#10;Description automatically generated">
            <a:extLst>
              <a:ext uri="{FF2B5EF4-FFF2-40B4-BE49-F238E27FC236}">
                <a16:creationId xmlns:a16="http://schemas.microsoft.com/office/drawing/2014/main" id="{0922FBA3-43FA-542A-3CF9-B4A85A6E22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570214" cy="6858000"/>
          </a:xfrm>
          <a:prstGeom prst="rect">
            <a:avLst/>
          </a:prstGeom>
        </p:spPr>
      </p:pic>
      <p:sp>
        <p:nvSpPr>
          <p:cNvPr id="4" name="TextBox 3">
            <a:extLst>
              <a:ext uri="{FF2B5EF4-FFF2-40B4-BE49-F238E27FC236}">
                <a16:creationId xmlns:a16="http://schemas.microsoft.com/office/drawing/2014/main" id="{9D3C7C73-A8BD-8F18-763E-ECF92B9DAEB8}"/>
              </a:ext>
            </a:extLst>
          </p:cNvPr>
          <p:cNvSpPr txBox="1"/>
          <p:nvPr/>
        </p:nvSpPr>
        <p:spPr>
          <a:xfrm>
            <a:off x="5004048" y="1905506"/>
            <a:ext cx="3636404" cy="3046988"/>
          </a:xfrm>
          <a:prstGeom prst="rect">
            <a:avLst/>
          </a:prstGeom>
          <a:solidFill>
            <a:schemeClr val="bg1">
              <a:alpha val="53000"/>
            </a:schemeClr>
          </a:solidFill>
        </p:spPr>
        <p:txBody>
          <a:bodyPr wrap="square" rtlCol="0">
            <a:spAutoFit/>
          </a:bodyPr>
          <a:lstStyle/>
          <a:p>
            <a:pPr algn="ctr"/>
            <a:r>
              <a:rPr lang="en-GB" sz="4800" b="1" dirty="0">
                <a:latin typeface="Century Gothic" panose="020B0502020202020204" pitchFamily="34" charset="0"/>
              </a:rPr>
              <a:t>We share our worries with you, God.</a:t>
            </a:r>
          </a:p>
        </p:txBody>
      </p:sp>
    </p:spTree>
    <p:extLst>
      <p:ext uri="{BB962C8B-B14F-4D97-AF65-F5344CB8AC3E}">
        <p14:creationId xmlns:p14="http://schemas.microsoft.com/office/powerpoint/2010/main" val="1237565748"/>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4" y="4687553"/>
            <a:ext cx="8679468" cy="1805709"/>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lvl="0">
              <a:defRPr/>
            </a:pPr>
            <a:r>
              <a:rPr kumimoji="0" lang="en-GB" sz="28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lang="en-GB" sz="2800" b="1" dirty="0">
                <a:solidFill>
                  <a:schemeClr val="bg1"/>
                </a:solidFill>
                <a:latin typeface="Century Gothic" panose="020B0502020202020204" pitchFamily="34" charset="0"/>
                <a:ea typeface="MS Mincho" panose="02020609040205080304" pitchFamily="49" charset="-128"/>
              </a:rPr>
              <a:t>May we remember that a worry shared          is a worry halved.</a:t>
            </a:r>
            <a:endParaRPr kumimoji="0" lang="en-GB" sz="1800" b="1" i="0" u="none" strike="noStrike" kern="1200" cap="none" spc="0" normalizeH="0" baseline="0" noProof="0" dirty="0">
              <a:ln>
                <a:noFill/>
              </a:ln>
              <a:solidFill>
                <a:schemeClr val="bg1"/>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2" name="Picture 1" descr="A large rock with a crack in the middle of the ice&#10;&#10;Description automatically generated">
            <a:extLst>
              <a:ext uri="{FF2B5EF4-FFF2-40B4-BE49-F238E27FC236}">
                <a16:creationId xmlns:a16="http://schemas.microsoft.com/office/drawing/2014/main" id="{77862962-DAE1-9A0E-A16E-302702D4B42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18" y="223065"/>
            <a:ext cx="9144000" cy="4221088"/>
          </a:xfrm>
          <a:prstGeom prst="rect">
            <a:avLst/>
          </a:prstGeom>
          <a:ln>
            <a:solidFill>
              <a:schemeClr val="bg1"/>
            </a:solid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Stacked Rocks with solid fill">
            <a:extLst>
              <a:ext uri="{FF2B5EF4-FFF2-40B4-BE49-F238E27FC236}">
                <a16:creationId xmlns:a16="http://schemas.microsoft.com/office/drawing/2014/main" id="{E3A2C45C-2893-BBE5-0B08-A5EFE15C00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02532" y="980728"/>
            <a:ext cx="5738936" cy="5738936"/>
          </a:xfrm>
          <a:prstGeom prst="rect">
            <a:avLst/>
          </a:prstGeom>
        </p:spPr>
      </p:pic>
    </p:spTree>
    <p:extLst>
      <p:ext uri="{BB962C8B-B14F-4D97-AF65-F5344CB8AC3E}">
        <p14:creationId xmlns:p14="http://schemas.microsoft.com/office/powerpoint/2010/main" val="66630172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302497-F2BA-C21C-330E-5B182246581F}"/>
              </a:ext>
            </a:extLst>
          </p:cNvPr>
          <p:cNvSpPr txBox="1"/>
          <p:nvPr/>
        </p:nvSpPr>
        <p:spPr>
          <a:xfrm>
            <a:off x="431540" y="5517232"/>
            <a:ext cx="8280920" cy="1015663"/>
          </a:xfrm>
          <a:prstGeom prst="rect">
            <a:avLst/>
          </a:prstGeom>
          <a:solidFill>
            <a:schemeClr val="bg1">
              <a:alpha val="53000"/>
            </a:schemeClr>
          </a:solidFill>
        </p:spPr>
        <p:txBody>
          <a:bodyPr wrap="square" rtlCol="0">
            <a:spAutoFit/>
          </a:bodyPr>
          <a:lstStyle/>
          <a:p>
            <a:pPr algn="ctr"/>
            <a:r>
              <a:rPr lang="en-GB" sz="6000" b="1" dirty="0">
                <a:latin typeface="Century Gothic" panose="020B0502020202020204" pitchFamily="34" charset="0"/>
              </a:rPr>
              <a:t>What’s that emoji?</a:t>
            </a:r>
          </a:p>
        </p:txBody>
      </p:sp>
      <p:pic>
        <p:nvPicPr>
          <p:cNvPr id="3" name="Graphic 2" descr="Grinning face with solid fill with solid fill">
            <a:extLst>
              <a:ext uri="{FF2B5EF4-FFF2-40B4-BE49-F238E27FC236}">
                <a16:creationId xmlns:a16="http://schemas.microsoft.com/office/drawing/2014/main" id="{7A78FEC1-CAD3-E33A-A215-DCD90F7B8A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1680" y="-99392"/>
            <a:ext cx="5760640" cy="5760640"/>
          </a:xfrm>
          <a:prstGeom prst="rect">
            <a:avLst/>
          </a:prstGeom>
        </p:spPr>
      </p:pic>
    </p:spTree>
    <p:extLst>
      <p:ext uri="{BB962C8B-B14F-4D97-AF65-F5344CB8AC3E}">
        <p14:creationId xmlns:p14="http://schemas.microsoft.com/office/powerpoint/2010/main" val="30373323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302497-F2BA-C21C-330E-5B182246581F}"/>
              </a:ext>
            </a:extLst>
          </p:cNvPr>
          <p:cNvSpPr txBox="1"/>
          <p:nvPr/>
        </p:nvSpPr>
        <p:spPr>
          <a:xfrm>
            <a:off x="431540" y="5517232"/>
            <a:ext cx="8280920" cy="1015663"/>
          </a:xfrm>
          <a:prstGeom prst="rect">
            <a:avLst/>
          </a:prstGeom>
          <a:solidFill>
            <a:schemeClr val="bg1">
              <a:alpha val="53000"/>
            </a:schemeClr>
          </a:solidFill>
        </p:spPr>
        <p:txBody>
          <a:bodyPr wrap="square" rtlCol="0">
            <a:spAutoFit/>
          </a:bodyPr>
          <a:lstStyle/>
          <a:p>
            <a:pPr algn="ctr"/>
            <a:r>
              <a:rPr lang="en-GB" sz="6000" b="1" dirty="0">
                <a:latin typeface="Century Gothic" panose="020B0502020202020204" pitchFamily="34" charset="0"/>
              </a:rPr>
              <a:t>What’s that emoji?</a:t>
            </a:r>
          </a:p>
        </p:txBody>
      </p:sp>
      <p:pic>
        <p:nvPicPr>
          <p:cNvPr id="7" name="Picture 6" descr="A face with a black background&#10;&#10;Description automatically generated">
            <a:extLst>
              <a:ext uri="{FF2B5EF4-FFF2-40B4-BE49-F238E27FC236}">
                <a16:creationId xmlns:a16="http://schemas.microsoft.com/office/drawing/2014/main" id="{62DA1E9D-0403-4665-682C-662F7EA4E4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1720" y="300013"/>
            <a:ext cx="4869160" cy="4869160"/>
          </a:xfrm>
          <a:prstGeom prst="rect">
            <a:avLst/>
          </a:prstGeom>
        </p:spPr>
      </p:pic>
    </p:spTree>
    <p:extLst>
      <p:ext uri="{BB962C8B-B14F-4D97-AF65-F5344CB8AC3E}">
        <p14:creationId xmlns:p14="http://schemas.microsoft.com/office/powerpoint/2010/main" val="8024178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302497-F2BA-C21C-330E-5B182246581F}"/>
              </a:ext>
            </a:extLst>
          </p:cNvPr>
          <p:cNvSpPr txBox="1"/>
          <p:nvPr/>
        </p:nvSpPr>
        <p:spPr>
          <a:xfrm>
            <a:off x="431540" y="5517232"/>
            <a:ext cx="8280920" cy="1015663"/>
          </a:xfrm>
          <a:prstGeom prst="rect">
            <a:avLst/>
          </a:prstGeom>
          <a:solidFill>
            <a:schemeClr val="bg1">
              <a:alpha val="53000"/>
            </a:schemeClr>
          </a:solidFill>
        </p:spPr>
        <p:txBody>
          <a:bodyPr wrap="square" rtlCol="0">
            <a:spAutoFit/>
          </a:bodyPr>
          <a:lstStyle/>
          <a:p>
            <a:pPr algn="ctr"/>
            <a:r>
              <a:rPr lang="en-GB" sz="6000" b="1" dirty="0">
                <a:latin typeface="Century Gothic" panose="020B0502020202020204" pitchFamily="34" charset="0"/>
              </a:rPr>
              <a:t>What’s that emoji?</a:t>
            </a:r>
          </a:p>
        </p:txBody>
      </p:sp>
      <p:pic>
        <p:nvPicPr>
          <p:cNvPr id="15" name="Picture 14" descr="A yellow face with tears on it&#10;&#10;Description automatically generated">
            <a:extLst>
              <a:ext uri="{FF2B5EF4-FFF2-40B4-BE49-F238E27FC236}">
                <a16:creationId xmlns:a16="http://schemas.microsoft.com/office/drawing/2014/main" id="{4129925A-C17F-5E29-E252-4F5AC48FD3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23728" y="358001"/>
            <a:ext cx="4896544" cy="4990708"/>
          </a:xfrm>
          <a:prstGeom prst="rect">
            <a:avLst/>
          </a:prstGeom>
        </p:spPr>
      </p:pic>
    </p:spTree>
    <p:extLst>
      <p:ext uri="{BB962C8B-B14F-4D97-AF65-F5344CB8AC3E}">
        <p14:creationId xmlns:p14="http://schemas.microsoft.com/office/powerpoint/2010/main" val="800336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302497-F2BA-C21C-330E-5B182246581F}"/>
              </a:ext>
            </a:extLst>
          </p:cNvPr>
          <p:cNvSpPr txBox="1"/>
          <p:nvPr/>
        </p:nvSpPr>
        <p:spPr>
          <a:xfrm>
            <a:off x="431540" y="5517232"/>
            <a:ext cx="8280920" cy="1015663"/>
          </a:xfrm>
          <a:prstGeom prst="rect">
            <a:avLst/>
          </a:prstGeom>
          <a:solidFill>
            <a:schemeClr val="bg1">
              <a:alpha val="53000"/>
            </a:schemeClr>
          </a:solidFill>
        </p:spPr>
        <p:txBody>
          <a:bodyPr wrap="square" rtlCol="0">
            <a:spAutoFit/>
          </a:bodyPr>
          <a:lstStyle/>
          <a:p>
            <a:pPr algn="ctr"/>
            <a:r>
              <a:rPr lang="en-GB" sz="6000" b="1" dirty="0">
                <a:latin typeface="Century Gothic" panose="020B0502020202020204" pitchFamily="34" charset="0"/>
              </a:rPr>
              <a:t>What’s that emoji?</a:t>
            </a:r>
          </a:p>
        </p:txBody>
      </p:sp>
      <p:grpSp>
        <p:nvGrpSpPr>
          <p:cNvPr id="2" name="Group 1">
            <a:extLst>
              <a:ext uri="{FF2B5EF4-FFF2-40B4-BE49-F238E27FC236}">
                <a16:creationId xmlns:a16="http://schemas.microsoft.com/office/drawing/2014/main" id="{2AFBCCED-5989-2663-FB54-05796A7EC02F}"/>
              </a:ext>
            </a:extLst>
          </p:cNvPr>
          <p:cNvGrpSpPr/>
          <p:nvPr/>
        </p:nvGrpSpPr>
        <p:grpSpPr>
          <a:xfrm>
            <a:off x="1907704" y="0"/>
            <a:ext cx="5209728" cy="5209728"/>
            <a:chOff x="1907704" y="0"/>
            <a:chExt cx="5209728" cy="5209728"/>
          </a:xfrm>
        </p:grpSpPr>
        <p:pic>
          <p:nvPicPr>
            <p:cNvPr id="10" name="Graphic 9" descr="In love face with solid fill with solid fill">
              <a:extLst>
                <a:ext uri="{FF2B5EF4-FFF2-40B4-BE49-F238E27FC236}">
                  <a16:creationId xmlns:a16="http://schemas.microsoft.com/office/drawing/2014/main" id="{DC978225-09AF-71DE-B979-7E368E077D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07704" y="0"/>
              <a:ext cx="5209728" cy="5209728"/>
            </a:xfrm>
            <a:prstGeom prst="rect">
              <a:avLst/>
            </a:prstGeom>
          </p:spPr>
        </p:pic>
        <p:pic>
          <p:nvPicPr>
            <p:cNvPr id="12" name="Graphic 11" descr="Heart with solid fill">
              <a:extLst>
                <a:ext uri="{FF2B5EF4-FFF2-40B4-BE49-F238E27FC236}">
                  <a16:creationId xmlns:a16="http://schemas.microsoft.com/office/drawing/2014/main" id="{436E457A-E738-0CF8-340C-5E51B22523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87824" y="1648272"/>
              <a:ext cx="1296144" cy="1296144"/>
            </a:xfrm>
            <a:prstGeom prst="rect">
              <a:avLst/>
            </a:prstGeom>
          </p:spPr>
        </p:pic>
        <p:pic>
          <p:nvPicPr>
            <p:cNvPr id="13" name="Graphic 12" descr="Heart with solid fill">
              <a:extLst>
                <a:ext uri="{FF2B5EF4-FFF2-40B4-BE49-F238E27FC236}">
                  <a16:creationId xmlns:a16="http://schemas.microsoft.com/office/drawing/2014/main" id="{8BA547F7-BD0A-EE92-41DD-86535823EB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16016" y="1648272"/>
              <a:ext cx="1296144" cy="1296144"/>
            </a:xfrm>
            <a:prstGeom prst="rect">
              <a:avLst/>
            </a:prstGeom>
          </p:spPr>
        </p:pic>
      </p:grpSp>
    </p:spTree>
    <p:extLst>
      <p:ext uri="{BB962C8B-B14F-4D97-AF65-F5344CB8AC3E}">
        <p14:creationId xmlns:p14="http://schemas.microsoft.com/office/powerpoint/2010/main" val="40863912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9ECE12-C547-BF2E-5CC0-FA0A917D7A6C}"/>
              </a:ext>
            </a:extLst>
          </p:cNvPr>
          <p:cNvSpPr txBox="1"/>
          <p:nvPr/>
        </p:nvSpPr>
        <p:spPr>
          <a:xfrm>
            <a:off x="431540" y="5517232"/>
            <a:ext cx="8280920" cy="1015663"/>
          </a:xfrm>
          <a:prstGeom prst="rect">
            <a:avLst/>
          </a:prstGeom>
          <a:solidFill>
            <a:schemeClr val="bg1">
              <a:alpha val="53000"/>
            </a:schemeClr>
          </a:solidFill>
        </p:spPr>
        <p:txBody>
          <a:bodyPr wrap="square" rtlCol="0">
            <a:spAutoFit/>
          </a:bodyPr>
          <a:lstStyle/>
          <a:p>
            <a:pPr algn="ctr"/>
            <a:r>
              <a:rPr lang="en-GB" sz="6000" b="1" dirty="0">
                <a:latin typeface="Century Gothic" panose="020B0502020202020204" pitchFamily="34" charset="0"/>
              </a:rPr>
              <a:t>What’s that emoji?</a:t>
            </a:r>
          </a:p>
        </p:txBody>
      </p:sp>
      <p:pic>
        <p:nvPicPr>
          <p:cNvPr id="6" name="Picture 5" descr="A yellow emoji with a black background&#10;&#10;Description automatically generated">
            <a:extLst>
              <a:ext uri="{FF2B5EF4-FFF2-40B4-BE49-F238E27FC236}">
                <a16:creationId xmlns:a16="http://schemas.microsoft.com/office/drawing/2014/main" id="{0ABAB635-FE9E-7E62-C5DE-AAE1A5EA20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85392" y="0"/>
            <a:ext cx="5373216" cy="5373216"/>
          </a:xfrm>
          <a:prstGeom prst="rect">
            <a:avLst/>
          </a:prstGeom>
        </p:spPr>
      </p:pic>
    </p:spTree>
    <p:extLst>
      <p:ext uri="{BB962C8B-B14F-4D97-AF65-F5344CB8AC3E}">
        <p14:creationId xmlns:p14="http://schemas.microsoft.com/office/powerpoint/2010/main" val="37297968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C1D7357-8D82-946C-CCE9-C49E50227271}"/>
              </a:ext>
            </a:extLst>
          </p:cNvPr>
          <p:cNvSpPr txBox="1"/>
          <p:nvPr/>
        </p:nvSpPr>
        <p:spPr>
          <a:xfrm>
            <a:off x="431540" y="5517232"/>
            <a:ext cx="8280920" cy="1015663"/>
          </a:xfrm>
          <a:prstGeom prst="rect">
            <a:avLst/>
          </a:prstGeom>
          <a:solidFill>
            <a:schemeClr val="bg1">
              <a:alpha val="53000"/>
            </a:schemeClr>
          </a:solidFill>
        </p:spPr>
        <p:txBody>
          <a:bodyPr wrap="square" rtlCol="0">
            <a:spAutoFit/>
          </a:bodyPr>
          <a:lstStyle/>
          <a:p>
            <a:pPr algn="ctr"/>
            <a:r>
              <a:rPr lang="en-GB" sz="6000" b="1" dirty="0">
                <a:latin typeface="Century Gothic" panose="020B0502020202020204" pitchFamily="34" charset="0"/>
              </a:rPr>
              <a:t>What’s that emoji?</a:t>
            </a:r>
          </a:p>
        </p:txBody>
      </p:sp>
      <p:pic>
        <p:nvPicPr>
          <p:cNvPr id="3" name="Picture 2" descr="A purple face with white eyes and a sad expression&#10;&#10;Description automatically generated">
            <a:extLst>
              <a:ext uri="{FF2B5EF4-FFF2-40B4-BE49-F238E27FC236}">
                <a16:creationId xmlns:a16="http://schemas.microsoft.com/office/drawing/2014/main" id="{41DA4D2C-1604-7048-5917-6496CAA9E7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2954" y="188640"/>
            <a:ext cx="5458091" cy="5219299"/>
          </a:xfrm>
          <a:prstGeom prst="rect">
            <a:avLst/>
          </a:prstGeom>
        </p:spPr>
      </p:pic>
    </p:spTree>
    <p:extLst>
      <p:ext uri="{BB962C8B-B14F-4D97-AF65-F5344CB8AC3E}">
        <p14:creationId xmlns:p14="http://schemas.microsoft.com/office/powerpoint/2010/main" val="20518508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3424D2-409A-92DB-A9B2-852ED2FE7DF7}"/>
              </a:ext>
            </a:extLst>
          </p:cNvPr>
          <p:cNvGrpSpPr/>
          <p:nvPr/>
        </p:nvGrpSpPr>
        <p:grpSpPr>
          <a:xfrm>
            <a:off x="761685" y="-434102"/>
            <a:ext cx="7620629" cy="4752528"/>
            <a:chOff x="1528094" y="-315416"/>
            <a:chExt cx="6087813" cy="3796603"/>
          </a:xfrm>
        </p:grpSpPr>
        <p:grpSp>
          <p:nvGrpSpPr>
            <p:cNvPr id="3" name="Group 2">
              <a:extLst>
                <a:ext uri="{FF2B5EF4-FFF2-40B4-BE49-F238E27FC236}">
                  <a16:creationId xmlns:a16="http://schemas.microsoft.com/office/drawing/2014/main" id="{E24E8170-55E0-2ADB-70D2-20C0BBE715EC}"/>
                </a:ext>
              </a:extLst>
            </p:cNvPr>
            <p:cNvGrpSpPr/>
            <p:nvPr/>
          </p:nvGrpSpPr>
          <p:grpSpPr>
            <a:xfrm>
              <a:off x="1528094" y="-315416"/>
              <a:ext cx="6087813" cy="3796603"/>
              <a:chOff x="1398847" y="-315416"/>
              <a:chExt cx="6087813" cy="3796603"/>
            </a:xfrm>
          </p:grpSpPr>
          <p:pic>
            <p:nvPicPr>
              <p:cNvPr id="5" name="Graphic 4" descr="Raised hand with solid fill">
                <a:extLst>
                  <a:ext uri="{FF2B5EF4-FFF2-40B4-BE49-F238E27FC236}">
                    <a16:creationId xmlns:a16="http://schemas.microsoft.com/office/drawing/2014/main" id="{14B6AFE4-3CD8-CEBD-B293-F9FD8C4683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3690057" y="-315416"/>
                <a:ext cx="3796603" cy="3796603"/>
              </a:xfrm>
              <a:prstGeom prst="rect">
                <a:avLst/>
              </a:prstGeom>
            </p:spPr>
          </p:pic>
          <p:pic>
            <p:nvPicPr>
              <p:cNvPr id="6" name="Graphic 5" descr="Raised hand with solid fill">
                <a:extLst>
                  <a:ext uri="{FF2B5EF4-FFF2-40B4-BE49-F238E27FC236}">
                    <a16:creationId xmlns:a16="http://schemas.microsoft.com/office/drawing/2014/main" id="{767C9DB4-D798-0B3D-7E36-52E06837C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398847" y="-315416"/>
                <a:ext cx="3796603" cy="3796603"/>
              </a:xfrm>
              <a:prstGeom prst="rect">
                <a:avLst/>
              </a:prstGeom>
            </p:spPr>
          </p:pic>
        </p:grpSp>
        <p:pic>
          <p:nvPicPr>
            <p:cNvPr id="4" name="Graphic 3" descr="Heart with solid fill">
              <a:extLst>
                <a:ext uri="{FF2B5EF4-FFF2-40B4-BE49-F238E27FC236}">
                  <a16:creationId xmlns:a16="http://schemas.microsoft.com/office/drawing/2014/main" id="{08379960-36F6-0DB8-3494-37D0C4D578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11860" y="322745"/>
              <a:ext cx="2520280" cy="2520280"/>
            </a:xfrm>
            <a:prstGeom prst="rect">
              <a:avLst/>
            </a:prstGeom>
          </p:spPr>
        </p:pic>
      </p:grpSp>
      <p:sp>
        <p:nvSpPr>
          <p:cNvPr id="7" name="TextBox 1">
            <a:extLst>
              <a:ext uri="{FF2B5EF4-FFF2-40B4-BE49-F238E27FC236}">
                <a16:creationId xmlns:a16="http://schemas.microsoft.com/office/drawing/2014/main" id="{E84EF8EC-1287-52C3-3788-CAE4E09CC464}"/>
              </a:ext>
            </a:extLst>
          </p:cNvPr>
          <p:cNvSpPr txBox="1">
            <a:spLocks noChangeArrowheads="1"/>
          </p:cNvSpPr>
          <p:nvPr/>
        </p:nvSpPr>
        <p:spPr bwMode="auto">
          <a:xfrm>
            <a:off x="761684" y="4079671"/>
            <a:ext cx="78120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8000" b="1" dirty="0">
                <a:solidFill>
                  <a:schemeClr val="bg1"/>
                </a:solidFill>
                <a:latin typeface="Century Gothic" panose="020B0502020202020204" pitchFamily="34" charset="0"/>
              </a:rPr>
              <a:t>Beatitudes</a:t>
            </a:r>
          </a:p>
        </p:txBody>
      </p:sp>
      <p:sp>
        <p:nvSpPr>
          <p:cNvPr id="11" name="TextBox 10">
            <a:extLst>
              <a:ext uri="{FF2B5EF4-FFF2-40B4-BE49-F238E27FC236}">
                <a16:creationId xmlns:a16="http://schemas.microsoft.com/office/drawing/2014/main" id="{F38B42BD-5349-0404-2489-83E489477F5D}"/>
              </a:ext>
            </a:extLst>
          </p:cNvPr>
          <p:cNvSpPr txBox="1"/>
          <p:nvPr/>
        </p:nvSpPr>
        <p:spPr>
          <a:xfrm>
            <a:off x="2008630" y="4094510"/>
            <a:ext cx="4572000" cy="1323439"/>
          </a:xfrm>
          <a:prstGeom prst="rect">
            <a:avLst/>
          </a:prstGeom>
          <a:noFill/>
        </p:spPr>
        <p:txBody>
          <a:bodyPr wrap="square">
            <a:spAutoFit/>
          </a:bodyPr>
          <a:lstStyle/>
          <a:p>
            <a:r>
              <a:rPr kumimoji="0" lang="en-GB" altLang="en-US" sz="8000" b="1" i="0" u="none" strike="noStrike" kern="1200" cap="none" spc="0" normalizeH="0" baseline="0" noProof="0" dirty="0">
                <a:ln>
                  <a:noFill/>
                </a:ln>
                <a:solidFill>
                  <a:srgbClr val="FF0000"/>
                </a:solidFill>
                <a:effectLst/>
                <a:uLnTx/>
                <a:uFillTx/>
                <a:latin typeface="Century Gothic" panose="020B0502020202020204" pitchFamily="34" charset="0"/>
                <a:cs typeface="Times New Roman"/>
              </a:rPr>
              <a:t>Beati</a:t>
            </a:r>
            <a:endParaRPr lang="en-GB" dirty="0">
              <a:solidFill>
                <a:srgbClr val="FF0000"/>
              </a:solidFill>
            </a:endParaRPr>
          </a:p>
        </p:txBody>
      </p:sp>
      <p:sp>
        <p:nvSpPr>
          <p:cNvPr id="12" name="TextBox 1">
            <a:extLst>
              <a:ext uri="{FF2B5EF4-FFF2-40B4-BE49-F238E27FC236}">
                <a16:creationId xmlns:a16="http://schemas.microsoft.com/office/drawing/2014/main" id="{B9E2747D-E119-5854-8E13-F3632DB82FE7}"/>
              </a:ext>
            </a:extLst>
          </p:cNvPr>
          <p:cNvSpPr txBox="1">
            <a:spLocks noChangeArrowheads="1"/>
          </p:cNvSpPr>
          <p:nvPr/>
        </p:nvSpPr>
        <p:spPr bwMode="auto">
          <a:xfrm>
            <a:off x="0" y="5445224"/>
            <a:ext cx="9144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6600" b="1" dirty="0">
                <a:solidFill>
                  <a:schemeClr val="bg1"/>
                </a:solidFill>
                <a:latin typeface="Century Gothic" panose="020B0502020202020204" pitchFamily="34" charset="0"/>
              </a:rPr>
              <a:t>‘How-to-be-attitudes’</a:t>
            </a:r>
          </a:p>
        </p:txBody>
      </p:sp>
    </p:spTree>
    <p:extLst>
      <p:ext uri="{BB962C8B-B14F-4D97-AF65-F5344CB8AC3E}">
        <p14:creationId xmlns:p14="http://schemas.microsoft.com/office/powerpoint/2010/main" val="215357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TotalTime>
  <Words>1457</Words>
  <Application>Microsoft Office PowerPoint</Application>
  <PresentationFormat>On-screen Show (4:3)</PresentationFormat>
  <Paragraphs>128</Paragraphs>
  <Slides>29</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MS Mincho</vt:lpstr>
      <vt:lpstr>Arial</vt:lpstr>
      <vt:lpstr>Avenir Next LT Pro</vt:lpstr>
      <vt:lpstr>Calibri</vt:lpstr>
      <vt:lpstr>Cambria</vt:lpstr>
      <vt:lpstr>Century Gothic</vt:lpstr>
      <vt:lpstr>Symbol</vt:lpstr>
      <vt:lpstr>Times New Roman</vt:lpstr>
      <vt:lpstr>Default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Jane Whittington</cp:lastModifiedBy>
  <cp:revision>79</cp:revision>
  <dcterms:created xsi:type="dcterms:W3CDTF">2008-03-03T20:29:43Z</dcterms:created>
  <dcterms:modified xsi:type="dcterms:W3CDTF">2024-08-12T08:55:31Z</dcterms:modified>
</cp:coreProperties>
</file>