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526" r:id="rId3"/>
    <p:sldId id="274" r:id="rId4"/>
    <p:sldId id="267" r:id="rId5"/>
    <p:sldId id="511" r:id="rId6"/>
    <p:sldId id="512" r:id="rId7"/>
    <p:sldId id="515" r:id="rId8"/>
    <p:sldId id="514" r:id="rId9"/>
    <p:sldId id="517" r:id="rId10"/>
    <p:sldId id="516" r:id="rId11"/>
    <p:sldId id="513" r:id="rId12"/>
    <p:sldId id="519" r:id="rId13"/>
    <p:sldId id="518" r:id="rId14"/>
    <p:sldId id="527" r:id="rId15"/>
    <p:sldId id="520" r:id="rId16"/>
    <p:sldId id="528" r:id="rId17"/>
    <p:sldId id="529" r:id="rId18"/>
    <p:sldId id="522" r:id="rId19"/>
    <p:sldId id="501" r:id="rId20"/>
    <p:sldId id="530" r:id="rId21"/>
    <p:sldId id="531" r:id="rId22"/>
    <p:sldId id="532" r:id="rId23"/>
    <p:sldId id="533" r:id="rId24"/>
    <p:sldId id="523" r:id="rId25"/>
    <p:sldId id="524" r:id="rId26"/>
    <p:sldId id="525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8014C1-9433-4E89-A9BE-2BE91DABD224}" v="1" dt="2023-11-07T15:33:16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8930" autoAdjust="0"/>
  </p:normalViewPr>
  <p:slideViewPr>
    <p:cSldViewPr>
      <p:cViewPr varScale="1">
        <p:scale>
          <a:sx n="49" d="100"/>
          <a:sy n="49" d="100"/>
        </p:scale>
        <p:origin x="234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Boxer" userId="6da37c9f42e40059" providerId="LiveId" clId="{258014C1-9433-4E89-A9BE-2BE91DABD224}"/>
    <pc:docChg chg="custSel modSld">
      <pc:chgData name="Rachel Boxer" userId="6da37c9f42e40059" providerId="LiveId" clId="{258014C1-9433-4E89-A9BE-2BE91DABD224}" dt="2023-11-07T15:33:16.806" v="1"/>
      <pc:docMkLst>
        <pc:docMk/>
      </pc:docMkLst>
      <pc:sldChg chg="addSp delSp modSp mod">
        <pc:chgData name="Rachel Boxer" userId="6da37c9f42e40059" providerId="LiveId" clId="{258014C1-9433-4E89-A9BE-2BE91DABD224}" dt="2023-11-07T15:33:16.806" v="1"/>
        <pc:sldMkLst>
          <pc:docMk/>
          <pc:sldMk cId="0" sldId="274"/>
        </pc:sldMkLst>
        <pc:picChg chg="add mod">
          <ac:chgData name="Rachel Boxer" userId="6da37c9f42e40059" providerId="LiveId" clId="{258014C1-9433-4E89-A9BE-2BE91DABD224}" dt="2023-11-07T15:33:16.806" v="1"/>
          <ac:picMkLst>
            <pc:docMk/>
            <pc:sldMk cId="0" sldId="274"/>
            <ac:picMk id="2" creationId="{616FFAC4-A859-9576-6CE0-DA37AAAD8B02}"/>
          </ac:picMkLst>
        </pc:picChg>
        <pc:picChg chg="del">
          <ac:chgData name="Rachel Boxer" userId="6da37c9f42e40059" providerId="LiveId" clId="{258014C1-9433-4E89-A9BE-2BE91DABD224}" dt="2023-11-07T15:33:04.979" v="0" actId="478"/>
          <ac:picMkLst>
            <pc:docMk/>
            <pc:sldMk cId="0" sldId="274"/>
            <ac:picMk id="5" creationId="{FBD3AE5A-4EE3-224A-3146-DD2CB519ED6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DB9955-2B6F-1E97-70B2-F26D701FFB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F9004-2D50-90E2-2B15-405850656F0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675C028-13EC-4CAD-9FCC-643103BB16FC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8E823F-9C85-1D80-DF40-79EB780D5B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0C4DC2E-377F-57B9-1D69-44EC66180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0F341-04B1-0DA6-025D-7D69941945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8D000-4237-D787-9A08-716947FEC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D02FAC1-C2DA-4EE7-A6B9-692D7D42DF4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L8ijfXho_M&amp;t=21s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pixabay.com/videos/search/ants/" TargetMode="External"/><Relationship Id="rId4" Type="http://schemas.openxmlformats.org/officeDocument/2006/relationships/hyperlink" Target="https://www.youtube.com/watch?v=pa5UnI279Es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32119D1E-31D6-D786-9E32-E4C9043FE9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947C5F9-570A-EC72-D454-B04DA25D74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Slide 1: </a:t>
            </a:r>
            <a:r>
              <a:rPr lang="en-GB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Teach the new gathering words, which will be the same each week.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b="1" i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Leader: </a:t>
            </a:r>
            <a:r>
              <a:rPr lang="en-GB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 are here together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Children: With ears ready to hear and hands ready to serve.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b="1" i="1" dirty="0"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All: </a:t>
            </a:r>
            <a:r>
              <a:rPr lang="en-GB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May we be wise in all our actions today.</a:t>
            </a:r>
            <a:endParaRPr lang="en-US" altLang="en-US" b="1" dirty="0">
              <a:cs typeface="Times New Roman" panose="02020603050405020304" pitchFamily="18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735383D2-291E-8976-ACCE-48E132087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3EC9C2F-B570-47DB-AE86-C8120FBF935D}" type="slidenum">
              <a:rPr lang="en-GB" altLang="en-US">
                <a:solidFill>
                  <a:srgbClr val="000000"/>
                </a:solidFill>
              </a:rPr>
              <a:pPr/>
              <a:t>1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10: Greenfly (or aphids, which is their proper name)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338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11: Spider, my trick question, because it’s actually NOT an insect, as it has….. 8 legs, not 6!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0213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12: Ants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Great job everyone!!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4305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13: </a:t>
            </a:r>
            <a:r>
              <a:rPr lang="en-GB" b="0" dirty="0"/>
              <a:t>As you might remember, this term we are thinking about wise words from King Solomon’s book, called ‘Proverbs’</a:t>
            </a:r>
          </a:p>
          <a:p>
            <a:r>
              <a:rPr lang="en-GB" b="0" dirty="0"/>
              <a:t>Believe it or not, there are some wise words in his book about…..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4824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14: Ants!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This is perhaps a bit unexpected, but let’s read them together before we share a very short story to help us think more.. </a:t>
            </a:r>
          </a:p>
          <a:p>
            <a:pPr algn="ctr">
              <a:defRPr/>
            </a:pPr>
            <a:r>
              <a:rPr lang="en-US" sz="1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charset="0"/>
              </a:rPr>
              <a:t>‘</a:t>
            </a:r>
            <a:r>
              <a:rPr lang="en-GB" sz="1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charset="0"/>
              </a:rPr>
              <a:t>Go and watch the ants…..</a:t>
            </a:r>
          </a:p>
          <a:p>
            <a:pPr algn="ctr">
              <a:defRPr/>
            </a:pPr>
            <a:r>
              <a:rPr lang="en-GB" sz="1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charset="0"/>
              </a:rPr>
              <a:t>    Watch what they do and be wise.</a:t>
            </a:r>
            <a:r>
              <a:rPr lang="en-US" sz="12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charset="0"/>
              </a:rPr>
              <a:t>’ </a:t>
            </a:r>
            <a:endParaRPr lang="en-GB" b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So now we will do exactly what King Solomon advised: watch the ants, and learn from them.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339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15: </a:t>
            </a:r>
            <a:r>
              <a:rPr lang="en-GB" b="0" dirty="0"/>
              <a:t>Just a few hundred years after King Solomon’s reign, a very famous Greek storyteller, a man named Aesop, wrote a very famous story about some ants.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His stories are known as fables – they were often very short, but always included a lesson for his listeners to learn. His stories are still loved and told by people all over the world!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As you hear his story think what lesson Aesop wanted his listeners to learn from the ants.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[There is a link to a BBC retelling from the picture if you want to use a longer version]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5648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16:</a:t>
            </a:r>
          </a:p>
          <a:p>
            <a:r>
              <a:rPr lang="en-GB" b="0" dirty="0"/>
              <a:t>One fine summer’s day, Grasshopper sat on a blade of grass in the sunshine. From this vantage point, he could see a </a:t>
            </a:r>
            <a:r>
              <a:rPr lang="en-GB" b="1" dirty="0"/>
              <a:t>colony of ants </a:t>
            </a:r>
            <a:r>
              <a:rPr lang="en-GB" b="0" dirty="0"/>
              <a:t>busy at work down below him.</a:t>
            </a:r>
          </a:p>
          <a:p>
            <a:r>
              <a:rPr lang="en-GB" b="0" dirty="0"/>
              <a:t>‘How ridiculous you all are!’ he exclaimed. ‘Stop work and enjoy this beautiful sunshine! There’s plenty of time for work later.’</a:t>
            </a:r>
          </a:p>
          <a:p>
            <a:r>
              <a:rPr lang="en-GB" b="0" dirty="0"/>
              <a:t>But the ants refused, saying that winter would soon be here, and they were collecting food so they wouldn’t starve through the long months.</a:t>
            </a:r>
          </a:p>
          <a:p>
            <a:r>
              <a:rPr lang="en-GB" b="0" dirty="0"/>
              <a:t>Summer passed, and Grasshopper was still lazing around, soaking up the last few days of Autumn sunshine.</a:t>
            </a:r>
          </a:p>
          <a:p>
            <a:r>
              <a:rPr lang="en-GB" b="0" dirty="0"/>
              <a:t>The ants were still busily collecting food, working together to bring it safely into their nest.</a:t>
            </a:r>
          </a:p>
          <a:p>
            <a:r>
              <a:rPr lang="en-GB" b="0" dirty="0"/>
              <a:t>And then one day, it wasn’t Autumn any more. The ground was bare and Grasshopper was cold and hungry.</a:t>
            </a:r>
          </a:p>
          <a:p>
            <a:r>
              <a:rPr lang="en-GB" b="1" dirty="0"/>
              <a:t>I wonder what you think the message of this story 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9479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Slide 17: click on the picture and it will show a video!</a:t>
            </a:r>
            <a:r>
              <a:rPr lang="en-GB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GB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do exactly what Solomon advised and watch some ants together now. Then we’ll ask some wondering questions….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1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….I wonder what these ants might teach us?....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1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….I wonder how we might become wise by watching the ants?.....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…I wonder what we might need to work hard at today?.... 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endParaRPr lang="en-GB" sz="18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endParaRPr lang="en-GB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251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GB" b="1" dirty="0"/>
              <a:t>Slide 18: </a:t>
            </a:r>
            <a:r>
              <a:rPr lang="en-US" b="0" dirty="0"/>
              <a:t>I’m going to pray now, asking God to help us to give the best that we can in our work, our friendships – and in all that comes our way today, just like the Aesop’s ants did. If this is something that you feel comfortable doing, then join in with </a:t>
            </a:r>
            <a:r>
              <a:rPr lang="en-US" b="1" dirty="0"/>
              <a:t>‘We will give our best.’</a:t>
            </a:r>
            <a:r>
              <a:rPr lang="en-US" b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034EC4-407C-45A2-A68D-5AA35CD07E4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43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19:</a:t>
            </a:r>
          </a:p>
          <a:p>
            <a:r>
              <a:rPr lang="en-GB" b="0" dirty="0"/>
              <a:t>At the start of this day, we think of all that we will do today. [Pause]</a:t>
            </a:r>
          </a:p>
          <a:p>
            <a:r>
              <a:rPr lang="en-GB" b="0" dirty="0"/>
              <a:t>In our work – </a:t>
            </a:r>
            <a:r>
              <a:rPr lang="en-GB" b="1" dirty="0"/>
              <a:t>we will give our best.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0327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2: </a:t>
            </a:r>
            <a:r>
              <a:rPr lang="en-GB" b="0" dirty="0"/>
              <a:t>As you’ll remember from last week, our new theme for this term is Wise Words, and in a while, we will be hearing and thinking about some more of wise King Solomon’s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3239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20: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In our friendships – </a:t>
            </a:r>
            <a:r>
              <a:rPr lang="en-GB" b="1" dirty="0"/>
              <a:t>we will give our best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992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21: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In our actions – </a:t>
            </a:r>
            <a:r>
              <a:rPr lang="en-GB" b="1" dirty="0"/>
              <a:t>we will give our best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8305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22: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In all that this day brings – </a:t>
            </a:r>
            <a:r>
              <a:rPr lang="en-GB" b="1" dirty="0"/>
              <a:t>we will do our best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9144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C6629F1C-0809-4594-860D-0945591F27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37AE2DC5-A799-46DA-BC3C-0866EC402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40E98E1D-BBEB-41E9-B930-D500A66A95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360966-C245-46BC-915D-8E2EDA6AAF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626AB6F3-3340-4CE7-A011-AE09ADFAD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4C093FD9-7AD3-46A0-AC14-58F4B1572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5BFFD696-F8B6-4987-9DDE-CE2F90C960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635C61-8433-4CE2-8C8F-70272C2C1BD2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Slide 25: Reflective areas </a:t>
            </a:r>
            <a:endParaRPr lang="en-GB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Watch the ants </a:t>
            </a:r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hlinkClick r:id="rId3"/>
              </a:rPr>
              <a:t>here</a:t>
            </a:r>
            <a:r>
              <a:rPr lang="en-GB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 or </a:t>
            </a:r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hlinkClick r:id="rId4"/>
              </a:rPr>
              <a:t>here,</a:t>
            </a:r>
            <a:r>
              <a:rPr lang="en-GB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 or go out and watch some of your own in your school grounds! There are also a wide range of video clips on </a:t>
            </a:r>
            <a:r>
              <a:rPr lang="en-GB" sz="1800" dirty="0" err="1"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Pixabay</a:t>
            </a:r>
            <a:r>
              <a:rPr lang="en-GB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 so you could choose a different video each day (check them first, as some are more suitable than others!): </a:t>
            </a:r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hlinkClick r:id="rId5"/>
              </a:rPr>
              <a:t>Ants Videos: Download 444+ Free 4K &amp; HD Stock Footage Clips - </a:t>
            </a:r>
            <a:r>
              <a:rPr lang="en-GB" sz="18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hlinkClick r:id="rId5"/>
              </a:rPr>
              <a:t>Pixabay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515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3: </a:t>
            </a:r>
            <a:r>
              <a:rPr lang="en-GB" b="0" dirty="0"/>
              <a:t>We’re going to start today with a game about insects! You’ll understand why shortly….</a:t>
            </a:r>
          </a:p>
          <a:p>
            <a:r>
              <a:rPr lang="en-GB" b="0" dirty="0"/>
              <a:t>I’ll show you a photo – all you need to do is identify the bug from its photo. Watch out for the trick question…</a:t>
            </a:r>
          </a:p>
          <a:p>
            <a:r>
              <a:rPr lang="en-GB" b="0" dirty="0"/>
              <a:t>This insect is….. A stick insect (because that’s exactly what it looks like!)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466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4: Butterfly (it’s a Peacock Butterfly, to be precise!)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1847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5: A fly (bluebottle)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5045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6: Ladybird (or ladybug, if you’re in America!)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8135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7: Grasshopper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564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8: Wasp….. Not to be confused with….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4709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Slide 9: …. The Bumblebee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2FAC1-C2DA-4EE7-A6B9-692D7D42DF4F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515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09579-45C7-5899-1BCF-ABC2D7DD0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B85BB-62C2-48BB-80AB-2BEE9DCBF540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64C3C-E272-D953-D929-EF6204F5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57919-944D-919C-33B7-B5E75745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B35B-4271-4F80-B172-5D6CB730E9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156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E23BD-669F-2B05-47D4-7D54F2121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930E3-16ED-41CA-8929-43ED74AE31BD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D7995-8A79-71C7-8F97-906B39640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807D8-9C5B-B653-DC27-614B0447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0331F-5799-42F6-9E2C-BE05799507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902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54363-DC52-2386-EA3F-29CA59353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8F6FF-8987-4F1F-AC15-C3BE4A856415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659FB-8956-2DEA-5A6A-7B8BBA0E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9E103-E5D4-F61C-F1C2-A1DB0AEB3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8D5FE-9AD2-4E57-A170-75011357A4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88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21205-4FE3-9BD2-CF1E-DF781371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D219F-2362-4E09-8C3C-B585C434598B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0F879-A8EF-B5DC-1F64-E4BB5CDA3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8E3FE-AEEB-39B7-14BD-DA940A41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BFA12-5652-4646-BD9E-B7217819A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2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C4F95-4587-777B-D4A8-D2320D78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71C2F-4CA2-43BB-A0F6-6DD28DF2E200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C3F10-C797-E4E0-5F52-8768F02EA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30B4D-92D5-514B-9BFF-4FE874936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5FA07-698F-409C-B9D9-1EE5B468D4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0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419B9-D2B3-C55B-0E0A-3CE09F7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0D871-1566-4FA5-B7A5-0A8770F85DDF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FBB2F-6D6E-AAB1-DE29-ACA91AD5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18981-9C7F-A0B0-6D0C-4D9B7329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B4C85-26BE-4036-8EF3-0F72F6B794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7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5266AC-F13A-49A3-D1D0-9A604C8E8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02B6-CB40-42C3-9AB5-0FFBB50A6B58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ADB1C1-4342-C487-B102-3CCBBD05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EAA62F-4D01-9C86-C29F-C295A213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0BD41-291B-4026-8228-BA847660E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20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8B595BD-B2D0-C90B-B81D-969EDBAF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1B818-1F46-4672-BD5D-E25C150E174B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34C694-8B43-CB77-F62E-2EDD161A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1E792B-76A1-0279-FA57-868A9B70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F3A62-3F9E-4958-8D7A-9A145173FE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1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4B1CEA1-DEC4-AA42-0E9F-F5DBC9AB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AB8E2-FB0A-47C0-AF61-E762A0F2189D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F7FEC80-3C63-581D-BC7F-D5043E65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7FD415-FBF3-5E8E-7560-AF0DA3BA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D71BB-982D-4CC7-9FF3-7BA058C13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4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0FAAA02-734C-A6C7-BFD2-2F734C7E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C6FB7-645E-4F29-AF61-2C52E39B0336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669687-097B-1705-CFEF-30205661E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A1E0C4-6044-D126-93A6-B10260FD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079B3-DDF2-4451-8F75-384614FE69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6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161E94-EC12-84E1-D343-C5F69B03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9E5A9-CAA5-47E7-94C2-66B5B0973A6B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D68501-ECA9-E133-E477-1533BE63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2C2348-4D3A-41D0-6FC1-CEAFCC877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32BC5-7558-482E-86C1-E04E883446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7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010EB-CBAE-DFD7-90D4-B86303C1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9B796-1C8E-4DFC-A63E-248F6E48D9CF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E28E0-63EE-ADF3-5F43-71739E0A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EA2EF-6EA5-95AA-AEE5-7828CC1D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4BD13-31AA-42FC-B318-740A2D9345E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12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09E2D9-B38C-F7AA-2970-CC6B728AB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51E91-CA28-4D31-8E52-E34CA3DD866A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1A09AB-345F-00B1-C1BE-D224BCC74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F35F5D-FF6B-727D-40CB-F58D45EA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AC5AF-9C8C-441B-8607-79FDCE8840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1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0D402-722D-B949-70DE-C3D4758F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777AE-D9AE-49DF-B273-624BF344FE9C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F2F77-3BC4-8E10-42EE-39124C346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F1E11-FBC2-6C81-AF62-22CED783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3D0AE-4312-4E3A-9F84-443F349CC8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89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044F-6296-C5A8-7119-1FF8ADDF8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D6F21-E8F1-4BEE-A144-0380868DA0CB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801D-DCBD-8D71-AFD0-5E0967FAA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145A4-5865-C639-47C5-3EFC1776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A1CAF-017A-424C-98A8-12D68CC017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6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A9C64-E57B-00F8-3028-49569BBCE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D24EA-EAB0-4600-BB20-92AE22979089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90111-7568-19F8-C423-ADD27CC7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6CDE0-33EA-22D1-8332-DF8E20AF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D1FFC-FB65-4B80-9FB6-C33A51BDA8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740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749199-E0E0-7B99-7D29-93B35294B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3064D-90E6-4A3C-9537-C0C616543EB7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F7D416-1D80-605E-EF2C-C04BAC95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E34714-C0EB-E98E-524E-649F2BE95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DFE57-DB56-4025-A901-92D88D7164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69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A28CC6-1C97-B20F-6F7E-7407D22DA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C3B4-B208-48BE-AA9E-D5BF0738EA72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DCB46F-2820-46A7-0371-0402D621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F9121C-88F8-BA00-67CB-4D87CA8A5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BACA-2EA3-470F-8428-37D8487507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54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848123-80F7-A429-C988-71BD1A7D4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BA56B-73BB-4F20-A9E5-7B44C7B86C47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5C0DB0-75C9-0435-D4D4-C357FA447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0DC9D9-8772-B64D-3E28-2080EFD1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03B87-7E43-4F4D-B5A0-47BB7A786AE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60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27569DC-EA41-80E9-1B75-D29330D0B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17C8A-8526-4F21-AE5D-4F392C0FE64C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DC163A-1901-6CA6-31D0-34BAB273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66A846-58DD-D013-117F-3961CD8A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5772F-8D1B-4883-B42E-5E2FCEADB7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408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528C3E-CABA-48A5-AACD-15A1F3F5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F19E2-8DA9-468E-8DCF-A059EE245041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5D8C05-6CBC-7B9A-94B0-5742D552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0278C0-C494-88C5-4026-07BA921F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E00AC-E4B9-4BAA-A8BB-C0FC9236C5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40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A82994-5232-0834-DF59-EECE1F24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A3A70-3AFB-4735-85CD-6D3784AE037F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6500DA-68A7-3B61-D09B-0D8CF19E7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081987-9137-22AE-9FD0-CA13925C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827FB-32F8-4FFF-A2D5-A5108351C8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16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EC3B937-3456-FE0D-97C5-2D05533D81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CAB4012-387B-0688-A37D-C137AF8F8B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9F9D-3628-D55C-28C4-90566B2BB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C273AA-2731-4BC5-88F2-BE11C2200010}" type="datetimeFigureOut">
              <a:rPr lang="en-GB" altLang="en-US"/>
              <a:pPr>
                <a:defRPr/>
              </a:pPr>
              <a:t>11/11/2023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DB1E5-3711-9B23-B826-26DA8DD2E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A5712-71D6-AE3C-000D-0AECDC19F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1C2D20-0BCF-48F0-AD3C-0FB9197587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1EEDC110-2F5F-9E62-6AB1-819C170AE7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E424AFFE-5748-A2D5-2A07-DDAB50649A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829A-7E5C-28B0-16BC-838727554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64090BE-1DF4-4E98-94B8-F750E6B4F09F}" type="datetimeFigureOut">
              <a:rPr lang="en-US" altLang="en-US"/>
              <a:pPr>
                <a:defRPr/>
              </a:pPr>
              <a:t>11/11/2023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A091-3152-1537-CA32-8B9BDDC33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0BFCC-E982-81B2-2AE9-4C1C3BD5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DBBE36-C833-4065-BB4A-D0A95AB67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school-radio/english-ks1--ks2-aesops-fables-the-ant-and-the-grasshopper/zhg3nr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0B7B9-7FE7-3B42-1131-369C2B753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66713"/>
            <a:ext cx="8309867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Leader:</a:t>
            </a:r>
            <a:r>
              <a:rPr lang="en-GB" altLang="en-US" sz="4000" dirty="0">
                <a:solidFill>
                  <a:srgbClr val="FFFFFF"/>
                </a:solidFill>
                <a:latin typeface="Century Gothic" panose="020B0502020202020204" pitchFamily="34" charset="0"/>
              </a:rPr>
              <a:t> We are here together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Children:</a:t>
            </a:r>
            <a:r>
              <a:rPr lang="en-GB" altLang="en-US" sz="4000" dirty="0">
                <a:solidFill>
                  <a:srgbClr val="FFFFFF"/>
                </a:solidFill>
                <a:latin typeface="Century Gothic" panose="020B0502020202020204" pitchFamily="34" charset="0"/>
              </a:rPr>
              <a:t> With </a:t>
            </a:r>
            <a:r>
              <a:rPr lang="en-GB" altLang="en-US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ears ready to hear </a:t>
            </a:r>
            <a:r>
              <a:rPr lang="en-GB" altLang="en-US" sz="4000" dirty="0">
                <a:solidFill>
                  <a:srgbClr val="FFFFFF"/>
                </a:solidFill>
                <a:latin typeface="Century Gothic" panose="020B0502020202020204" pitchFamily="34" charset="0"/>
              </a:rPr>
              <a:t>and </a:t>
            </a:r>
            <a:r>
              <a:rPr lang="en-GB" altLang="en-US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hands ready to serve.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4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4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40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44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ALL: May we be wise                       in all our actions today.</a:t>
            </a:r>
            <a:endParaRPr lang="en-US" altLang="en-US" sz="4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3EED1C-09AE-1A90-33F8-CDC78C526D75}"/>
              </a:ext>
            </a:extLst>
          </p:cNvPr>
          <p:cNvGrpSpPr>
            <a:grpSpLocks/>
          </p:cNvGrpSpPr>
          <p:nvPr/>
        </p:nvGrpSpPr>
        <p:grpSpPr bwMode="auto">
          <a:xfrm>
            <a:off x="4510088" y="2511425"/>
            <a:ext cx="3767137" cy="1952625"/>
            <a:chOff x="4391893" y="2712146"/>
            <a:chExt cx="3768438" cy="1953493"/>
          </a:xfrm>
        </p:grpSpPr>
        <p:pic>
          <p:nvPicPr>
            <p:cNvPr id="4" name="Graphic 3" descr="Open hand with solid fill">
              <a:extLst>
                <a:ext uri="{FF2B5EF4-FFF2-40B4-BE49-F238E27FC236}">
                  <a16:creationId xmlns:a16="http://schemas.microsoft.com/office/drawing/2014/main" id="{AC7E49F7-05BA-345E-ACB3-4904658E9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86669">
              <a:off x="6207032" y="2712146"/>
              <a:ext cx="1953299" cy="1953493"/>
            </a:xfrm>
            <a:prstGeom prst="rect">
              <a:avLst/>
            </a:prstGeom>
          </p:spPr>
        </p:pic>
        <p:pic>
          <p:nvPicPr>
            <p:cNvPr id="5" name="Graphic 4" descr="Open hand with solid fill">
              <a:extLst>
                <a:ext uri="{FF2B5EF4-FFF2-40B4-BE49-F238E27FC236}">
                  <a16:creationId xmlns:a16="http://schemas.microsoft.com/office/drawing/2014/main" id="{CA6F8AD7-F443-7420-B3BA-E22FE4BE1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13331" flipH="1">
              <a:off x="4391893" y="2712146"/>
              <a:ext cx="1953299" cy="1953493"/>
            </a:xfrm>
            <a:prstGeom prst="rect">
              <a:avLst/>
            </a:prstGeom>
          </p:spPr>
        </p:pic>
      </p:grpSp>
      <p:pic>
        <p:nvPicPr>
          <p:cNvPr id="7" name="Graphic 6" descr="Owl outline">
            <a:extLst>
              <a:ext uri="{FF2B5EF4-FFF2-40B4-BE49-F238E27FC236}">
                <a16:creationId xmlns:a16="http://schemas.microsoft.com/office/drawing/2014/main" id="{866EABF6-20E4-2CC7-6F63-9EA523A711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88" y="4364038"/>
            <a:ext cx="2012950" cy="2012950"/>
          </a:xfrm>
          <a:prstGeom prst="rect">
            <a:avLst/>
          </a:prstGeom>
        </p:spPr>
      </p:pic>
      <p:pic>
        <p:nvPicPr>
          <p:cNvPr id="8" name="Graphic 7" descr="Ear with solid fill">
            <a:extLst>
              <a:ext uri="{FF2B5EF4-FFF2-40B4-BE49-F238E27FC236}">
                <a16:creationId xmlns:a16="http://schemas.microsoft.com/office/drawing/2014/main" id="{7E73C9A3-31EB-9546-539A-1A637CEFE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639" y="2573336"/>
            <a:ext cx="1935783" cy="1935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t stem with many bugs&#10;&#10;Description automatically generated">
            <a:extLst>
              <a:ext uri="{FF2B5EF4-FFF2-40B4-BE49-F238E27FC236}">
                <a16:creationId xmlns:a16="http://schemas.microsoft.com/office/drawing/2014/main" id="{7C19630C-BCA5-8C49-E5CA-EF3E0BE4B8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159" y="0"/>
            <a:ext cx="4307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pider in a web&#10;&#10;Description automatically generated">
            <a:extLst>
              <a:ext uri="{FF2B5EF4-FFF2-40B4-BE49-F238E27FC236}">
                <a16:creationId xmlns:a16="http://schemas.microsoft.com/office/drawing/2014/main" id="{8E4FA233-9C1C-75CA-8747-B80929A2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ts on a green plant with water drops&#10;&#10;Description automatically generated">
            <a:extLst>
              <a:ext uri="{FF2B5EF4-FFF2-40B4-BE49-F238E27FC236}">
                <a16:creationId xmlns:a16="http://schemas.microsoft.com/office/drawing/2014/main" id="{620FE969-A323-E91C-ABE9-8B73FF8E2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7206"/>
            <a:ext cx="9144000" cy="584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8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shaped light shining through a book&#10;&#10;Description automatically generated">
            <a:extLst>
              <a:ext uri="{FF2B5EF4-FFF2-40B4-BE49-F238E27FC236}">
                <a16:creationId xmlns:a16="http://schemas.microsoft.com/office/drawing/2014/main" id="{5A0679BC-4C95-4C48-FB93-2E006B1A7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9340"/>
            <a:ext cx="9144000" cy="59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6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ts on a green plant with water drops&#10;&#10;Description automatically generated">
            <a:extLst>
              <a:ext uri="{FF2B5EF4-FFF2-40B4-BE49-F238E27FC236}">
                <a16:creationId xmlns:a16="http://schemas.microsoft.com/office/drawing/2014/main" id="{620FE969-A323-E91C-ABE9-8B73FF8E2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7206"/>
            <a:ext cx="9144000" cy="5843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C1578D-8119-D593-23DE-8308D8387390}"/>
              </a:ext>
            </a:extLst>
          </p:cNvPr>
          <p:cNvSpPr/>
          <p:nvPr/>
        </p:nvSpPr>
        <p:spPr>
          <a:xfrm>
            <a:off x="249247" y="3501008"/>
            <a:ext cx="8604147" cy="267765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charset="0"/>
              </a:rPr>
              <a:t>‘</a:t>
            </a:r>
            <a:r>
              <a:rPr lang="en-GB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charset="0"/>
              </a:rPr>
              <a:t>Go and watch the ants…..</a:t>
            </a:r>
          </a:p>
          <a:p>
            <a:pPr algn="ctr">
              <a:defRPr/>
            </a:pPr>
            <a:r>
              <a:rPr lang="en-GB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charset="0"/>
              </a:rPr>
              <a:t>    Watch what they do and be wise.</a:t>
            </a:r>
            <a:r>
              <a:rPr lang="en-US" sz="48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charset="0"/>
              </a:rPr>
              <a:t>’                              </a:t>
            </a:r>
            <a:r>
              <a:rPr lang="en-US" sz="2400" i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charset="0"/>
              </a:rPr>
              <a:t>(Proverbs 6:6)</a:t>
            </a:r>
            <a:endParaRPr lang="en-US" sz="48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pic>
        <p:nvPicPr>
          <p:cNvPr id="4" name="Picture 3" descr="A cartoon of an owl&#10;&#10;Description automatically generated">
            <a:extLst>
              <a:ext uri="{FF2B5EF4-FFF2-40B4-BE49-F238E27FC236}">
                <a16:creationId xmlns:a16="http://schemas.microsoft.com/office/drawing/2014/main" id="{3BCAA59D-3129-E425-900F-282864615C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660" y="1268760"/>
            <a:ext cx="1536037" cy="239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se-up of a rope with ants on i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EBEC3A7E-3BAD-C876-BE4A-1B90795EF7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6712"/>
            <a:ext cx="9144000" cy="44644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7AD13E-38AD-E8ED-68CB-21C0487F6E65}"/>
              </a:ext>
            </a:extLst>
          </p:cNvPr>
          <p:cNvSpPr txBox="1"/>
          <p:nvPr/>
        </p:nvSpPr>
        <p:spPr>
          <a:xfrm>
            <a:off x="467544" y="544522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Aesop’s Ants</a:t>
            </a:r>
          </a:p>
        </p:txBody>
      </p:sp>
    </p:spTree>
    <p:extLst>
      <p:ext uri="{BB962C8B-B14F-4D97-AF65-F5344CB8AC3E}">
        <p14:creationId xmlns:p14="http://schemas.microsoft.com/office/powerpoint/2010/main" val="29702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grasshopper on a leaf&#10;&#10;Description automatically generated">
            <a:extLst>
              <a:ext uri="{FF2B5EF4-FFF2-40B4-BE49-F238E27FC236}">
                <a16:creationId xmlns:a16="http://schemas.microsoft.com/office/drawing/2014/main" id="{F472931A-ED96-CF00-93EF-8B712B1FAD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23" y="188640"/>
            <a:ext cx="6444208" cy="36500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Close-up of a rope with ants on it&#10;&#10;Description automatically generated">
            <a:extLst>
              <a:ext uri="{FF2B5EF4-FFF2-40B4-BE49-F238E27FC236}">
                <a16:creationId xmlns:a16="http://schemas.microsoft.com/office/drawing/2014/main" id="{2FC8D483-58ED-BBF8-DCC4-AB310E1DC0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1800" y="3573016"/>
            <a:ext cx="6156176" cy="300571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04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B70652-485B-0DEE-6C53-79F801542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32" y="4039442"/>
            <a:ext cx="8424936" cy="2529923"/>
          </a:xfrm>
          <a:prstGeom prst="rect">
            <a:avLst/>
          </a:prstGeom>
          <a:solidFill>
            <a:sysClr val="window" lastClr="FFFFFF">
              <a:alpha val="61000"/>
            </a:sys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….I wonder what these ants might teach us?....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….I wonder how we might become wise by watching the ants?.....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endParaRPr lang="en-GB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…I wonder what we might need to work hard at today?.... </a:t>
            </a:r>
          </a:p>
        </p:txBody>
      </p:sp>
      <p:pic>
        <p:nvPicPr>
          <p:cNvPr id="2" name="ant_foragers_-_14313 (540p)">
            <a:hlinkClick r:id="" action="ppaction://media"/>
            <a:extLst>
              <a:ext uri="{FF2B5EF4-FFF2-40B4-BE49-F238E27FC236}">
                <a16:creationId xmlns:a16="http://schemas.microsoft.com/office/drawing/2014/main" id="{EB121AE4-655B-73E4-70AC-CB246C0D4B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0529" y="288634"/>
            <a:ext cx="6222942" cy="35004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572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candle&#10;&#10;Description automatically generated">
            <a:extLst>
              <a:ext uri="{FF2B5EF4-FFF2-40B4-BE49-F238E27FC236}">
                <a16:creationId xmlns:a16="http://schemas.microsoft.com/office/drawing/2014/main" id="{B76EA1AF-901A-0F84-9F08-CA42C7AB9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/>
          <a:stretch/>
        </p:blipFill>
        <p:spPr>
          <a:xfrm>
            <a:off x="0" y="222391"/>
            <a:ext cx="9144000" cy="5060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2772D6-6370-40C0-DED5-DBF5E57EE8D0}"/>
              </a:ext>
            </a:extLst>
          </p:cNvPr>
          <p:cNvSpPr txBox="1"/>
          <p:nvPr/>
        </p:nvSpPr>
        <p:spPr>
          <a:xfrm>
            <a:off x="49560" y="5581689"/>
            <a:ext cx="9044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…we will give our best.</a:t>
            </a:r>
          </a:p>
        </p:txBody>
      </p:sp>
    </p:spTree>
    <p:extLst>
      <p:ext uri="{BB962C8B-B14F-4D97-AF65-F5344CB8AC3E}">
        <p14:creationId xmlns:p14="http://schemas.microsoft.com/office/powerpoint/2010/main" val="1379271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4F6A9E-4B19-1151-B86E-0C67B0B75382}"/>
              </a:ext>
            </a:extLst>
          </p:cNvPr>
          <p:cNvSpPr txBox="1"/>
          <p:nvPr/>
        </p:nvSpPr>
        <p:spPr>
          <a:xfrm>
            <a:off x="49560" y="5581689"/>
            <a:ext cx="9044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…we will give our best.</a:t>
            </a:r>
          </a:p>
        </p:txBody>
      </p:sp>
      <p:pic>
        <p:nvPicPr>
          <p:cNvPr id="5" name="Picture 4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7F44FD4C-A3FE-A0D0-A29E-215753CE8C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2" b="14507"/>
          <a:stretch/>
        </p:blipFill>
        <p:spPr>
          <a:xfrm>
            <a:off x="0" y="548680"/>
            <a:ext cx="9144000" cy="4816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046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ok with text overlay&#10;&#10;Description automatically generated">
            <a:extLst>
              <a:ext uri="{FF2B5EF4-FFF2-40B4-BE49-F238E27FC236}">
                <a16:creationId xmlns:a16="http://schemas.microsoft.com/office/drawing/2014/main" id="{616FFAC4-A859-9576-6CE0-DA37AAAD8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59E26B-57CC-1977-ACC2-38EBE8EA3C12}"/>
              </a:ext>
            </a:extLst>
          </p:cNvPr>
          <p:cNvSpPr txBox="1"/>
          <p:nvPr/>
        </p:nvSpPr>
        <p:spPr>
          <a:xfrm>
            <a:off x="49560" y="5581689"/>
            <a:ext cx="9044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…we will give our best.</a:t>
            </a:r>
          </a:p>
        </p:txBody>
      </p:sp>
      <p:pic>
        <p:nvPicPr>
          <p:cNvPr id="6" name="Picture 5" descr="A couple of children walking on a gravel road&#10;&#10;Description automatically generated">
            <a:extLst>
              <a:ext uri="{FF2B5EF4-FFF2-40B4-BE49-F238E27FC236}">
                <a16:creationId xmlns:a16="http://schemas.microsoft.com/office/drawing/2014/main" id="{42508504-147A-D705-F894-3D10980A0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9"/>
          <a:stretch/>
        </p:blipFill>
        <p:spPr>
          <a:xfrm>
            <a:off x="0" y="692696"/>
            <a:ext cx="9144000" cy="46994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62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0559A-7415-E057-3D36-87CF8E3223EB}"/>
              </a:ext>
            </a:extLst>
          </p:cNvPr>
          <p:cNvSpPr txBox="1"/>
          <p:nvPr/>
        </p:nvSpPr>
        <p:spPr>
          <a:xfrm>
            <a:off x="49560" y="5581689"/>
            <a:ext cx="9044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…we will give our best.</a:t>
            </a:r>
          </a:p>
        </p:txBody>
      </p:sp>
      <p:pic>
        <p:nvPicPr>
          <p:cNvPr id="4" name="Picture 3" descr="A person covering her face with her hands&#10;&#10;Description automatically generated">
            <a:extLst>
              <a:ext uri="{FF2B5EF4-FFF2-40B4-BE49-F238E27FC236}">
                <a16:creationId xmlns:a16="http://schemas.microsoft.com/office/drawing/2014/main" id="{5A9283E9-E83F-A5F3-E0B2-7A8ED3E1C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7" b="16703"/>
          <a:stretch/>
        </p:blipFill>
        <p:spPr>
          <a:xfrm>
            <a:off x="0" y="620688"/>
            <a:ext cx="9144000" cy="46729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172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80F841-0D90-D99B-A82D-CCD603F1CD28}"/>
              </a:ext>
            </a:extLst>
          </p:cNvPr>
          <p:cNvSpPr txBox="1"/>
          <p:nvPr/>
        </p:nvSpPr>
        <p:spPr>
          <a:xfrm>
            <a:off x="49560" y="5581689"/>
            <a:ext cx="9044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…we will give our best.</a:t>
            </a:r>
          </a:p>
        </p:txBody>
      </p:sp>
      <p:pic>
        <p:nvPicPr>
          <p:cNvPr id="4" name="Picture 3" descr="A bunch of red and white balloons in the sky&#10;&#10;Description automatically generated">
            <a:extLst>
              <a:ext uri="{FF2B5EF4-FFF2-40B4-BE49-F238E27FC236}">
                <a16:creationId xmlns:a16="http://schemas.microsoft.com/office/drawing/2014/main" id="{0EFEA9EF-521E-5828-1D09-46E1AB751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1"/>
          <a:stretch/>
        </p:blipFill>
        <p:spPr>
          <a:xfrm>
            <a:off x="16309" y="332656"/>
            <a:ext cx="9144000" cy="51350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910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F6018DA-78E9-48FE-9F09-DEAB00F86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9137650" cy="5172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>
            <a:extLst>
              <a:ext uri="{FF2B5EF4-FFF2-40B4-BE49-F238E27FC236}">
                <a16:creationId xmlns:a16="http://schemas.microsoft.com/office/drawing/2014/main" id="{CD5A627A-B17B-4213-8C9E-8926FDC716B0}"/>
              </a:ext>
            </a:extLst>
          </p:cNvPr>
          <p:cNvSpPr txBox="1">
            <a:spLocks/>
          </p:cNvSpPr>
          <p:nvPr/>
        </p:nvSpPr>
        <p:spPr>
          <a:xfrm>
            <a:off x="232266" y="4637087"/>
            <a:ext cx="8679468" cy="2208231"/>
          </a:xfrm>
          <a:prstGeom prst="rect">
            <a:avLst/>
          </a:prstGeom>
          <a:solidFill>
            <a:schemeClr val="bg1">
              <a:alpha val="35000"/>
            </a:schemeClr>
          </a:solidFill>
          <a:ln w="38100" cmpd="dbl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Leader: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As we leave this place &amp; time and go into the day ahead…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All: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May today’s words help us to        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make wise choices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ＭＳ 明朝"/>
              <a:cs typeface="Times New Roman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0EC5B5-BCF4-42AA-9E09-62890D59FFE7}"/>
              </a:ext>
            </a:extLst>
          </p:cNvPr>
          <p:cNvGrpSpPr/>
          <p:nvPr/>
        </p:nvGrpSpPr>
        <p:grpSpPr>
          <a:xfrm rot="8217778">
            <a:off x="7639526" y="5657851"/>
            <a:ext cx="1579856" cy="1035362"/>
            <a:chOff x="0" y="0"/>
            <a:chExt cx="1670756" cy="1095023"/>
          </a:xfrm>
          <a:solidFill>
            <a:schemeClr val="bg1"/>
          </a:solidFill>
        </p:grpSpPr>
        <p:pic>
          <p:nvPicPr>
            <p:cNvPr id="7" name="Graphic 34" descr="Arrow: Counter-clockwise curve">
              <a:extLst>
                <a:ext uri="{FF2B5EF4-FFF2-40B4-BE49-F238E27FC236}">
                  <a16:creationId xmlns:a16="http://schemas.microsoft.com/office/drawing/2014/main" id="{F2A7CA65-32A8-426E-99D2-85DB5C4C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0623"/>
              <a:ext cx="914400" cy="914400"/>
            </a:xfrm>
            <a:prstGeom prst="rect">
              <a:avLst/>
            </a:prstGeom>
          </p:spPr>
        </p:pic>
        <p:pic>
          <p:nvPicPr>
            <p:cNvPr id="8" name="Graphic 35" descr="Arrow: Counter-clockwise curve">
              <a:extLst>
                <a:ext uri="{FF2B5EF4-FFF2-40B4-BE49-F238E27FC236}">
                  <a16:creationId xmlns:a16="http://schemas.microsoft.com/office/drawing/2014/main" id="{308756D9-8648-4664-B17D-DBC96F3D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6356" y="180623"/>
              <a:ext cx="914400" cy="914400"/>
            </a:xfrm>
            <a:prstGeom prst="rect">
              <a:avLst/>
            </a:prstGeom>
          </p:spPr>
        </p:pic>
        <p:pic>
          <p:nvPicPr>
            <p:cNvPr id="9" name="Graphic 36" descr="Arrow: Straight">
              <a:extLst>
                <a:ext uri="{FF2B5EF4-FFF2-40B4-BE49-F238E27FC236}">
                  <a16:creationId xmlns:a16="http://schemas.microsoft.com/office/drawing/2014/main" id="{35F2692D-72CE-4279-A0B1-0CEC8737E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72533" y="0"/>
              <a:ext cx="914400" cy="914400"/>
            </a:xfrm>
            <a:prstGeom prst="rect">
              <a:avLst/>
            </a:prstGeom>
          </p:spPr>
        </p:pic>
      </p:grpSp>
      <p:pic>
        <p:nvPicPr>
          <p:cNvPr id="3" name="Picture 2" descr="Close-up of a rope with ants on it&#10;&#10;Description automatically generated">
            <a:extLst>
              <a:ext uri="{FF2B5EF4-FFF2-40B4-BE49-F238E27FC236}">
                <a16:creationId xmlns:a16="http://schemas.microsoft.com/office/drawing/2014/main" id="{FE8838A2-ABD9-3759-27A1-D85B9BD17C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233" y="423289"/>
            <a:ext cx="8021535" cy="39164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ts around a water drop&#10;&#10;Description automatically generated">
            <a:extLst>
              <a:ext uri="{FF2B5EF4-FFF2-40B4-BE49-F238E27FC236}">
                <a16:creationId xmlns:a16="http://schemas.microsoft.com/office/drawing/2014/main" id="{E27849A2-4CDB-1753-9F0D-F6CC1A762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9144000" cy="57721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6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280B68-1DA4-0502-52E5-162AB0F8E086}"/>
              </a:ext>
            </a:extLst>
          </p:cNvPr>
          <p:cNvSpPr txBox="1"/>
          <p:nvPr/>
        </p:nvSpPr>
        <p:spPr>
          <a:xfrm>
            <a:off x="1043608" y="5805264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Know your bugs!</a:t>
            </a:r>
          </a:p>
        </p:txBody>
      </p:sp>
      <p:pic>
        <p:nvPicPr>
          <p:cNvPr id="5" name="Picture 4" descr="A stick insect on the ground&#10;&#10;Description automatically generated">
            <a:extLst>
              <a:ext uri="{FF2B5EF4-FFF2-40B4-BE49-F238E27FC236}">
                <a16:creationId xmlns:a16="http://schemas.microsoft.com/office/drawing/2014/main" id="{25888D2E-77C2-0696-626B-511BC0736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160" y="390301"/>
            <a:ext cx="9144000" cy="5414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tterfly on a flower&#10;&#10;Description automatically generated">
            <a:extLst>
              <a:ext uri="{FF2B5EF4-FFF2-40B4-BE49-F238E27FC236}">
                <a16:creationId xmlns:a16="http://schemas.microsoft.com/office/drawing/2014/main" id="{65298D12-49B4-832B-C0BE-E09AC2893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1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ly on a leaf&#10;&#10;Description automatically generated">
            <a:extLst>
              <a:ext uri="{FF2B5EF4-FFF2-40B4-BE49-F238E27FC236}">
                <a16:creationId xmlns:a16="http://schemas.microsoft.com/office/drawing/2014/main" id="{41154C7C-09A1-7BB8-4815-295264036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dybug on a plant&#10;&#10;Description automatically generated">
            <a:extLst>
              <a:ext uri="{FF2B5EF4-FFF2-40B4-BE49-F238E27FC236}">
                <a16:creationId xmlns:a16="http://schemas.microsoft.com/office/drawing/2014/main" id="{E56C295A-C0B4-E7CD-3806-6BBA4F526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047"/>
            <a:ext cx="9144000" cy="61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sshopper on a flower&#10;&#10;Description automatically generated">
            <a:extLst>
              <a:ext uri="{FF2B5EF4-FFF2-40B4-BE49-F238E27FC236}">
                <a16:creationId xmlns:a16="http://schemas.microsoft.com/office/drawing/2014/main" id="{27F928A3-E0F2-467E-ACF1-609865373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2253"/>
            <a:ext cx="9144000" cy="5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ee on a leaf&#10;&#10;Description automatically generated">
            <a:extLst>
              <a:ext uri="{FF2B5EF4-FFF2-40B4-BE49-F238E27FC236}">
                <a16:creationId xmlns:a16="http://schemas.microsoft.com/office/drawing/2014/main" id="{488CA3C5-5C8F-9B61-599E-2083B3D050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5984"/>
            <a:ext cx="9144000" cy="500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e on a flower&#10;&#10;Description automatically generated">
            <a:extLst>
              <a:ext uri="{FF2B5EF4-FFF2-40B4-BE49-F238E27FC236}">
                <a16:creationId xmlns:a16="http://schemas.microsoft.com/office/drawing/2014/main" id="{664F7D57-A922-3892-4DB9-ED5A5BAA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1097</Words>
  <Application>Microsoft Office PowerPoint</Application>
  <PresentationFormat>On-screen Show (4:3)</PresentationFormat>
  <Paragraphs>102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</vt:lpstr>
      <vt:lpstr>Century Gothic</vt:lpstr>
      <vt:lpstr>Symbol</vt:lpstr>
      <vt:lpstr>Times New Roman</vt:lpstr>
      <vt:lpstr>Office Theme</vt:lpstr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Rachel</dc:creator>
  <cp:lastModifiedBy>Rachel Boxer</cp:lastModifiedBy>
  <cp:revision>88</cp:revision>
  <dcterms:created xsi:type="dcterms:W3CDTF">2011-01-20T16:25:54Z</dcterms:created>
  <dcterms:modified xsi:type="dcterms:W3CDTF">2023-11-11T17:28:55Z</dcterms:modified>
</cp:coreProperties>
</file>