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511" r:id="rId2"/>
    <p:sldId id="284" r:id="rId3"/>
    <p:sldId id="294" r:id="rId4"/>
    <p:sldId id="433" r:id="rId5"/>
    <p:sldId id="258" r:id="rId6"/>
    <p:sldId id="287" r:id="rId7"/>
    <p:sldId id="279" r:id="rId8"/>
    <p:sldId id="281" r:id="rId9"/>
    <p:sldId id="285" r:id="rId10"/>
    <p:sldId id="278" r:id="rId11"/>
    <p:sldId id="275" r:id="rId12"/>
    <p:sldId id="501" r:id="rId13"/>
    <p:sldId id="289" r:id="rId14"/>
    <p:sldId id="502" r:id="rId15"/>
    <p:sldId id="431" r:id="rId16"/>
    <p:sldId id="443" r:id="rId17"/>
    <p:sldId id="510" r:id="rId18"/>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33"/>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831" autoAdjust="0"/>
  </p:normalViewPr>
  <p:slideViewPr>
    <p:cSldViewPr>
      <p:cViewPr varScale="1">
        <p:scale>
          <a:sx n="66" d="100"/>
          <a:sy n="66" d="100"/>
        </p:scale>
        <p:origin x="184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D22F9-A10A-4DE4-8A2C-E55C6C5C9568}" type="datetimeFigureOut">
              <a:rPr lang="en-GB" smtClean="0"/>
              <a:t>04/02/2024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DEAB10-5AAA-44A6-AA49-CA6566CDDEA0}" type="slidenum">
              <a:rPr lang="en-GB" smtClean="0"/>
              <a:t>‹#›</a:t>
            </a:fld>
            <a:endParaRPr lang="en-GB"/>
          </a:p>
        </p:txBody>
      </p:sp>
    </p:spTree>
    <p:extLst>
      <p:ext uri="{BB962C8B-B14F-4D97-AF65-F5344CB8AC3E}">
        <p14:creationId xmlns:p14="http://schemas.microsoft.com/office/powerpoint/2010/main" val="3170471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2119D1E-31D6-D786-9E32-E4C9043FE9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947C5F9-570A-EC72-D454-B04DA25D74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Use the new gathering words, which will be the same each week.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here together</a:t>
            </a:r>
            <a:endParaRPr lang="en-GB" sz="18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altLang="en-US" sz="1800" b="1" dirty="0">
                <a:solidFill>
                  <a:srgbClr val="FFFFFF"/>
                </a:solidFill>
                <a:latin typeface="Century Gothic" panose="020B0502020202020204" pitchFamily="34" charset="0"/>
              </a:rPr>
              <a:t>ALL: May we </a:t>
            </a:r>
            <a:r>
              <a:rPr lang="en-GB" altLang="en-US" sz="1800" b="1" dirty="0">
                <a:solidFill>
                  <a:srgbClr val="FFC000"/>
                </a:solidFill>
                <a:latin typeface="Century Gothic" panose="020B0502020202020204" pitchFamily="34" charset="0"/>
              </a:rPr>
              <a:t>‘GO FOR GOLD!’ </a:t>
            </a:r>
            <a:r>
              <a:rPr lang="en-GB" altLang="en-US" sz="1800" b="1" dirty="0">
                <a:solidFill>
                  <a:srgbClr val="FFFFFF"/>
                </a:solidFill>
                <a:latin typeface="Century Gothic" panose="020B0502020202020204" pitchFamily="34" charset="0"/>
              </a:rPr>
              <a:t>in our words and actions today!</a:t>
            </a:r>
            <a:endParaRPr lang="en-US" altLang="en-US" sz="1800" b="1" dirty="0">
              <a:solidFill>
                <a:srgbClr val="FFFFFF"/>
              </a:solidFill>
              <a:latin typeface="Century Gothic" panose="020B0502020202020204" pitchFamily="34" charset="0"/>
            </a:endParaRPr>
          </a:p>
        </p:txBody>
      </p:sp>
      <p:sp>
        <p:nvSpPr>
          <p:cNvPr id="6148" name="Slide Number Placeholder 3">
            <a:extLst>
              <a:ext uri="{FF2B5EF4-FFF2-40B4-BE49-F238E27FC236}">
                <a16:creationId xmlns:a16="http://schemas.microsoft.com/office/drawing/2014/main" id="{735383D2-291E-8976-ACCE-48E132087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3EC9C2F-B570-47DB-AE86-C8120FBF935D}" type="slidenum">
              <a:rPr lang="en-GB" altLang="en-US">
                <a:solidFill>
                  <a:srgbClr val="000000"/>
                </a:solidFill>
              </a:rPr>
              <a:pPr/>
              <a:t>1</a:t>
            </a:fld>
            <a:endParaRPr lang="en-GB"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 11</a:t>
            </a:r>
            <a:r>
              <a:rPr lang="en-US" sz="1800" b="1" i="1" dirty="0">
                <a:effectLst/>
                <a:latin typeface="Calibri" panose="020F0502020204030204" pitchFamily="34" charset="0"/>
                <a:ea typeface="MS Mincho" panose="02020609040205080304" pitchFamily="49" charset="-128"/>
                <a:cs typeface="Times New Roman" panose="02020603050405020304" pitchFamily="18" charset="0"/>
              </a:rPr>
              <a:t>:</a:t>
            </a:r>
            <a:r>
              <a:rPr lang="en-US" sz="1800" i="1" dirty="0">
                <a:effectLst/>
                <a:latin typeface="Calibri" panose="020F0502020204030204" pitchFamily="34" charset="0"/>
                <a:ea typeface="MS Mincho" panose="02020609040205080304" pitchFamily="49" charset="-128"/>
                <a:cs typeface="Times New Roman" panose="02020603050405020304" pitchFamily="18" charset="0"/>
              </a:rPr>
              <a:t> Listen to these words of Baron de Coubertin:</a:t>
            </a:r>
            <a:endParaRPr lang="en-GB" sz="1800" i="1"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i="1" dirty="0">
                <a:effectLst/>
                <a:latin typeface="Calibri" panose="020F0502020204030204" pitchFamily="34" charset="0"/>
                <a:ea typeface="MS Mincho" panose="02020609040205080304" pitchFamily="49" charset="-128"/>
                <a:cs typeface="Times New Roman" panose="02020603050405020304" pitchFamily="18" charset="0"/>
              </a:rPr>
              <a:t>“The important thing in the Olympic Games is not winning, but taking part.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i="1" dirty="0">
                <a:effectLst/>
                <a:latin typeface="Calibri" panose="020F0502020204030204" pitchFamily="34" charset="0"/>
                <a:ea typeface="MS Mincho" panose="02020609040205080304" pitchFamily="49" charset="-128"/>
                <a:cs typeface="Times New Roman" panose="02020603050405020304" pitchFamily="18" charset="0"/>
              </a:rPr>
              <a:t>The essential thing about life is not conquering, but fighting well.”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When he spoke these words, Baron de Coubertin was talking not just about Olympic values, but about living life itself. He believed that winning was important, but not as important as the way in which you take part. Sometimes, in our keenness to be the best that we can, it’s easy to forget that the way in which we do things says more about the sort of person we are.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3DEAB10-5AAA-44A6-AA49-CA6566CDDEA0}" type="slidenum">
              <a:rPr lang="en-GB" smtClean="0"/>
              <a:t>11</a:t>
            </a:fld>
            <a:endParaRPr lang="en-GB"/>
          </a:p>
        </p:txBody>
      </p:sp>
    </p:spTree>
    <p:extLst>
      <p:ext uri="{BB962C8B-B14F-4D97-AF65-F5344CB8AC3E}">
        <p14:creationId xmlns:p14="http://schemas.microsoft.com/office/powerpoint/2010/main" val="480826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12: Responding and words for worship</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US" sz="1800" dirty="0">
                <a:effectLst/>
                <a:latin typeface="Calibri" panose="020F0502020204030204" pitchFamily="34" charset="0"/>
                <a:ea typeface="MS Mincho" panose="02020609040205080304" pitchFamily="49" charset="-128"/>
                <a:cs typeface="Times New Roman" panose="02020603050405020304" pitchFamily="18" charset="0"/>
              </a:rPr>
              <a:t>We’re going to be still with our own thoughts now……and think about how what we’ve heard might help us in our school community today….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12</a:t>
            </a:fld>
            <a:endParaRPr lang="en-GB"/>
          </a:p>
        </p:txBody>
      </p:sp>
    </p:spTree>
    <p:extLst>
      <p:ext uri="{BB962C8B-B14F-4D97-AF65-F5344CB8AC3E}">
        <p14:creationId xmlns:p14="http://schemas.microsoft.com/office/powerpoint/2010/main" val="426343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 13: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.Where you are right now, close your eyes and think…..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dirty="0">
                <a:effectLst/>
                <a:latin typeface="Calibri" panose="020F0502020204030204" pitchFamily="34" charset="0"/>
                <a:ea typeface="MS Mincho" panose="02020609040205080304" pitchFamily="49" charset="-128"/>
                <a:cs typeface="Times New Roman" panose="02020603050405020304" pitchFamily="18" charset="0"/>
              </a:rPr>
              <a:t>……how do you react when you win or are the best at something? Are you a good winner…..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dirty="0">
                <a:effectLst/>
                <a:latin typeface="Calibri" panose="020F0502020204030204" pitchFamily="34" charset="0"/>
                <a:ea typeface="MS Mincho" panose="02020609040205080304" pitchFamily="49" charset="-128"/>
                <a:cs typeface="Times New Roman" panose="02020603050405020304" pitchFamily="18" charset="0"/>
              </a:rPr>
              <a:t>….what about when someone else wins or is better than you? Are you a good loser too?......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dirty="0">
                <a:effectLst/>
                <a:latin typeface="Calibri" panose="020F0502020204030204" pitchFamily="34" charset="0"/>
                <a:ea typeface="MS Mincho" panose="02020609040205080304" pitchFamily="49" charset="-128"/>
                <a:cs typeface="Times New Roman" panose="02020603050405020304" pitchFamily="18" charset="0"/>
              </a:rPr>
              <a:t>…..It’s not easy to be good at both winning and losing!......</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b="1" dirty="0">
                <a:effectLst/>
                <a:latin typeface="Calibri" panose="020F0502020204030204" pitchFamily="34" charset="0"/>
                <a:ea typeface="MS Mincho" panose="02020609040205080304" pitchFamily="49" charset="-128"/>
                <a:cs typeface="Times New Roman" panose="02020603050405020304" pitchFamily="18" charset="0"/>
              </a:rPr>
              <a:t>….I wonder what difference these ideas might make to the way we behave today?....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b="1" dirty="0">
                <a:effectLst/>
                <a:latin typeface="Calibri" panose="020F0502020204030204" pitchFamily="34" charset="0"/>
                <a:ea typeface="MS Mincho" panose="02020609040205080304" pitchFamily="49" charset="-128"/>
                <a:cs typeface="Times New Roman" panose="02020603050405020304" pitchFamily="18" charset="0"/>
              </a:rPr>
              <a:t>…I wonder how we might show Baron de Coubertin’s Olympic vales of respect, excellence or friendship in our classrooms and our homes this week?....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13</a:t>
            </a:fld>
            <a:endParaRPr lang="en-GB"/>
          </a:p>
        </p:txBody>
      </p:sp>
    </p:spTree>
    <p:extLst>
      <p:ext uri="{BB962C8B-B14F-4D97-AF65-F5344CB8AC3E}">
        <p14:creationId xmlns:p14="http://schemas.microsoft.com/office/powerpoint/2010/main" val="747578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14: Opportunity for reflection / prayer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I’m going to pray now. If this is something that you feel comfortable doing, then find a way to make the words your own. If you don’t want to pray, then use the quiet to be still with your own thoughts.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Dear God</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MS Mincho" panose="02020609040205080304" pitchFamily="49" charset="-128"/>
                <a:cs typeface="Helvetica" panose="020B0604020202020204" pitchFamily="34" charset="0"/>
              </a:rPr>
              <a:t>Thank you for the Olympics, and all that’s good about them. We pray for all who will be competing this year, that they will do all they can to uphold the Olympic ideals. As we go about our work and play today, may we do the best </a:t>
            </a:r>
            <a:r>
              <a:rPr lang="en-US" sz="1800" b="1" i="1" dirty="0">
                <a:effectLst/>
                <a:latin typeface="Calibri" panose="020F0502020204030204" pitchFamily="34" charset="0"/>
                <a:ea typeface="MS Mincho" panose="02020609040205080304" pitchFamily="49" charset="-128"/>
                <a:cs typeface="Helvetica" panose="020B0604020202020204" pitchFamily="34" charset="0"/>
              </a:rPr>
              <a:t>we </a:t>
            </a:r>
            <a:r>
              <a:rPr lang="en-US" sz="1800" b="1" dirty="0">
                <a:effectLst/>
                <a:latin typeface="Calibri" panose="020F0502020204030204" pitchFamily="34" charset="0"/>
                <a:ea typeface="MS Mincho" panose="02020609040205080304" pitchFamily="49" charset="-128"/>
                <a:cs typeface="Helvetica" panose="020B0604020202020204" pitchFamily="34" charset="0"/>
              </a:rPr>
              <a:t>can, and treat others with respect and friendship.</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D5497B-4A75-480F-A5A0-54029FF93931}" type="slidenum">
              <a:rPr lang="en-GB" smtClean="0"/>
              <a:t>14</a:t>
            </a:fld>
            <a:endParaRPr lang="en-GB"/>
          </a:p>
        </p:txBody>
      </p:sp>
    </p:spTree>
    <p:extLst>
      <p:ext uri="{BB962C8B-B14F-4D97-AF65-F5344CB8AC3E}">
        <p14:creationId xmlns:p14="http://schemas.microsoft.com/office/powerpoint/2010/main" val="398757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Sending: Slide 16</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As we leave this place &amp; time and go into the day ahead…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All: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Let’s go for gold* in all that we do!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*Again, you might need to unpick what we mean by ‘going for gold’ in the context of today’s words.</a:t>
            </a: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17: Reflective areas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Make three gold ‘medals’ for use in your reflective area. You could ask pupils to write their ideas on each medal, or attach a ribbon to each and ‘award’ them to children who’ve demonstrated these values during the day / week. </a:t>
            </a:r>
            <a:r>
              <a:rPr lang="en-GB" sz="1800">
                <a:effectLst/>
                <a:latin typeface="Calibri" panose="020F0502020204030204" pitchFamily="34" charset="0"/>
                <a:ea typeface="MS Mincho" panose="02020609040205080304" pitchFamily="49" charset="-128"/>
              </a:rPr>
              <a:t>Or you could pass them around during Circle Time and ask children to share their thoughts in answer to each question.</a:t>
            </a:r>
            <a:endParaRPr lang="en-GB" b="1" dirty="0"/>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17</a:t>
            </a:fld>
            <a:endParaRPr lang="en-GB" altLang="en-US"/>
          </a:p>
        </p:txBody>
      </p:sp>
    </p:spTree>
    <p:extLst>
      <p:ext uri="{BB962C8B-B14F-4D97-AF65-F5344CB8AC3E}">
        <p14:creationId xmlns:p14="http://schemas.microsoft.com/office/powerpoint/2010/main" val="3045150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Last time, we used our Olympic time machine to go back in time to the Ancient Olympic Games, and had a go at javelin and discus throwing, and we heard the legend of Pheidippides.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3DEAB10-5AAA-44A6-AA49-CA6566CDDEA0}" type="slidenum">
              <a:rPr lang="en-GB" smtClean="0"/>
              <a:t>2</a:t>
            </a:fld>
            <a:endParaRPr lang="en-GB"/>
          </a:p>
        </p:txBody>
      </p:sp>
    </p:spTree>
    <p:extLst>
      <p:ext uri="{BB962C8B-B14F-4D97-AF65-F5344CB8AC3E}">
        <p14:creationId xmlns:p14="http://schemas.microsoft.com/office/powerpoint/2010/main" val="1349926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 3: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Today, we’re going to be thinking some more about the Olympics and how things are a bit different now to the Ancient Olympic Games. In the Ancient Olympic Games, only athletes from Greece competed against each other – in the Paris 2024 Olympics, there could be competitors from around 206 nations worldwide! We’ve already found out that in Ancient Greece, there were only five main events, but in the 2024 Olympics, there will be 48 different disciplines (from 32 different sports) taking place.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As you probably have noticed already, this is the symbol for all things Olympic. We’re going to jump into our Olympic time machine again, and find out a bit about this special symbol and about how and why </a:t>
            </a:r>
            <a:r>
              <a:rPr lang="en-US" sz="1800" i="1" dirty="0">
                <a:effectLst/>
                <a:latin typeface="Calibri" panose="020F0502020204030204" pitchFamily="34" charset="0"/>
                <a:ea typeface="MS Mincho" panose="02020609040205080304" pitchFamily="49" charset="-128"/>
                <a:cs typeface="Times New Roman" panose="02020603050405020304" pitchFamily="18" charset="0"/>
              </a:rPr>
              <a:t>our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Olympics started……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3</a:t>
            </a:fld>
            <a:endParaRPr lang="en-GB"/>
          </a:p>
        </p:txBody>
      </p:sp>
    </p:spTree>
    <p:extLst>
      <p:ext uri="{BB962C8B-B14F-4D97-AF65-F5344CB8AC3E}">
        <p14:creationId xmlns:p14="http://schemas.microsoft.com/office/powerpoint/2010/main" val="1985421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4:</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We’re going back to the year </a:t>
            </a:r>
            <a:r>
              <a:rPr lang="en-US" sz="1800" b="1" dirty="0">
                <a:effectLst/>
                <a:latin typeface="Calibri" panose="020F0502020204030204" pitchFamily="34" charset="0"/>
                <a:ea typeface="MS Mincho" panose="02020609040205080304" pitchFamily="49" charset="-128"/>
                <a:cs typeface="Times New Roman" panose="02020603050405020304" pitchFamily="18" charset="0"/>
              </a:rPr>
              <a:t>1894</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4</a:t>
            </a:fld>
            <a:endParaRPr lang="en-GB"/>
          </a:p>
        </p:txBody>
      </p:sp>
    </p:spTree>
    <p:extLst>
      <p:ext uri="{BB962C8B-B14F-4D97-AF65-F5344CB8AC3E}">
        <p14:creationId xmlns:p14="http://schemas.microsoft.com/office/powerpoint/2010/main" val="4268345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5:</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…to Paris, France, which is where this year’s Olympics is also taking place.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5</a:t>
            </a:fld>
            <a:endParaRPr lang="en-GB"/>
          </a:p>
        </p:txBody>
      </p:sp>
    </p:spTree>
    <p:extLst>
      <p:ext uri="{BB962C8B-B14F-4D97-AF65-F5344CB8AC3E}">
        <p14:creationId xmlns:p14="http://schemas.microsoft.com/office/powerpoint/2010/main" val="1006381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6:</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The modern-day Olympic Games was started by this man, </a:t>
            </a:r>
            <a:r>
              <a:rPr lang="en-US" sz="1800" b="1" dirty="0">
                <a:effectLst/>
                <a:latin typeface="Calibri" panose="020F0502020204030204" pitchFamily="34" charset="0"/>
                <a:ea typeface="MS Mincho" panose="02020609040205080304" pitchFamily="49" charset="-128"/>
                <a:cs typeface="Times New Roman" panose="02020603050405020304" pitchFamily="18" charset="0"/>
              </a:rPr>
              <a:t>Baron Pierre de Coubertin</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who saw an opportunity for sport to promote good relationships between nations as they competed with each other, just as had been the case in the Ancient World. He was deeply concerned about schools and was especially interested in P.E. – Physical Education – and the way that it shaped not just the body, but the mind as well. In 1894, he gathered a group of important men together to organize the first proper Olympic Games since 393 CE (that’s 393 years after the birth of Jesus).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3DEAB10-5AAA-44A6-AA49-CA6566CDDEA0}" type="slidenum">
              <a:rPr lang="en-GB" smtClean="0"/>
              <a:t>6</a:t>
            </a:fld>
            <a:endParaRPr lang="en-GB"/>
          </a:p>
        </p:txBody>
      </p:sp>
    </p:spTree>
    <p:extLst>
      <p:ext uri="{BB962C8B-B14F-4D97-AF65-F5344CB8AC3E}">
        <p14:creationId xmlns:p14="http://schemas.microsoft.com/office/powerpoint/2010/main" val="2850906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panose="020F0502020204030204" pitchFamily="34" charset="0"/>
                <a:ea typeface="MS Mincho" panose="02020609040205080304" pitchFamily="49" charset="-128"/>
                <a:cs typeface="Helvetica" panose="020B0604020202020204" pitchFamily="34" charset="0"/>
              </a:rPr>
              <a:t>Slide 8: </a:t>
            </a:r>
            <a:r>
              <a:rPr lang="en-US" sz="1800" dirty="0">
                <a:effectLst/>
                <a:latin typeface="Calibri" panose="020F0502020204030204" pitchFamily="34" charset="0"/>
                <a:ea typeface="MS Mincho" panose="02020609040205080304" pitchFamily="49" charset="-128"/>
                <a:cs typeface="Helvetica" panose="020B0604020202020204" pitchFamily="34" charset="0"/>
              </a:rPr>
              <a:t>For this next part, </a:t>
            </a:r>
            <a:r>
              <a:rPr lang="en-US" sz="1800" i="1" dirty="0">
                <a:effectLst/>
                <a:latin typeface="Calibri" panose="020F0502020204030204" pitchFamily="34" charset="0"/>
                <a:ea typeface="MS Mincho" panose="02020609040205080304" pitchFamily="49" charset="-128"/>
                <a:cs typeface="Helvetica" panose="020B0604020202020204" pitchFamily="34" charset="0"/>
              </a:rPr>
              <a:t>I need some more keen sporting volunteers / I’ve asked the teachers</a:t>
            </a:r>
            <a:r>
              <a:rPr lang="en-US" sz="1800" dirty="0">
                <a:effectLst/>
                <a:latin typeface="Calibri" panose="020F0502020204030204" pitchFamily="34" charset="0"/>
                <a:ea typeface="MS Mincho" panose="02020609040205080304" pitchFamily="49" charset="-128"/>
                <a:cs typeface="Helvetica" panose="020B0604020202020204" pitchFamily="34" charset="0"/>
              </a:rPr>
              <a:t> to help me. Here at the front / on seats, I have some cards and written on each is a different Olympic sport from Baron de Coubertin’s first Olympics in 1896. There were only 9 events back then, you’ll be happy to know – not 48 as it will be this year! You’ve got to mime what you read – that’s pretending to do what’s on the card, without using any words – and we’ll see if everyone here can guess which sport you’re taking part in…..</a:t>
            </a:r>
          </a:p>
          <a:p>
            <a:endParaRPr lang="en-GB" dirty="0"/>
          </a:p>
        </p:txBody>
      </p:sp>
      <p:sp>
        <p:nvSpPr>
          <p:cNvPr id="4" name="Slide Number Placeholder 3"/>
          <p:cNvSpPr>
            <a:spLocks noGrp="1"/>
          </p:cNvSpPr>
          <p:nvPr>
            <p:ph type="sldNum" sz="quarter" idx="5"/>
          </p:nvPr>
        </p:nvSpPr>
        <p:spPr/>
        <p:txBody>
          <a:bodyPr/>
          <a:lstStyle/>
          <a:p>
            <a:fld id="{23DEAB10-5AAA-44A6-AA49-CA6566CDDEA0}" type="slidenum">
              <a:rPr lang="en-GB" smtClean="0"/>
              <a:t>8</a:t>
            </a:fld>
            <a:endParaRPr lang="en-GB"/>
          </a:p>
        </p:txBody>
      </p:sp>
    </p:spTree>
    <p:extLst>
      <p:ext uri="{BB962C8B-B14F-4D97-AF65-F5344CB8AC3E}">
        <p14:creationId xmlns:p14="http://schemas.microsoft.com/office/powerpoint/2010/main" val="3332593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9: </a:t>
            </a:r>
            <a:r>
              <a:rPr lang="en-US" sz="1200" dirty="0">
                <a:effectLst/>
                <a:latin typeface="Calibri" panose="020F0502020204030204" pitchFamily="34" charset="0"/>
                <a:ea typeface="MS Mincho" panose="02020609040205080304" pitchFamily="49" charset="-128"/>
                <a:cs typeface="Helvetica" panose="020B0604020202020204" pitchFamily="34" charset="0"/>
              </a:rPr>
              <a:t>Those nine events will be happening along with 30 other sports this year, and every athlete competing will be doing their best to win an Olympic medal…. gold, silver or bronze. As well as striving to win, Olympic athletes are also expected to uphold Baron de Coubertin’s Olympic values in the way that they compete with each other.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23DEAB10-5AAA-44A6-AA49-CA6566CDDEA0}" type="slidenum">
              <a:rPr lang="en-GB" smtClean="0"/>
              <a:t>9</a:t>
            </a:fld>
            <a:endParaRPr lang="en-GB"/>
          </a:p>
        </p:txBody>
      </p:sp>
    </p:spTree>
    <p:extLst>
      <p:ext uri="{BB962C8B-B14F-4D97-AF65-F5344CB8AC3E}">
        <p14:creationId xmlns:p14="http://schemas.microsoft.com/office/powerpoint/2010/main" val="2457522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10: </a:t>
            </a:r>
            <a:r>
              <a:rPr lang="en-US" sz="1800" dirty="0">
                <a:effectLst/>
                <a:latin typeface="Calibri" panose="020F0502020204030204" pitchFamily="34" charset="0"/>
                <a:ea typeface="MS Mincho" panose="02020609040205080304" pitchFamily="49" charset="-128"/>
                <a:cs typeface="Helvetica" panose="020B0604020202020204" pitchFamily="34" charset="0"/>
              </a:rPr>
              <a:t>There have been many stories of competitors who have forgotten this and been disqualified for cheating in some way, or for very unsporting behavior, such as Angel Matos, a Cuban taekwondo athlete, who competed in the 2008 Olympics. He kicked out at a judge in the match for the bronze medal, because he was cross at a decision the judge had made. I wonder if you’ve ever felt like this……and what you did about it? …..Well, it didn’t work out very well for Angel Matos. He – and his trainer – were banned from ever competing anywhere again because of his actions, and how they’d gone against those Olympic ideals.</a:t>
            </a:r>
            <a:endParaRPr lang="en-GB" b="1" dirty="0"/>
          </a:p>
        </p:txBody>
      </p:sp>
      <p:sp>
        <p:nvSpPr>
          <p:cNvPr id="4" name="Slide Number Placeholder 3"/>
          <p:cNvSpPr>
            <a:spLocks noGrp="1"/>
          </p:cNvSpPr>
          <p:nvPr>
            <p:ph type="sldNum" sz="quarter" idx="5"/>
          </p:nvPr>
        </p:nvSpPr>
        <p:spPr/>
        <p:txBody>
          <a:bodyPr/>
          <a:lstStyle/>
          <a:p>
            <a:fld id="{23DEAB10-5AAA-44A6-AA49-CA6566CDDEA0}" type="slidenum">
              <a:rPr lang="en-GB" smtClean="0"/>
              <a:t>10</a:t>
            </a:fld>
            <a:endParaRPr lang="en-GB"/>
          </a:p>
        </p:txBody>
      </p:sp>
    </p:spTree>
    <p:extLst>
      <p:ext uri="{BB962C8B-B14F-4D97-AF65-F5344CB8AC3E}">
        <p14:creationId xmlns:p14="http://schemas.microsoft.com/office/powerpoint/2010/main" val="971074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D83AEFAA-AE38-E452-2F4A-3AF94B56B14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F737FDF-D24B-AF33-A397-068FC58D730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3389F844-DA60-AD95-86D0-6EB88BEC1B93}"/>
              </a:ext>
            </a:extLst>
          </p:cNvPr>
          <p:cNvSpPr>
            <a:spLocks noGrp="1" noChangeArrowheads="1"/>
          </p:cNvSpPr>
          <p:nvPr>
            <p:ph type="sldNum" sz="quarter" idx="12"/>
          </p:nvPr>
        </p:nvSpPr>
        <p:spPr>
          <a:ln/>
        </p:spPr>
        <p:txBody>
          <a:bodyPr/>
          <a:lstStyle>
            <a:lvl1pPr>
              <a:defRPr/>
            </a:lvl1pPr>
          </a:lstStyle>
          <a:p>
            <a:fld id="{8FDF46B3-36D3-4B81-BF2B-C90016C5862E}" type="slidenum">
              <a:rPr lang="en-GB" altLang="en-US"/>
              <a:pPr/>
              <a:t>‹#›</a:t>
            </a:fld>
            <a:endParaRPr lang="en-GB" altLang="en-US"/>
          </a:p>
        </p:txBody>
      </p:sp>
    </p:spTree>
    <p:extLst>
      <p:ext uri="{BB962C8B-B14F-4D97-AF65-F5344CB8AC3E}">
        <p14:creationId xmlns:p14="http://schemas.microsoft.com/office/powerpoint/2010/main" val="2049877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C22EE4-8943-53F4-07A7-41B9650906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A329E19-AB20-0290-7509-1EF58DA5018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32515DB-6ABE-593D-3538-192010867B0D}"/>
              </a:ext>
            </a:extLst>
          </p:cNvPr>
          <p:cNvSpPr>
            <a:spLocks noGrp="1" noChangeArrowheads="1"/>
          </p:cNvSpPr>
          <p:nvPr>
            <p:ph type="sldNum" sz="quarter" idx="12"/>
          </p:nvPr>
        </p:nvSpPr>
        <p:spPr>
          <a:ln/>
        </p:spPr>
        <p:txBody>
          <a:bodyPr/>
          <a:lstStyle>
            <a:lvl1pPr>
              <a:defRPr/>
            </a:lvl1pPr>
          </a:lstStyle>
          <a:p>
            <a:fld id="{F8C2BB24-D417-4581-8143-8035CDEF7BA7}" type="slidenum">
              <a:rPr lang="en-GB" altLang="en-US"/>
              <a:pPr/>
              <a:t>‹#›</a:t>
            </a:fld>
            <a:endParaRPr lang="en-GB" altLang="en-US"/>
          </a:p>
        </p:txBody>
      </p:sp>
    </p:spTree>
    <p:extLst>
      <p:ext uri="{BB962C8B-B14F-4D97-AF65-F5344CB8AC3E}">
        <p14:creationId xmlns:p14="http://schemas.microsoft.com/office/powerpoint/2010/main" val="532667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7E7B49CB-26C5-B877-3E7F-E00D8170B57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5426FE4-6A33-19D0-5901-455D88B50A0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2B05C9B-E2E4-6D5D-609F-61D49A48ACA1}"/>
              </a:ext>
            </a:extLst>
          </p:cNvPr>
          <p:cNvSpPr>
            <a:spLocks noGrp="1" noChangeArrowheads="1"/>
          </p:cNvSpPr>
          <p:nvPr>
            <p:ph type="sldNum" sz="quarter" idx="12"/>
          </p:nvPr>
        </p:nvSpPr>
        <p:spPr>
          <a:ln/>
        </p:spPr>
        <p:txBody>
          <a:bodyPr/>
          <a:lstStyle>
            <a:lvl1pPr>
              <a:defRPr/>
            </a:lvl1pPr>
          </a:lstStyle>
          <a:p>
            <a:fld id="{7FCBD456-BE47-4CA4-B21E-BADD8FAF7D8C}" type="slidenum">
              <a:rPr lang="en-GB" altLang="en-US"/>
              <a:pPr/>
              <a:t>‹#›</a:t>
            </a:fld>
            <a:endParaRPr lang="en-GB" altLang="en-US"/>
          </a:p>
        </p:txBody>
      </p:sp>
    </p:spTree>
    <p:extLst>
      <p:ext uri="{BB962C8B-B14F-4D97-AF65-F5344CB8AC3E}">
        <p14:creationId xmlns:p14="http://schemas.microsoft.com/office/powerpoint/2010/main" val="410059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7A3F215-3A43-BB24-47E0-EBE8DE0A2B4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FA828267-C408-EAAE-3A97-9C3A806E28E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A5C06E6-558F-5E45-FDA7-FBF549E46156}"/>
              </a:ext>
            </a:extLst>
          </p:cNvPr>
          <p:cNvSpPr>
            <a:spLocks noGrp="1" noChangeArrowheads="1"/>
          </p:cNvSpPr>
          <p:nvPr>
            <p:ph type="sldNum" sz="quarter" idx="12"/>
          </p:nvPr>
        </p:nvSpPr>
        <p:spPr>
          <a:ln/>
        </p:spPr>
        <p:txBody>
          <a:bodyPr/>
          <a:lstStyle>
            <a:lvl1pPr>
              <a:defRPr/>
            </a:lvl1pPr>
          </a:lstStyle>
          <a:p>
            <a:fld id="{177FAFFF-7C13-40E3-91D5-3A9D9E79F79D}" type="slidenum">
              <a:rPr lang="en-GB" altLang="en-US"/>
              <a:pPr/>
              <a:t>‹#›</a:t>
            </a:fld>
            <a:endParaRPr lang="en-GB" altLang="en-US"/>
          </a:p>
        </p:txBody>
      </p:sp>
    </p:spTree>
    <p:extLst>
      <p:ext uri="{BB962C8B-B14F-4D97-AF65-F5344CB8AC3E}">
        <p14:creationId xmlns:p14="http://schemas.microsoft.com/office/powerpoint/2010/main" val="416803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33B8293-2351-DA21-C08E-6BB084BD6B0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4699DB9-A624-79BF-4970-9B9F7EA4EAC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F6AE2771-09A1-2D39-59A6-91178C94BB83}"/>
              </a:ext>
            </a:extLst>
          </p:cNvPr>
          <p:cNvSpPr>
            <a:spLocks noGrp="1" noChangeArrowheads="1"/>
          </p:cNvSpPr>
          <p:nvPr>
            <p:ph type="sldNum" sz="quarter" idx="12"/>
          </p:nvPr>
        </p:nvSpPr>
        <p:spPr>
          <a:ln/>
        </p:spPr>
        <p:txBody>
          <a:bodyPr/>
          <a:lstStyle>
            <a:lvl1pPr>
              <a:defRPr/>
            </a:lvl1pPr>
          </a:lstStyle>
          <a:p>
            <a:fld id="{DDB6FF63-A3AA-47D2-B2F9-3BB16AFE35BE}" type="slidenum">
              <a:rPr lang="en-GB" altLang="en-US"/>
              <a:pPr/>
              <a:t>‹#›</a:t>
            </a:fld>
            <a:endParaRPr lang="en-GB" altLang="en-US"/>
          </a:p>
        </p:txBody>
      </p:sp>
    </p:spTree>
    <p:extLst>
      <p:ext uri="{BB962C8B-B14F-4D97-AF65-F5344CB8AC3E}">
        <p14:creationId xmlns:p14="http://schemas.microsoft.com/office/powerpoint/2010/main" val="2490432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44C1A549-8858-9A08-7EAE-D7E32357C70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36B71F39-B3D7-C444-EE77-3FDD07407B6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A294F4E-6B85-52FA-4A55-DF6CDBE1304E}"/>
              </a:ext>
            </a:extLst>
          </p:cNvPr>
          <p:cNvSpPr>
            <a:spLocks noGrp="1" noChangeArrowheads="1"/>
          </p:cNvSpPr>
          <p:nvPr>
            <p:ph type="sldNum" sz="quarter" idx="12"/>
          </p:nvPr>
        </p:nvSpPr>
        <p:spPr>
          <a:ln/>
        </p:spPr>
        <p:txBody>
          <a:bodyPr/>
          <a:lstStyle>
            <a:lvl1pPr>
              <a:defRPr/>
            </a:lvl1pPr>
          </a:lstStyle>
          <a:p>
            <a:fld id="{93083BBF-C8F7-444A-8ADA-74E59186E156}" type="slidenum">
              <a:rPr lang="en-GB" altLang="en-US"/>
              <a:pPr/>
              <a:t>‹#›</a:t>
            </a:fld>
            <a:endParaRPr lang="en-GB" altLang="en-US"/>
          </a:p>
        </p:txBody>
      </p:sp>
    </p:spTree>
    <p:extLst>
      <p:ext uri="{BB962C8B-B14F-4D97-AF65-F5344CB8AC3E}">
        <p14:creationId xmlns:p14="http://schemas.microsoft.com/office/powerpoint/2010/main" val="2906014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D3B69AA7-79EB-317E-236D-8D981B4E6A33}"/>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81162E46-F1AF-C605-512F-5E6B6EAB1F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87D0F630-50C7-D6D4-1F74-B2013E4B3C7A}"/>
              </a:ext>
            </a:extLst>
          </p:cNvPr>
          <p:cNvSpPr>
            <a:spLocks noGrp="1" noChangeArrowheads="1"/>
          </p:cNvSpPr>
          <p:nvPr>
            <p:ph type="sldNum" sz="quarter" idx="12"/>
          </p:nvPr>
        </p:nvSpPr>
        <p:spPr>
          <a:ln/>
        </p:spPr>
        <p:txBody>
          <a:bodyPr/>
          <a:lstStyle>
            <a:lvl1pPr>
              <a:defRPr/>
            </a:lvl1pPr>
          </a:lstStyle>
          <a:p>
            <a:fld id="{95008807-ACC7-4352-B7D1-F85BD9A98E83}" type="slidenum">
              <a:rPr lang="en-GB" altLang="en-US"/>
              <a:pPr/>
              <a:t>‹#›</a:t>
            </a:fld>
            <a:endParaRPr lang="en-GB" altLang="en-US"/>
          </a:p>
        </p:txBody>
      </p:sp>
    </p:spTree>
    <p:extLst>
      <p:ext uri="{BB962C8B-B14F-4D97-AF65-F5344CB8AC3E}">
        <p14:creationId xmlns:p14="http://schemas.microsoft.com/office/powerpoint/2010/main" val="154403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7CF6EA8E-9C4B-1348-07D2-F26CB3D4B689}"/>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633C5296-F8BF-429D-9404-42930F99535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95755F0D-B558-31B4-7CC3-851A31D73262}"/>
              </a:ext>
            </a:extLst>
          </p:cNvPr>
          <p:cNvSpPr>
            <a:spLocks noGrp="1" noChangeArrowheads="1"/>
          </p:cNvSpPr>
          <p:nvPr>
            <p:ph type="sldNum" sz="quarter" idx="12"/>
          </p:nvPr>
        </p:nvSpPr>
        <p:spPr>
          <a:ln/>
        </p:spPr>
        <p:txBody>
          <a:bodyPr/>
          <a:lstStyle>
            <a:lvl1pPr>
              <a:defRPr/>
            </a:lvl1pPr>
          </a:lstStyle>
          <a:p>
            <a:fld id="{AA67C928-2567-4A48-9838-01179047FE08}" type="slidenum">
              <a:rPr lang="en-GB" altLang="en-US"/>
              <a:pPr/>
              <a:t>‹#›</a:t>
            </a:fld>
            <a:endParaRPr lang="en-GB" altLang="en-US"/>
          </a:p>
        </p:txBody>
      </p:sp>
    </p:spTree>
    <p:extLst>
      <p:ext uri="{BB962C8B-B14F-4D97-AF65-F5344CB8AC3E}">
        <p14:creationId xmlns:p14="http://schemas.microsoft.com/office/powerpoint/2010/main" val="1419209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0324AE6-6082-CFC7-DE26-E1F6C80FD5D7}"/>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54BA7C03-1B50-39E4-D5C6-47C7DC09CA9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9FC35E64-EF2F-725F-B44E-4FDA587C5504}"/>
              </a:ext>
            </a:extLst>
          </p:cNvPr>
          <p:cNvSpPr>
            <a:spLocks noGrp="1" noChangeArrowheads="1"/>
          </p:cNvSpPr>
          <p:nvPr>
            <p:ph type="sldNum" sz="quarter" idx="12"/>
          </p:nvPr>
        </p:nvSpPr>
        <p:spPr>
          <a:ln/>
        </p:spPr>
        <p:txBody>
          <a:bodyPr/>
          <a:lstStyle>
            <a:lvl1pPr>
              <a:defRPr/>
            </a:lvl1pPr>
          </a:lstStyle>
          <a:p>
            <a:fld id="{0A4A0EB8-A3FC-4BC4-B147-0238FB0F3F19}" type="slidenum">
              <a:rPr lang="en-GB" altLang="en-US"/>
              <a:pPr/>
              <a:t>‹#›</a:t>
            </a:fld>
            <a:endParaRPr lang="en-GB" altLang="en-US"/>
          </a:p>
        </p:txBody>
      </p:sp>
    </p:spTree>
    <p:extLst>
      <p:ext uri="{BB962C8B-B14F-4D97-AF65-F5344CB8AC3E}">
        <p14:creationId xmlns:p14="http://schemas.microsoft.com/office/powerpoint/2010/main" val="1265603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17DFB97-2475-E1CE-35DB-4745CF74C72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3F9930C7-B973-7943-5CD1-D1538C8A90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05BA5CCB-8B60-A720-1888-AB93CE744A47}"/>
              </a:ext>
            </a:extLst>
          </p:cNvPr>
          <p:cNvSpPr>
            <a:spLocks noGrp="1" noChangeArrowheads="1"/>
          </p:cNvSpPr>
          <p:nvPr>
            <p:ph type="sldNum" sz="quarter" idx="12"/>
          </p:nvPr>
        </p:nvSpPr>
        <p:spPr>
          <a:ln/>
        </p:spPr>
        <p:txBody>
          <a:bodyPr/>
          <a:lstStyle>
            <a:lvl1pPr>
              <a:defRPr/>
            </a:lvl1pPr>
          </a:lstStyle>
          <a:p>
            <a:fld id="{AB5619BB-68C7-42C9-ABB1-02ED3B6FD849}" type="slidenum">
              <a:rPr lang="en-GB" altLang="en-US"/>
              <a:pPr/>
              <a:t>‹#›</a:t>
            </a:fld>
            <a:endParaRPr lang="en-GB" altLang="en-US"/>
          </a:p>
        </p:txBody>
      </p:sp>
    </p:spTree>
    <p:extLst>
      <p:ext uri="{BB962C8B-B14F-4D97-AF65-F5344CB8AC3E}">
        <p14:creationId xmlns:p14="http://schemas.microsoft.com/office/powerpoint/2010/main" val="367280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658181A-BE44-5B6B-29D4-C237997E4878}"/>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EFAA451B-8041-B14F-5512-BF22942E8F0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FE2B6EB-73B5-4F44-F7C5-3DFAA769DA9F}"/>
              </a:ext>
            </a:extLst>
          </p:cNvPr>
          <p:cNvSpPr>
            <a:spLocks noGrp="1" noChangeArrowheads="1"/>
          </p:cNvSpPr>
          <p:nvPr>
            <p:ph type="sldNum" sz="quarter" idx="12"/>
          </p:nvPr>
        </p:nvSpPr>
        <p:spPr>
          <a:ln/>
        </p:spPr>
        <p:txBody>
          <a:bodyPr/>
          <a:lstStyle>
            <a:lvl1pPr>
              <a:defRPr/>
            </a:lvl1pPr>
          </a:lstStyle>
          <a:p>
            <a:fld id="{25D35256-C8B5-49FC-B992-B5415466F3E7}" type="slidenum">
              <a:rPr lang="en-GB" altLang="en-US"/>
              <a:pPr/>
              <a:t>‹#›</a:t>
            </a:fld>
            <a:endParaRPr lang="en-GB" altLang="en-US"/>
          </a:p>
        </p:txBody>
      </p:sp>
    </p:spTree>
    <p:extLst>
      <p:ext uri="{BB962C8B-B14F-4D97-AF65-F5344CB8AC3E}">
        <p14:creationId xmlns:p14="http://schemas.microsoft.com/office/powerpoint/2010/main" val="3967242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2C4961F-B695-0801-E388-E5E1280B0FF3}"/>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DBE04C17-A115-EF49-727C-09BF1F320EAE}"/>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D0F1A891-EDF1-B5D3-6CF2-03966EFB5185}"/>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0F1EE92D-8B7A-DF6F-C07C-A51D58DA7D6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4EC00529-2107-7DAE-7573-98223ED8EA0B}"/>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4EBAC8B-3C2A-427C-A429-872332B7DB78}"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50B7B9-7FE7-3B42-1131-369C2B753611}"/>
              </a:ext>
            </a:extLst>
          </p:cNvPr>
          <p:cNvSpPr txBox="1">
            <a:spLocks noChangeArrowheads="1"/>
          </p:cNvSpPr>
          <p:nvPr/>
        </p:nvSpPr>
        <p:spPr bwMode="auto">
          <a:xfrm>
            <a:off x="395536" y="366713"/>
            <a:ext cx="830986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solidFill>
                  <a:srgbClr val="FFFFFF"/>
                </a:solidFill>
                <a:latin typeface="Century Gothic" panose="020B0502020202020204" pitchFamily="34" charset="0"/>
              </a:rPr>
              <a:t>Leader:</a:t>
            </a:r>
            <a:r>
              <a:rPr lang="en-GB" altLang="en-US" sz="4000" dirty="0">
                <a:solidFill>
                  <a:srgbClr val="FFFFFF"/>
                </a:solidFill>
                <a:latin typeface="Century Gothic" panose="020B0502020202020204" pitchFamily="34" charset="0"/>
              </a:rPr>
              <a:t> We are here together</a:t>
            </a:r>
          </a:p>
          <a:p>
            <a:pPr eaLnBrk="1" hangingPunct="1">
              <a:spcBef>
                <a:spcPct val="0"/>
              </a:spcBef>
              <a:buFontTx/>
              <a:buNone/>
            </a:pPr>
            <a:endParaRPr lang="en-GB" altLang="en-US" sz="4400" dirty="0">
              <a:solidFill>
                <a:srgbClr val="FFFFFF"/>
              </a:solidFill>
              <a:latin typeface="Century Gothic" panose="020B0502020202020204" pitchFamily="34" charset="0"/>
            </a:endParaRPr>
          </a:p>
          <a:p>
            <a:pPr eaLnBrk="1" hangingPunct="1">
              <a:spcBef>
                <a:spcPct val="0"/>
              </a:spcBef>
              <a:buFontTx/>
              <a:buNone/>
            </a:pPr>
            <a:r>
              <a:rPr lang="en-GB" altLang="en-US" sz="4000" b="1" dirty="0">
                <a:solidFill>
                  <a:srgbClr val="FFFFFF"/>
                </a:solidFill>
                <a:latin typeface="Century Gothic" panose="020B0502020202020204" pitchFamily="34" charset="0"/>
              </a:rPr>
              <a:t>ALL: May we </a:t>
            </a:r>
            <a:r>
              <a:rPr lang="en-GB" altLang="en-US" sz="4000" b="1" dirty="0">
                <a:solidFill>
                  <a:srgbClr val="FFC000"/>
                </a:solidFill>
                <a:latin typeface="Century Gothic" panose="020B0502020202020204" pitchFamily="34" charset="0"/>
              </a:rPr>
              <a:t>‘GO FOR GOLD!’ </a:t>
            </a:r>
            <a:r>
              <a:rPr lang="en-GB" altLang="en-US" sz="4000" b="1" dirty="0">
                <a:solidFill>
                  <a:srgbClr val="FFFFFF"/>
                </a:solidFill>
                <a:latin typeface="Century Gothic" panose="020B0502020202020204" pitchFamily="34" charset="0"/>
              </a:rPr>
              <a:t>in our words and actions today!</a:t>
            </a:r>
            <a:endParaRPr lang="en-US" altLang="en-US" sz="4000" b="1" dirty="0">
              <a:solidFill>
                <a:srgbClr val="FFFFFF"/>
              </a:solidFill>
              <a:latin typeface="Century Gothic" panose="020B0502020202020204" pitchFamily="34" charset="0"/>
            </a:endParaRPr>
          </a:p>
        </p:txBody>
      </p:sp>
      <p:grpSp>
        <p:nvGrpSpPr>
          <p:cNvPr id="9" name="Group 8">
            <a:extLst>
              <a:ext uri="{FF2B5EF4-FFF2-40B4-BE49-F238E27FC236}">
                <a16:creationId xmlns:a16="http://schemas.microsoft.com/office/drawing/2014/main" id="{4E343548-9E93-E083-AEE2-B386723662EF}"/>
              </a:ext>
            </a:extLst>
          </p:cNvPr>
          <p:cNvGrpSpPr/>
          <p:nvPr/>
        </p:nvGrpSpPr>
        <p:grpSpPr>
          <a:xfrm>
            <a:off x="3419872" y="3212976"/>
            <a:ext cx="2304256" cy="3171883"/>
            <a:chOff x="3218295" y="620688"/>
            <a:chExt cx="2707409" cy="3726836"/>
          </a:xfrm>
        </p:grpSpPr>
        <p:grpSp>
          <p:nvGrpSpPr>
            <p:cNvPr id="10" name="Graphic 16" descr="Medal with solid fill">
              <a:extLst>
                <a:ext uri="{FF2B5EF4-FFF2-40B4-BE49-F238E27FC236}">
                  <a16:creationId xmlns:a16="http://schemas.microsoft.com/office/drawing/2014/main" id="{981DC3B1-B8C8-E329-84D5-3FFE32B96A6D}"/>
                </a:ext>
              </a:extLst>
            </p:cNvPr>
            <p:cNvGrpSpPr/>
            <p:nvPr/>
          </p:nvGrpSpPr>
          <p:grpSpPr>
            <a:xfrm>
              <a:off x="3218295" y="620688"/>
              <a:ext cx="2707409" cy="3726836"/>
              <a:chOff x="3520775" y="3533876"/>
              <a:chExt cx="2106138" cy="2899167"/>
            </a:xfrm>
            <a:solidFill>
              <a:srgbClr val="FFC000"/>
            </a:solidFill>
          </p:grpSpPr>
          <p:sp>
            <p:nvSpPr>
              <p:cNvPr id="12" name="Free-form: Shape 11">
                <a:extLst>
                  <a:ext uri="{FF2B5EF4-FFF2-40B4-BE49-F238E27FC236}">
                    <a16:creationId xmlns:a16="http://schemas.microsoft.com/office/drawing/2014/main" id="{D6BBFF53-ABF7-B868-231A-107AB7D282A6}"/>
                  </a:ext>
                </a:extLst>
              </p:cNvPr>
              <p:cNvSpPr/>
              <p:nvPr/>
            </p:nvSpPr>
            <p:spPr>
              <a:xfrm>
                <a:off x="4136756" y="5182639"/>
                <a:ext cx="870487" cy="874176"/>
              </a:xfrm>
              <a:custGeom>
                <a:avLst/>
                <a:gdLst>
                  <a:gd name="connsiteX0" fmla="*/ 435244 w 870487"/>
                  <a:gd name="connsiteY0" fmla="*/ 0 h 874176"/>
                  <a:gd name="connsiteX1" fmla="*/ 0 w 870487"/>
                  <a:gd name="connsiteY1" fmla="*/ 435244 h 874176"/>
                  <a:gd name="connsiteX2" fmla="*/ 435244 w 870487"/>
                  <a:gd name="connsiteY2" fmla="*/ 874176 h 874176"/>
                  <a:gd name="connsiteX3" fmla="*/ 870488 w 870487"/>
                  <a:gd name="connsiteY3" fmla="*/ 438933 h 874176"/>
                  <a:gd name="connsiteX4" fmla="*/ 435244 w 870487"/>
                  <a:gd name="connsiteY4" fmla="*/ 0 h 8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87" h="874176">
                    <a:moveTo>
                      <a:pt x="435244" y="0"/>
                    </a:moveTo>
                    <a:cubicBezTo>
                      <a:pt x="195491" y="0"/>
                      <a:pt x="0" y="195491"/>
                      <a:pt x="0" y="435244"/>
                    </a:cubicBezTo>
                    <a:cubicBezTo>
                      <a:pt x="0" y="674997"/>
                      <a:pt x="195491" y="874176"/>
                      <a:pt x="435244" y="874176"/>
                    </a:cubicBezTo>
                    <a:cubicBezTo>
                      <a:pt x="674997" y="874176"/>
                      <a:pt x="870488" y="678686"/>
                      <a:pt x="870488" y="438933"/>
                    </a:cubicBezTo>
                    <a:cubicBezTo>
                      <a:pt x="870488" y="199179"/>
                      <a:pt x="674997" y="0"/>
                      <a:pt x="435244" y="0"/>
                    </a:cubicBezTo>
                  </a:path>
                </a:pathLst>
              </a:custGeom>
              <a:solidFill>
                <a:srgbClr val="FFC000"/>
              </a:solidFill>
              <a:ln w="36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3E885F77-5036-14FA-3752-90C39F6B2CBD}"/>
                  </a:ext>
                </a:extLst>
              </p:cNvPr>
              <p:cNvSpPr/>
              <p:nvPr/>
            </p:nvSpPr>
            <p:spPr>
              <a:xfrm>
                <a:off x="3760528" y="4810100"/>
                <a:ext cx="1622943" cy="1622943"/>
              </a:xfrm>
              <a:custGeom>
                <a:avLst/>
                <a:gdLst>
                  <a:gd name="connsiteX0" fmla="*/ 811472 w 1622943"/>
                  <a:gd name="connsiteY0" fmla="*/ 0 h 1622943"/>
                  <a:gd name="connsiteX1" fmla="*/ 0 w 1622943"/>
                  <a:gd name="connsiteY1" fmla="*/ 811472 h 1622943"/>
                  <a:gd name="connsiteX2" fmla="*/ 811472 w 1622943"/>
                  <a:gd name="connsiteY2" fmla="*/ 1622944 h 1622943"/>
                  <a:gd name="connsiteX3" fmla="*/ 1622944 w 1622943"/>
                  <a:gd name="connsiteY3" fmla="*/ 811472 h 1622943"/>
                  <a:gd name="connsiteX4" fmla="*/ 811472 w 1622943"/>
                  <a:gd name="connsiteY4" fmla="*/ 0 h 1622943"/>
                  <a:gd name="connsiteX5" fmla="*/ 811472 w 1622943"/>
                  <a:gd name="connsiteY5" fmla="*/ 1401633 h 1622943"/>
                  <a:gd name="connsiteX6" fmla="*/ 221311 w 1622943"/>
                  <a:gd name="connsiteY6" fmla="*/ 811472 h 1622943"/>
                  <a:gd name="connsiteX7" fmla="*/ 811472 w 1622943"/>
                  <a:gd name="connsiteY7" fmla="*/ 221311 h 1622943"/>
                  <a:gd name="connsiteX8" fmla="*/ 1401633 w 1622943"/>
                  <a:gd name="connsiteY8" fmla="*/ 811472 h 1622943"/>
                  <a:gd name="connsiteX9" fmla="*/ 811472 w 1622943"/>
                  <a:gd name="connsiteY9" fmla="*/ 1401633 h 162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2943" h="1622943">
                    <a:moveTo>
                      <a:pt x="811472" y="0"/>
                    </a:moveTo>
                    <a:cubicBezTo>
                      <a:pt x="365162" y="0"/>
                      <a:pt x="0" y="365162"/>
                      <a:pt x="0" y="811472"/>
                    </a:cubicBezTo>
                    <a:cubicBezTo>
                      <a:pt x="0" y="1257781"/>
                      <a:pt x="365162" y="1622944"/>
                      <a:pt x="811472" y="1622944"/>
                    </a:cubicBezTo>
                    <a:cubicBezTo>
                      <a:pt x="1257781" y="1622944"/>
                      <a:pt x="1622944" y="1257781"/>
                      <a:pt x="1622944" y="811472"/>
                    </a:cubicBezTo>
                    <a:cubicBezTo>
                      <a:pt x="1622944" y="365162"/>
                      <a:pt x="1257781" y="0"/>
                      <a:pt x="811472" y="0"/>
                    </a:cubicBezTo>
                    <a:moveTo>
                      <a:pt x="811472" y="1401633"/>
                    </a:moveTo>
                    <a:cubicBezTo>
                      <a:pt x="486883" y="1401633"/>
                      <a:pt x="221311" y="1136061"/>
                      <a:pt x="221311" y="811472"/>
                    </a:cubicBezTo>
                    <a:cubicBezTo>
                      <a:pt x="221311" y="486883"/>
                      <a:pt x="486883" y="221311"/>
                      <a:pt x="811472" y="221311"/>
                    </a:cubicBezTo>
                    <a:cubicBezTo>
                      <a:pt x="1136061" y="221311"/>
                      <a:pt x="1401633" y="486883"/>
                      <a:pt x="1401633" y="811472"/>
                    </a:cubicBezTo>
                    <a:cubicBezTo>
                      <a:pt x="1401633" y="1136061"/>
                      <a:pt x="1136061" y="1401633"/>
                      <a:pt x="811472" y="1401633"/>
                    </a:cubicBezTo>
                  </a:path>
                </a:pathLst>
              </a:custGeom>
              <a:solidFill>
                <a:srgbClr val="FFC000"/>
              </a:solidFill>
              <a:ln w="36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CBEA44EC-95F3-1E82-1ED0-056755D855E2}"/>
                  </a:ext>
                </a:extLst>
              </p:cNvPr>
              <p:cNvSpPr/>
              <p:nvPr/>
            </p:nvSpPr>
            <p:spPr>
              <a:xfrm>
                <a:off x="4771179" y="3533876"/>
                <a:ext cx="855733" cy="1335240"/>
              </a:xfrm>
              <a:custGeom>
                <a:avLst/>
                <a:gdLst>
                  <a:gd name="connsiteX0" fmla="*/ 0 w 855733"/>
                  <a:gd name="connsiteY0" fmla="*/ 1147126 h 1335240"/>
                  <a:gd name="connsiteX1" fmla="*/ 402047 w 855733"/>
                  <a:gd name="connsiteY1" fmla="*/ 1335240 h 1335240"/>
                  <a:gd name="connsiteX2" fmla="*/ 855734 w 855733"/>
                  <a:gd name="connsiteY2" fmla="*/ 309835 h 1335240"/>
                  <a:gd name="connsiteX3" fmla="*/ 649177 w 855733"/>
                  <a:gd name="connsiteY3" fmla="*/ 0 h 1335240"/>
                  <a:gd name="connsiteX4" fmla="*/ 516391 w 855733"/>
                  <a:gd name="connsiteY4" fmla="*/ 0 h 1335240"/>
                  <a:gd name="connsiteX5" fmla="*/ 228687 w 855733"/>
                  <a:gd name="connsiteY5" fmla="*/ 630735 h 1335240"/>
                  <a:gd name="connsiteX6" fmla="*/ 0 w 855733"/>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33" h="1335240">
                    <a:moveTo>
                      <a:pt x="0" y="1147126"/>
                    </a:moveTo>
                    <a:cubicBezTo>
                      <a:pt x="147540" y="1180323"/>
                      <a:pt x="284015" y="1243027"/>
                      <a:pt x="402047" y="1335240"/>
                    </a:cubicBezTo>
                    <a:lnTo>
                      <a:pt x="855734" y="309835"/>
                    </a:lnTo>
                    <a:lnTo>
                      <a:pt x="649177" y="0"/>
                    </a:lnTo>
                    <a:lnTo>
                      <a:pt x="516391" y="0"/>
                    </a:lnTo>
                    <a:lnTo>
                      <a:pt x="228687" y="630735"/>
                    </a:lnTo>
                    <a:lnTo>
                      <a:pt x="0" y="1147126"/>
                    </a:lnTo>
                    <a:close/>
                  </a:path>
                </a:pathLst>
              </a:custGeom>
              <a:solidFill>
                <a:srgbClr val="FF0000"/>
              </a:solidFill>
              <a:ln w="36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B343681-5E48-029A-18C5-FB2F8D4F2F46}"/>
                  </a:ext>
                </a:extLst>
              </p:cNvPr>
              <p:cNvSpPr/>
              <p:nvPr/>
            </p:nvSpPr>
            <p:spPr>
              <a:xfrm>
                <a:off x="3520775" y="3533876"/>
                <a:ext cx="852045" cy="1335240"/>
              </a:xfrm>
              <a:custGeom>
                <a:avLst/>
                <a:gdLst>
                  <a:gd name="connsiteX0" fmla="*/ 852045 w 852045"/>
                  <a:gd name="connsiteY0" fmla="*/ 1147126 h 1335240"/>
                  <a:gd name="connsiteX1" fmla="*/ 623358 w 852045"/>
                  <a:gd name="connsiteY1" fmla="*/ 630735 h 1335240"/>
                  <a:gd name="connsiteX2" fmla="*/ 335654 w 852045"/>
                  <a:gd name="connsiteY2" fmla="*/ 0 h 1335240"/>
                  <a:gd name="connsiteX3" fmla="*/ 202868 w 852045"/>
                  <a:gd name="connsiteY3" fmla="*/ 0 h 1335240"/>
                  <a:gd name="connsiteX4" fmla="*/ 0 w 852045"/>
                  <a:gd name="connsiteY4" fmla="*/ 309835 h 1335240"/>
                  <a:gd name="connsiteX5" fmla="*/ 453687 w 852045"/>
                  <a:gd name="connsiteY5" fmla="*/ 1335240 h 1335240"/>
                  <a:gd name="connsiteX6" fmla="*/ 852045 w 852045"/>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045" h="1335240">
                    <a:moveTo>
                      <a:pt x="852045" y="1147126"/>
                    </a:moveTo>
                    <a:lnTo>
                      <a:pt x="623358" y="630735"/>
                    </a:lnTo>
                    <a:lnTo>
                      <a:pt x="335654" y="0"/>
                    </a:lnTo>
                    <a:lnTo>
                      <a:pt x="202868" y="0"/>
                    </a:lnTo>
                    <a:lnTo>
                      <a:pt x="0" y="309835"/>
                    </a:lnTo>
                    <a:lnTo>
                      <a:pt x="453687" y="1335240"/>
                    </a:lnTo>
                    <a:cubicBezTo>
                      <a:pt x="568030" y="1246716"/>
                      <a:pt x="704505" y="1180323"/>
                      <a:pt x="852045" y="1147126"/>
                    </a:cubicBezTo>
                  </a:path>
                </a:pathLst>
              </a:custGeom>
              <a:solidFill>
                <a:srgbClr val="FF0000"/>
              </a:solidFill>
              <a:ln w="36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56781E6B-74EC-774E-DEDE-55B35C93620B}"/>
                  </a:ext>
                </a:extLst>
              </p:cNvPr>
              <p:cNvSpPr/>
              <p:nvPr/>
            </p:nvSpPr>
            <p:spPr>
              <a:xfrm>
                <a:off x="4018723" y="3537564"/>
                <a:ext cx="1106552" cy="442620"/>
              </a:xfrm>
              <a:custGeom>
                <a:avLst/>
                <a:gdLst>
                  <a:gd name="connsiteX0" fmla="*/ 903685 w 1106552"/>
                  <a:gd name="connsiteY0" fmla="*/ 442621 h 442620"/>
                  <a:gd name="connsiteX1" fmla="*/ 1106553 w 1106552"/>
                  <a:gd name="connsiteY1" fmla="*/ 0 h 442620"/>
                  <a:gd name="connsiteX2" fmla="*/ 0 w 1106552"/>
                  <a:gd name="connsiteY2" fmla="*/ 0 h 442620"/>
                  <a:gd name="connsiteX3" fmla="*/ 202868 w 1106552"/>
                  <a:gd name="connsiteY3" fmla="*/ 442621 h 442620"/>
                </a:gdLst>
                <a:ahLst/>
                <a:cxnLst>
                  <a:cxn ang="0">
                    <a:pos x="connsiteX0" y="connsiteY0"/>
                  </a:cxn>
                  <a:cxn ang="0">
                    <a:pos x="connsiteX1" y="connsiteY1"/>
                  </a:cxn>
                  <a:cxn ang="0">
                    <a:pos x="connsiteX2" y="connsiteY2"/>
                  </a:cxn>
                  <a:cxn ang="0">
                    <a:pos x="connsiteX3" y="connsiteY3"/>
                  </a:cxn>
                </a:cxnLst>
                <a:rect l="l" t="t" r="r" b="b"/>
                <a:pathLst>
                  <a:path w="1106552" h="442620">
                    <a:moveTo>
                      <a:pt x="903685" y="442621"/>
                    </a:moveTo>
                    <a:lnTo>
                      <a:pt x="1106553" y="0"/>
                    </a:lnTo>
                    <a:lnTo>
                      <a:pt x="0" y="0"/>
                    </a:lnTo>
                    <a:lnTo>
                      <a:pt x="202868" y="442621"/>
                    </a:lnTo>
                    <a:close/>
                  </a:path>
                </a:pathLst>
              </a:custGeom>
              <a:solidFill>
                <a:srgbClr val="FF0000"/>
              </a:solidFill>
              <a:ln w="36810" cap="flat">
                <a:noFill/>
                <a:prstDash val="solid"/>
                <a:miter/>
              </a:ln>
            </p:spPr>
            <p:txBody>
              <a:bodyPr rtlCol="0" anchor="ctr"/>
              <a:lstStyle/>
              <a:p>
                <a:endParaRPr lang="en-GB"/>
              </a:p>
            </p:txBody>
          </p:sp>
        </p:grpSp>
        <p:pic>
          <p:nvPicPr>
            <p:cNvPr id="11" name="Picture 10" descr="A group of rings in different colors&#10;&#10;Description automatically generated">
              <a:extLst>
                <a:ext uri="{FF2B5EF4-FFF2-40B4-BE49-F238E27FC236}">
                  <a16:creationId xmlns:a16="http://schemas.microsoft.com/office/drawing/2014/main" id="{9C18535F-E275-55FA-1E87-64431C533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1576" y="3067992"/>
              <a:ext cx="936104" cy="46805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a:extLst>
              <a:ext uri="{FF2B5EF4-FFF2-40B4-BE49-F238E27FC236}">
                <a16:creationId xmlns:a16="http://schemas.microsoft.com/office/drawing/2014/main" id="{D2238DA4-F0D4-77DD-3E98-B34968C44FE2}"/>
              </a:ext>
            </a:extLst>
          </p:cNvPr>
          <p:cNvSpPr txBox="1">
            <a:spLocks noChangeArrowheads="1"/>
          </p:cNvSpPr>
          <p:nvPr/>
        </p:nvSpPr>
        <p:spPr bwMode="auto">
          <a:xfrm>
            <a:off x="250825" y="260350"/>
            <a:ext cx="8497888" cy="708025"/>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altLang="en-US" sz="4000" b="1">
                <a:solidFill>
                  <a:srgbClr val="FF0000"/>
                </a:solidFill>
                <a:latin typeface="Cooper Black" panose="0208090404030B020404" pitchFamily="18" charset="0"/>
              </a:rPr>
              <a:t>Ángel Matos</a:t>
            </a:r>
            <a:endParaRPr lang="en-GB" altLang="en-US" sz="4000">
              <a:solidFill>
                <a:srgbClr val="FF0000"/>
              </a:solidFill>
              <a:effectLst>
                <a:outerShdw blurRad="38100" dist="38100" dir="2700000" algn="tl">
                  <a:srgbClr val="FFFFFF"/>
                </a:outerShdw>
              </a:effectLst>
              <a:latin typeface="Cooper Black" panose="0208090404030B020404" pitchFamily="18" charset="0"/>
            </a:endParaRPr>
          </a:p>
        </p:txBody>
      </p:sp>
      <p:pic>
        <p:nvPicPr>
          <p:cNvPr id="20482" name="Picture 1">
            <a:extLst>
              <a:ext uri="{FF2B5EF4-FFF2-40B4-BE49-F238E27FC236}">
                <a16:creationId xmlns:a16="http://schemas.microsoft.com/office/drawing/2014/main" id="{3863D10A-4901-3F11-7CC9-8F6DEF00AA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8488" y="1196975"/>
            <a:ext cx="5407025" cy="54070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483" name="Picture 2">
            <a:extLst>
              <a:ext uri="{FF2B5EF4-FFF2-40B4-BE49-F238E27FC236}">
                <a16:creationId xmlns:a16="http://schemas.microsoft.com/office/drawing/2014/main" id="{F57EDE6D-6520-A63F-9045-ADEEFF51DA0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115888"/>
            <a:ext cx="1763712"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a:extLst>
              <a:ext uri="{FF2B5EF4-FFF2-40B4-BE49-F238E27FC236}">
                <a16:creationId xmlns:a16="http://schemas.microsoft.com/office/drawing/2014/main" id="{EDD019E8-FEE5-B1B1-3D79-2F29BA8E9FC0}"/>
              </a:ext>
            </a:extLst>
          </p:cNvPr>
          <p:cNvPicPr>
            <a:picLocks noChangeAspect="1"/>
          </p:cNvPicPr>
          <p:nvPr/>
        </p:nvPicPr>
        <p:blipFill>
          <a:blip r:embed="rId3">
            <a:extLst>
              <a:ext uri="{28A0092B-C50C-407E-A947-70E740481C1C}">
                <a14:useLocalDpi xmlns:a14="http://schemas.microsoft.com/office/drawing/2010/main" val="0"/>
              </a:ext>
            </a:extLst>
          </a:blip>
          <a:srcRect r="2824" b="2815"/>
          <a:stretch>
            <a:fillRect/>
          </a:stretch>
        </p:blipFill>
        <p:spPr bwMode="auto">
          <a:xfrm>
            <a:off x="468313" y="765175"/>
            <a:ext cx="3552825" cy="52943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1506" name="TextBox 3">
            <a:extLst>
              <a:ext uri="{FF2B5EF4-FFF2-40B4-BE49-F238E27FC236}">
                <a16:creationId xmlns:a16="http://schemas.microsoft.com/office/drawing/2014/main" id="{F3AF857F-655B-888E-3309-D700AC73FFA0}"/>
              </a:ext>
            </a:extLst>
          </p:cNvPr>
          <p:cNvSpPr txBox="1">
            <a:spLocks noChangeArrowheads="1"/>
          </p:cNvSpPr>
          <p:nvPr/>
        </p:nvSpPr>
        <p:spPr bwMode="auto">
          <a:xfrm>
            <a:off x="4283968" y="1659285"/>
            <a:ext cx="45365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3200" b="1" dirty="0">
                <a:solidFill>
                  <a:schemeClr val="bg1"/>
                </a:solidFill>
                <a:latin typeface="Century Gothic" panose="020B0502020202020204" pitchFamily="34" charset="0"/>
                <a:cs typeface="Tahoma" panose="020B0604030504040204" pitchFamily="34" charset="0"/>
              </a:rPr>
              <a:t>“The important thing in the Olympic Games is not winning, but taking part. The essential thing about life is not conquering, but fighting well.”</a:t>
            </a:r>
          </a:p>
        </p:txBody>
      </p:sp>
    </p:spTree>
  </p:cSld>
  <p:clrMapOvr>
    <a:masterClrMapping/>
  </p:clrMapOvr>
  <p:transition advClick="0" advTm="16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candle&#10;&#10;Description automatically generated">
            <a:extLst>
              <a:ext uri="{FF2B5EF4-FFF2-40B4-BE49-F238E27FC236}">
                <a16:creationId xmlns:a16="http://schemas.microsoft.com/office/drawing/2014/main" id="{B76EA1AF-901A-0F84-9F08-CA42C7AB9FD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898787"/>
            <a:ext cx="9144000" cy="5060426"/>
          </a:xfrm>
          <a:prstGeom prst="rect">
            <a:avLst/>
          </a:prstGeom>
        </p:spPr>
      </p:pic>
    </p:spTree>
    <p:extLst>
      <p:ext uri="{BB962C8B-B14F-4D97-AF65-F5344CB8AC3E}">
        <p14:creationId xmlns:p14="http://schemas.microsoft.com/office/powerpoint/2010/main" val="137927131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134511-091B-4DA7-991E-4FF780C9E0C8}"/>
              </a:ext>
            </a:extLst>
          </p:cNvPr>
          <p:cNvSpPr txBox="1">
            <a:spLocks noChangeArrowheads="1"/>
          </p:cNvSpPr>
          <p:nvPr/>
        </p:nvSpPr>
        <p:spPr bwMode="auto">
          <a:xfrm>
            <a:off x="247871" y="4581128"/>
            <a:ext cx="8648257" cy="2012859"/>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2400" b="1" dirty="0">
                <a:solidFill>
                  <a:prstClr val="black"/>
                </a:solidFill>
                <a:latin typeface="Century Gothic" panose="020B0502020202020204" pitchFamily="34" charset="0"/>
              </a:rPr>
              <a:t>….I wonder what difference these ideas might make to the way we behave today?....</a:t>
            </a:r>
          </a:p>
          <a:p>
            <a:pPr algn="ctr" fontAlgn="auto">
              <a:spcAft>
                <a:spcPts val="0"/>
              </a:spcAft>
              <a:buNone/>
              <a:defRPr/>
            </a:pPr>
            <a:r>
              <a:rPr lang="en-GB" sz="2400" b="1" dirty="0">
                <a:solidFill>
                  <a:prstClr val="black"/>
                </a:solidFill>
                <a:latin typeface="Century Gothic" panose="020B0502020202020204" pitchFamily="34" charset="0"/>
              </a:rPr>
              <a:t>….I wonder how we might show Baron de Coubertin’s Olympic vales of respect, excellence or friendship in our classrooms and our homes this week?....</a:t>
            </a:r>
          </a:p>
        </p:txBody>
      </p:sp>
      <p:pic>
        <p:nvPicPr>
          <p:cNvPr id="3" name="Picture 2" descr="A group of rings in different colors&#10;&#10;Description automatically generated">
            <a:extLst>
              <a:ext uri="{FF2B5EF4-FFF2-40B4-BE49-F238E27FC236}">
                <a16:creationId xmlns:a16="http://schemas.microsoft.com/office/drawing/2014/main" id="{A9AA4BB7-1FBB-CC9D-DB1B-FDF020F7E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122" y="116632"/>
            <a:ext cx="6192756" cy="3096378"/>
          </a:xfrm>
          <a:prstGeom prst="rect">
            <a:avLst/>
          </a:prstGeom>
        </p:spPr>
      </p:pic>
      <p:sp>
        <p:nvSpPr>
          <p:cNvPr id="4" name="Rectangle 3">
            <a:extLst>
              <a:ext uri="{FF2B5EF4-FFF2-40B4-BE49-F238E27FC236}">
                <a16:creationId xmlns:a16="http://schemas.microsoft.com/office/drawing/2014/main" id="{C21C1CD3-F058-8CD6-E5D3-B4F341E4C871}"/>
              </a:ext>
            </a:extLst>
          </p:cNvPr>
          <p:cNvSpPr>
            <a:spLocks noChangeArrowheads="1"/>
          </p:cNvSpPr>
          <p:nvPr/>
        </p:nvSpPr>
        <p:spPr bwMode="auto">
          <a:xfrm>
            <a:off x="3333507" y="3429000"/>
            <a:ext cx="23839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GB" altLang="en-US" sz="3200" b="1" dirty="0">
                <a:solidFill>
                  <a:schemeClr val="bg1"/>
                </a:solidFill>
                <a:latin typeface="Century Gothic" panose="020B0502020202020204" pitchFamily="34" charset="0"/>
                <a:cs typeface="Tahoma" panose="020B0604030504040204" pitchFamily="34" charset="0"/>
              </a:rPr>
              <a:t>Excellence</a:t>
            </a:r>
            <a:endParaRPr lang="en-US" altLang="en-US" sz="3200" dirty="0">
              <a:solidFill>
                <a:schemeClr val="bg1"/>
              </a:solidFill>
              <a:latin typeface="Century Gothic" panose="020B0502020202020204" pitchFamily="34" charset="0"/>
              <a:cs typeface="Tahoma" panose="020B0604030504040204" pitchFamily="34" charset="0"/>
            </a:endParaRPr>
          </a:p>
        </p:txBody>
      </p:sp>
      <p:sp>
        <p:nvSpPr>
          <p:cNvPr id="5" name="Rectangle 4">
            <a:extLst>
              <a:ext uri="{FF2B5EF4-FFF2-40B4-BE49-F238E27FC236}">
                <a16:creationId xmlns:a16="http://schemas.microsoft.com/office/drawing/2014/main" id="{90E0154C-9771-51CE-B1BF-BDECDE7FE7F7}"/>
              </a:ext>
            </a:extLst>
          </p:cNvPr>
          <p:cNvSpPr>
            <a:spLocks noChangeArrowheads="1"/>
          </p:cNvSpPr>
          <p:nvPr/>
        </p:nvSpPr>
        <p:spPr bwMode="auto">
          <a:xfrm>
            <a:off x="6667077" y="3429000"/>
            <a:ext cx="21884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GB" altLang="en-US" sz="3200" b="1" dirty="0">
                <a:solidFill>
                  <a:schemeClr val="bg1"/>
                </a:solidFill>
                <a:latin typeface="Century Gothic" panose="020B0502020202020204" pitchFamily="34" charset="0"/>
                <a:cs typeface="Tahoma" panose="020B0604030504040204" pitchFamily="34" charset="0"/>
              </a:rPr>
              <a:t>Friendship</a:t>
            </a:r>
            <a:endParaRPr lang="en-US" altLang="en-US" sz="3200" dirty="0">
              <a:solidFill>
                <a:schemeClr val="bg1"/>
              </a:solidFill>
              <a:latin typeface="Century Gothic" panose="020B050202020202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D4EF57D7-DDE7-346C-FA9A-C38906178C02}"/>
              </a:ext>
            </a:extLst>
          </p:cNvPr>
          <p:cNvSpPr>
            <a:spLocks noChangeArrowheads="1"/>
          </p:cNvSpPr>
          <p:nvPr/>
        </p:nvSpPr>
        <p:spPr bwMode="auto">
          <a:xfrm>
            <a:off x="380757" y="3429000"/>
            <a:ext cx="17876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GB" altLang="en-US" sz="3200" b="1" dirty="0">
                <a:solidFill>
                  <a:schemeClr val="bg1"/>
                </a:solidFill>
                <a:latin typeface="Century Gothic" panose="020B0502020202020204" pitchFamily="34" charset="0"/>
                <a:cs typeface="Tahoma" panose="020B0604030504040204" pitchFamily="34" charset="0"/>
              </a:rPr>
              <a:t>Respect</a:t>
            </a:r>
            <a:endParaRPr lang="en-US" altLang="en-US" sz="3200" dirty="0">
              <a:solidFill>
                <a:schemeClr val="bg1"/>
              </a:solidFill>
              <a:latin typeface="Century Gothic" panose="020B050202020202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ilver medal with a gold laurel wreath and three rings&#10;&#10;Description automatically generated">
            <a:extLst>
              <a:ext uri="{FF2B5EF4-FFF2-40B4-BE49-F238E27FC236}">
                <a16:creationId xmlns:a16="http://schemas.microsoft.com/office/drawing/2014/main" id="{F466DC15-6547-EC28-D762-88FA7FEE55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856" y="332656"/>
            <a:ext cx="7164288" cy="4029912"/>
          </a:xfrm>
          <a:prstGeom prst="rect">
            <a:avLst/>
          </a:prstGeom>
          <a:ln>
            <a:solidFill>
              <a:schemeClr val="bg1"/>
            </a:solidFill>
          </a:ln>
        </p:spPr>
      </p:pic>
      <p:sp>
        <p:nvSpPr>
          <p:cNvPr id="3" name="TextBox 2">
            <a:extLst>
              <a:ext uri="{FF2B5EF4-FFF2-40B4-BE49-F238E27FC236}">
                <a16:creationId xmlns:a16="http://schemas.microsoft.com/office/drawing/2014/main" id="{8259EC53-6086-A904-C627-8C8325A916CD}"/>
              </a:ext>
            </a:extLst>
          </p:cNvPr>
          <p:cNvSpPr txBox="1"/>
          <p:nvPr/>
        </p:nvSpPr>
        <p:spPr>
          <a:xfrm>
            <a:off x="179512" y="4725144"/>
            <a:ext cx="8784976" cy="1938992"/>
          </a:xfrm>
          <a:prstGeom prst="rect">
            <a:avLst/>
          </a:prstGeom>
          <a:solidFill>
            <a:schemeClr val="bg1">
              <a:alpha val="73000"/>
            </a:schemeClr>
          </a:solidFill>
        </p:spPr>
        <p:txBody>
          <a:bodyPr wrap="square">
            <a:spAutoFit/>
          </a:bodyPr>
          <a:lstStyle/>
          <a:p>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Dear God</a:t>
            </a:r>
          </a:p>
          <a:p>
            <a:r>
              <a:rPr lang="en-GB" sz="2000" b="1" dirty="0">
                <a:effectLst/>
                <a:latin typeface="Century Gothic" panose="020B0502020202020204" pitchFamily="34" charset="0"/>
                <a:ea typeface="Calibri" panose="020F0502020204030204" pitchFamily="34" charset="0"/>
                <a:cs typeface="Times New Roman" panose="02020603050405020304" pitchFamily="18" charset="0"/>
              </a:rPr>
              <a:t>Thank you for the Olympics, and all that’s good about them. We pray for all who will be competing this year, that they will do all they can to uphold the Olympic ideals. As we go about our work and play today, may we do the best we can, and treat others with respect and friendship.</a:t>
            </a:r>
          </a:p>
        </p:txBody>
      </p:sp>
    </p:spTree>
    <p:extLst>
      <p:ext uri="{BB962C8B-B14F-4D97-AF65-F5344CB8AC3E}">
        <p14:creationId xmlns:p14="http://schemas.microsoft.com/office/powerpoint/2010/main" val="310368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953744"/>
            <a:ext cx="8679468" cy="1672233"/>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Let’s </a:t>
            </a:r>
            <a:r>
              <a:rPr kumimoji="0" lang="en-GB" sz="3200" b="1" i="0" u="none" strike="noStrike" kern="1200" cap="none" spc="0" normalizeH="0" baseline="0" noProof="0" dirty="0">
                <a:ln>
                  <a:noFill/>
                </a:ln>
                <a:solidFill>
                  <a:srgbClr val="FFC000"/>
                </a:solidFill>
                <a:effectLst/>
                <a:uLnTx/>
                <a:uFillTx/>
                <a:latin typeface="Century Gothic" panose="020B0502020202020204" pitchFamily="34" charset="0"/>
                <a:ea typeface="MS Mincho" panose="02020609040205080304" pitchFamily="49" charset="-128"/>
                <a:cs typeface="Times New Roman" panose="02020603050405020304" pitchFamily="18" charset="0"/>
              </a:rPr>
              <a:t>‘go for gold’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in all that we do!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5400000">
              <a:off x="372533" y="0"/>
              <a:ext cx="914400" cy="914400"/>
            </a:xfrm>
            <a:prstGeom prst="rect">
              <a:avLst/>
            </a:prstGeom>
          </p:spPr>
        </p:pic>
      </p:grpSp>
      <p:grpSp>
        <p:nvGrpSpPr>
          <p:cNvPr id="2" name="Group 1">
            <a:extLst>
              <a:ext uri="{FF2B5EF4-FFF2-40B4-BE49-F238E27FC236}">
                <a16:creationId xmlns:a16="http://schemas.microsoft.com/office/drawing/2014/main" id="{CA192027-AEE6-2F71-5E23-F30D051B01F8}"/>
              </a:ext>
            </a:extLst>
          </p:cNvPr>
          <p:cNvGrpSpPr/>
          <p:nvPr/>
        </p:nvGrpSpPr>
        <p:grpSpPr>
          <a:xfrm>
            <a:off x="3023828" y="318315"/>
            <a:ext cx="3096344" cy="4262218"/>
            <a:chOff x="3218295" y="620688"/>
            <a:chExt cx="2707408" cy="3726836"/>
          </a:xfrm>
        </p:grpSpPr>
        <p:grpSp>
          <p:nvGrpSpPr>
            <p:cNvPr id="4" name="Graphic 16" descr="Medal with solid fill">
              <a:extLst>
                <a:ext uri="{FF2B5EF4-FFF2-40B4-BE49-F238E27FC236}">
                  <a16:creationId xmlns:a16="http://schemas.microsoft.com/office/drawing/2014/main" id="{20F559A6-5951-F81A-A5F2-9E0B9A565024}"/>
                </a:ext>
              </a:extLst>
            </p:cNvPr>
            <p:cNvGrpSpPr/>
            <p:nvPr/>
          </p:nvGrpSpPr>
          <p:grpSpPr>
            <a:xfrm>
              <a:off x="3218295" y="620688"/>
              <a:ext cx="2707408" cy="3726836"/>
              <a:chOff x="3520775" y="3533876"/>
              <a:chExt cx="2106137" cy="2899167"/>
            </a:xfrm>
            <a:solidFill>
              <a:srgbClr val="FFC000"/>
            </a:solidFill>
          </p:grpSpPr>
          <p:sp>
            <p:nvSpPr>
              <p:cNvPr id="11" name="Free-form: Shape 10">
                <a:extLst>
                  <a:ext uri="{FF2B5EF4-FFF2-40B4-BE49-F238E27FC236}">
                    <a16:creationId xmlns:a16="http://schemas.microsoft.com/office/drawing/2014/main" id="{BC01126B-314F-998B-FE75-FFEECC9DB04F}"/>
                  </a:ext>
                </a:extLst>
              </p:cNvPr>
              <p:cNvSpPr/>
              <p:nvPr/>
            </p:nvSpPr>
            <p:spPr>
              <a:xfrm>
                <a:off x="4136756" y="5182639"/>
                <a:ext cx="870487" cy="874176"/>
              </a:xfrm>
              <a:custGeom>
                <a:avLst/>
                <a:gdLst>
                  <a:gd name="connsiteX0" fmla="*/ 435244 w 870487"/>
                  <a:gd name="connsiteY0" fmla="*/ 0 h 874176"/>
                  <a:gd name="connsiteX1" fmla="*/ 0 w 870487"/>
                  <a:gd name="connsiteY1" fmla="*/ 435244 h 874176"/>
                  <a:gd name="connsiteX2" fmla="*/ 435244 w 870487"/>
                  <a:gd name="connsiteY2" fmla="*/ 874176 h 874176"/>
                  <a:gd name="connsiteX3" fmla="*/ 870488 w 870487"/>
                  <a:gd name="connsiteY3" fmla="*/ 438933 h 874176"/>
                  <a:gd name="connsiteX4" fmla="*/ 435244 w 870487"/>
                  <a:gd name="connsiteY4" fmla="*/ 0 h 8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87" h="874176">
                    <a:moveTo>
                      <a:pt x="435244" y="0"/>
                    </a:moveTo>
                    <a:cubicBezTo>
                      <a:pt x="195491" y="0"/>
                      <a:pt x="0" y="195491"/>
                      <a:pt x="0" y="435244"/>
                    </a:cubicBezTo>
                    <a:cubicBezTo>
                      <a:pt x="0" y="674997"/>
                      <a:pt x="195491" y="874176"/>
                      <a:pt x="435244" y="874176"/>
                    </a:cubicBezTo>
                    <a:cubicBezTo>
                      <a:pt x="674997" y="874176"/>
                      <a:pt x="870488" y="678686"/>
                      <a:pt x="870488" y="438933"/>
                    </a:cubicBezTo>
                    <a:cubicBezTo>
                      <a:pt x="870488" y="199179"/>
                      <a:pt x="674997" y="0"/>
                      <a:pt x="435244" y="0"/>
                    </a:cubicBezTo>
                  </a:path>
                </a:pathLst>
              </a:custGeom>
              <a:solidFill>
                <a:srgbClr val="FFC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2" name="Free-form: Shape 11">
                <a:extLst>
                  <a:ext uri="{FF2B5EF4-FFF2-40B4-BE49-F238E27FC236}">
                    <a16:creationId xmlns:a16="http://schemas.microsoft.com/office/drawing/2014/main" id="{5DF64967-A478-8338-FF2B-87706664EFEC}"/>
                  </a:ext>
                </a:extLst>
              </p:cNvPr>
              <p:cNvSpPr/>
              <p:nvPr/>
            </p:nvSpPr>
            <p:spPr>
              <a:xfrm>
                <a:off x="3760528" y="4810100"/>
                <a:ext cx="1622943" cy="1622943"/>
              </a:xfrm>
              <a:custGeom>
                <a:avLst/>
                <a:gdLst>
                  <a:gd name="connsiteX0" fmla="*/ 811472 w 1622943"/>
                  <a:gd name="connsiteY0" fmla="*/ 0 h 1622943"/>
                  <a:gd name="connsiteX1" fmla="*/ 0 w 1622943"/>
                  <a:gd name="connsiteY1" fmla="*/ 811472 h 1622943"/>
                  <a:gd name="connsiteX2" fmla="*/ 811472 w 1622943"/>
                  <a:gd name="connsiteY2" fmla="*/ 1622944 h 1622943"/>
                  <a:gd name="connsiteX3" fmla="*/ 1622944 w 1622943"/>
                  <a:gd name="connsiteY3" fmla="*/ 811472 h 1622943"/>
                  <a:gd name="connsiteX4" fmla="*/ 811472 w 1622943"/>
                  <a:gd name="connsiteY4" fmla="*/ 0 h 1622943"/>
                  <a:gd name="connsiteX5" fmla="*/ 811472 w 1622943"/>
                  <a:gd name="connsiteY5" fmla="*/ 1401633 h 1622943"/>
                  <a:gd name="connsiteX6" fmla="*/ 221311 w 1622943"/>
                  <a:gd name="connsiteY6" fmla="*/ 811472 h 1622943"/>
                  <a:gd name="connsiteX7" fmla="*/ 811472 w 1622943"/>
                  <a:gd name="connsiteY7" fmla="*/ 221311 h 1622943"/>
                  <a:gd name="connsiteX8" fmla="*/ 1401633 w 1622943"/>
                  <a:gd name="connsiteY8" fmla="*/ 811472 h 1622943"/>
                  <a:gd name="connsiteX9" fmla="*/ 811472 w 1622943"/>
                  <a:gd name="connsiteY9" fmla="*/ 1401633 h 162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2943" h="1622943">
                    <a:moveTo>
                      <a:pt x="811472" y="0"/>
                    </a:moveTo>
                    <a:cubicBezTo>
                      <a:pt x="365162" y="0"/>
                      <a:pt x="0" y="365162"/>
                      <a:pt x="0" y="811472"/>
                    </a:cubicBezTo>
                    <a:cubicBezTo>
                      <a:pt x="0" y="1257781"/>
                      <a:pt x="365162" y="1622944"/>
                      <a:pt x="811472" y="1622944"/>
                    </a:cubicBezTo>
                    <a:cubicBezTo>
                      <a:pt x="1257781" y="1622944"/>
                      <a:pt x="1622944" y="1257781"/>
                      <a:pt x="1622944" y="811472"/>
                    </a:cubicBezTo>
                    <a:cubicBezTo>
                      <a:pt x="1622944" y="365162"/>
                      <a:pt x="1257781" y="0"/>
                      <a:pt x="811472" y="0"/>
                    </a:cubicBezTo>
                    <a:moveTo>
                      <a:pt x="811472" y="1401633"/>
                    </a:moveTo>
                    <a:cubicBezTo>
                      <a:pt x="486883" y="1401633"/>
                      <a:pt x="221311" y="1136061"/>
                      <a:pt x="221311" y="811472"/>
                    </a:cubicBezTo>
                    <a:cubicBezTo>
                      <a:pt x="221311" y="486883"/>
                      <a:pt x="486883" y="221311"/>
                      <a:pt x="811472" y="221311"/>
                    </a:cubicBezTo>
                    <a:cubicBezTo>
                      <a:pt x="1136061" y="221311"/>
                      <a:pt x="1401633" y="486883"/>
                      <a:pt x="1401633" y="811472"/>
                    </a:cubicBezTo>
                    <a:cubicBezTo>
                      <a:pt x="1401633" y="1136061"/>
                      <a:pt x="1136061" y="1401633"/>
                      <a:pt x="811472" y="1401633"/>
                    </a:cubicBezTo>
                  </a:path>
                </a:pathLst>
              </a:custGeom>
              <a:solidFill>
                <a:srgbClr val="FFC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3" name="Free-form: Shape 12">
                <a:extLst>
                  <a:ext uri="{FF2B5EF4-FFF2-40B4-BE49-F238E27FC236}">
                    <a16:creationId xmlns:a16="http://schemas.microsoft.com/office/drawing/2014/main" id="{24311600-23E8-7074-5004-0C07785EFBB0}"/>
                  </a:ext>
                </a:extLst>
              </p:cNvPr>
              <p:cNvSpPr/>
              <p:nvPr/>
            </p:nvSpPr>
            <p:spPr>
              <a:xfrm>
                <a:off x="4771179" y="3533876"/>
                <a:ext cx="855733" cy="1335240"/>
              </a:xfrm>
              <a:custGeom>
                <a:avLst/>
                <a:gdLst>
                  <a:gd name="connsiteX0" fmla="*/ 0 w 855733"/>
                  <a:gd name="connsiteY0" fmla="*/ 1147126 h 1335240"/>
                  <a:gd name="connsiteX1" fmla="*/ 402047 w 855733"/>
                  <a:gd name="connsiteY1" fmla="*/ 1335240 h 1335240"/>
                  <a:gd name="connsiteX2" fmla="*/ 855734 w 855733"/>
                  <a:gd name="connsiteY2" fmla="*/ 309835 h 1335240"/>
                  <a:gd name="connsiteX3" fmla="*/ 649177 w 855733"/>
                  <a:gd name="connsiteY3" fmla="*/ 0 h 1335240"/>
                  <a:gd name="connsiteX4" fmla="*/ 516391 w 855733"/>
                  <a:gd name="connsiteY4" fmla="*/ 0 h 1335240"/>
                  <a:gd name="connsiteX5" fmla="*/ 228687 w 855733"/>
                  <a:gd name="connsiteY5" fmla="*/ 630735 h 1335240"/>
                  <a:gd name="connsiteX6" fmla="*/ 0 w 855733"/>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33" h="1335240">
                    <a:moveTo>
                      <a:pt x="0" y="1147126"/>
                    </a:moveTo>
                    <a:cubicBezTo>
                      <a:pt x="147540" y="1180323"/>
                      <a:pt x="284015" y="1243027"/>
                      <a:pt x="402047" y="1335240"/>
                    </a:cubicBezTo>
                    <a:lnTo>
                      <a:pt x="855734" y="309835"/>
                    </a:lnTo>
                    <a:lnTo>
                      <a:pt x="649177" y="0"/>
                    </a:lnTo>
                    <a:lnTo>
                      <a:pt x="516391" y="0"/>
                    </a:lnTo>
                    <a:lnTo>
                      <a:pt x="228687" y="630735"/>
                    </a:lnTo>
                    <a:lnTo>
                      <a:pt x="0" y="1147126"/>
                    </a:lnTo>
                    <a:close/>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4" name="Free-form: Shape 13">
                <a:extLst>
                  <a:ext uri="{FF2B5EF4-FFF2-40B4-BE49-F238E27FC236}">
                    <a16:creationId xmlns:a16="http://schemas.microsoft.com/office/drawing/2014/main" id="{B579DC89-43F3-A608-E6A1-6BF015AE0D9A}"/>
                  </a:ext>
                </a:extLst>
              </p:cNvPr>
              <p:cNvSpPr/>
              <p:nvPr/>
            </p:nvSpPr>
            <p:spPr>
              <a:xfrm>
                <a:off x="3520775" y="3533876"/>
                <a:ext cx="852045" cy="1335240"/>
              </a:xfrm>
              <a:custGeom>
                <a:avLst/>
                <a:gdLst>
                  <a:gd name="connsiteX0" fmla="*/ 852045 w 852045"/>
                  <a:gd name="connsiteY0" fmla="*/ 1147126 h 1335240"/>
                  <a:gd name="connsiteX1" fmla="*/ 623358 w 852045"/>
                  <a:gd name="connsiteY1" fmla="*/ 630735 h 1335240"/>
                  <a:gd name="connsiteX2" fmla="*/ 335654 w 852045"/>
                  <a:gd name="connsiteY2" fmla="*/ 0 h 1335240"/>
                  <a:gd name="connsiteX3" fmla="*/ 202868 w 852045"/>
                  <a:gd name="connsiteY3" fmla="*/ 0 h 1335240"/>
                  <a:gd name="connsiteX4" fmla="*/ 0 w 852045"/>
                  <a:gd name="connsiteY4" fmla="*/ 309835 h 1335240"/>
                  <a:gd name="connsiteX5" fmla="*/ 453687 w 852045"/>
                  <a:gd name="connsiteY5" fmla="*/ 1335240 h 1335240"/>
                  <a:gd name="connsiteX6" fmla="*/ 852045 w 852045"/>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045" h="1335240">
                    <a:moveTo>
                      <a:pt x="852045" y="1147126"/>
                    </a:moveTo>
                    <a:lnTo>
                      <a:pt x="623358" y="630735"/>
                    </a:lnTo>
                    <a:lnTo>
                      <a:pt x="335654" y="0"/>
                    </a:lnTo>
                    <a:lnTo>
                      <a:pt x="202868" y="0"/>
                    </a:lnTo>
                    <a:lnTo>
                      <a:pt x="0" y="309835"/>
                    </a:lnTo>
                    <a:lnTo>
                      <a:pt x="453687" y="1335240"/>
                    </a:lnTo>
                    <a:cubicBezTo>
                      <a:pt x="568030" y="1246716"/>
                      <a:pt x="704505" y="1180323"/>
                      <a:pt x="852045" y="1147126"/>
                    </a:cubicBezTo>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5" name="Free-form: Shape 14">
                <a:extLst>
                  <a:ext uri="{FF2B5EF4-FFF2-40B4-BE49-F238E27FC236}">
                    <a16:creationId xmlns:a16="http://schemas.microsoft.com/office/drawing/2014/main" id="{7384D4B3-99E9-326B-C2AC-7AABC716D7B4}"/>
                  </a:ext>
                </a:extLst>
              </p:cNvPr>
              <p:cNvSpPr/>
              <p:nvPr/>
            </p:nvSpPr>
            <p:spPr>
              <a:xfrm>
                <a:off x="4018723" y="3537564"/>
                <a:ext cx="1106552" cy="442620"/>
              </a:xfrm>
              <a:custGeom>
                <a:avLst/>
                <a:gdLst>
                  <a:gd name="connsiteX0" fmla="*/ 903685 w 1106552"/>
                  <a:gd name="connsiteY0" fmla="*/ 442621 h 442620"/>
                  <a:gd name="connsiteX1" fmla="*/ 1106553 w 1106552"/>
                  <a:gd name="connsiteY1" fmla="*/ 0 h 442620"/>
                  <a:gd name="connsiteX2" fmla="*/ 0 w 1106552"/>
                  <a:gd name="connsiteY2" fmla="*/ 0 h 442620"/>
                  <a:gd name="connsiteX3" fmla="*/ 202868 w 1106552"/>
                  <a:gd name="connsiteY3" fmla="*/ 442621 h 442620"/>
                </a:gdLst>
                <a:ahLst/>
                <a:cxnLst>
                  <a:cxn ang="0">
                    <a:pos x="connsiteX0" y="connsiteY0"/>
                  </a:cxn>
                  <a:cxn ang="0">
                    <a:pos x="connsiteX1" y="connsiteY1"/>
                  </a:cxn>
                  <a:cxn ang="0">
                    <a:pos x="connsiteX2" y="connsiteY2"/>
                  </a:cxn>
                  <a:cxn ang="0">
                    <a:pos x="connsiteX3" y="connsiteY3"/>
                  </a:cxn>
                </a:cxnLst>
                <a:rect l="l" t="t" r="r" b="b"/>
                <a:pathLst>
                  <a:path w="1106552" h="442620">
                    <a:moveTo>
                      <a:pt x="903685" y="442621"/>
                    </a:moveTo>
                    <a:lnTo>
                      <a:pt x="1106553" y="0"/>
                    </a:lnTo>
                    <a:lnTo>
                      <a:pt x="0" y="0"/>
                    </a:lnTo>
                    <a:lnTo>
                      <a:pt x="202868" y="442621"/>
                    </a:lnTo>
                    <a:close/>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grpSp>
        <p:pic>
          <p:nvPicPr>
            <p:cNvPr id="10" name="Picture 9" descr="A group of rings in different colors&#10;&#10;Description automatically generated">
              <a:extLst>
                <a:ext uri="{FF2B5EF4-FFF2-40B4-BE49-F238E27FC236}">
                  <a16:creationId xmlns:a16="http://schemas.microsoft.com/office/drawing/2014/main" id="{34835960-12D9-B579-72A9-6B3B590235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1576" y="3067992"/>
              <a:ext cx="936104" cy="46805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aphic 1" descr="Medal with solid fill">
            <a:extLst>
              <a:ext uri="{FF2B5EF4-FFF2-40B4-BE49-F238E27FC236}">
                <a16:creationId xmlns:a16="http://schemas.microsoft.com/office/drawing/2014/main" id="{410B4993-4B71-F5E2-BDED-9121BD4A366C}"/>
              </a:ext>
            </a:extLst>
          </p:cNvPr>
          <p:cNvGrpSpPr/>
          <p:nvPr/>
        </p:nvGrpSpPr>
        <p:grpSpPr>
          <a:xfrm>
            <a:off x="2339752" y="379821"/>
            <a:ext cx="4464496" cy="6145523"/>
            <a:chOff x="3206098" y="1463631"/>
            <a:chExt cx="3169402" cy="4362784"/>
          </a:xfrm>
          <a:solidFill>
            <a:schemeClr val="bg1"/>
          </a:solidFill>
        </p:grpSpPr>
        <p:sp>
          <p:nvSpPr>
            <p:cNvPr id="5" name="Free-form: Shape 4">
              <a:extLst>
                <a:ext uri="{FF2B5EF4-FFF2-40B4-BE49-F238E27FC236}">
                  <a16:creationId xmlns:a16="http://schemas.microsoft.com/office/drawing/2014/main" id="{01A913E3-8509-ACA5-57A6-C1D2755A6D09}"/>
                </a:ext>
              </a:extLst>
            </p:cNvPr>
            <p:cNvSpPr/>
            <p:nvPr/>
          </p:nvSpPr>
          <p:spPr>
            <a:xfrm>
              <a:off x="4133051" y="3944757"/>
              <a:ext cx="1309945" cy="1315495"/>
            </a:xfrm>
            <a:custGeom>
              <a:avLst/>
              <a:gdLst>
                <a:gd name="connsiteX0" fmla="*/ 654973 w 1309945"/>
                <a:gd name="connsiteY0" fmla="*/ 0 h 1315495"/>
                <a:gd name="connsiteX1" fmla="*/ 0 w 1309945"/>
                <a:gd name="connsiteY1" fmla="*/ 654973 h 1315495"/>
                <a:gd name="connsiteX2" fmla="*/ 654973 w 1309945"/>
                <a:gd name="connsiteY2" fmla="*/ 1315496 h 1315495"/>
                <a:gd name="connsiteX3" fmla="*/ 1309946 w 1309945"/>
                <a:gd name="connsiteY3" fmla="*/ 660523 h 1315495"/>
                <a:gd name="connsiteX4" fmla="*/ 654973 w 1309945"/>
                <a:gd name="connsiteY4" fmla="*/ 0 h 1315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945" h="1315495">
                  <a:moveTo>
                    <a:pt x="654973" y="0"/>
                  </a:moveTo>
                  <a:cubicBezTo>
                    <a:pt x="294183" y="0"/>
                    <a:pt x="0" y="294183"/>
                    <a:pt x="0" y="654973"/>
                  </a:cubicBezTo>
                  <a:cubicBezTo>
                    <a:pt x="0" y="1015763"/>
                    <a:pt x="294183" y="1315496"/>
                    <a:pt x="654973" y="1315496"/>
                  </a:cubicBezTo>
                  <a:cubicBezTo>
                    <a:pt x="1015763" y="1315496"/>
                    <a:pt x="1309946" y="1021314"/>
                    <a:pt x="1309946" y="660523"/>
                  </a:cubicBezTo>
                  <a:cubicBezTo>
                    <a:pt x="1309946" y="299733"/>
                    <a:pt x="1015763" y="0"/>
                    <a:pt x="654973" y="0"/>
                  </a:cubicBezTo>
                </a:path>
              </a:pathLst>
            </a:custGeom>
            <a:solidFill>
              <a:srgbClr val="FFC000"/>
            </a:solidFill>
            <a:ln w="55463"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F645274F-174C-1D06-674E-68BC1A7FA73D}"/>
                </a:ext>
              </a:extLst>
            </p:cNvPr>
            <p:cNvSpPr/>
            <p:nvPr/>
          </p:nvSpPr>
          <p:spPr>
            <a:xfrm>
              <a:off x="3566888" y="3384144"/>
              <a:ext cx="2442271" cy="2442271"/>
            </a:xfrm>
            <a:custGeom>
              <a:avLst/>
              <a:gdLst>
                <a:gd name="connsiteX0" fmla="*/ 1221136 w 2442271"/>
                <a:gd name="connsiteY0" fmla="*/ 0 h 2442271"/>
                <a:gd name="connsiteX1" fmla="*/ 0 w 2442271"/>
                <a:gd name="connsiteY1" fmla="*/ 1221136 h 2442271"/>
                <a:gd name="connsiteX2" fmla="*/ 1221136 w 2442271"/>
                <a:gd name="connsiteY2" fmla="*/ 2442272 h 2442271"/>
                <a:gd name="connsiteX3" fmla="*/ 2442271 w 2442271"/>
                <a:gd name="connsiteY3" fmla="*/ 1221136 h 2442271"/>
                <a:gd name="connsiteX4" fmla="*/ 1221136 w 2442271"/>
                <a:gd name="connsiteY4" fmla="*/ 0 h 2442271"/>
                <a:gd name="connsiteX5" fmla="*/ 1221136 w 2442271"/>
                <a:gd name="connsiteY5" fmla="*/ 2109235 h 2442271"/>
                <a:gd name="connsiteX6" fmla="*/ 333037 w 2442271"/>
                <a:gd name="connsiteY6" fmla="*/ 1221136 h 2442271"/>
                <a:gd name="connsiteX7" fmla="*/ 1221136 w 2442271"/>
                <a:gd name="connsiteY7" fmla="*/ 333037 h 2442271"/>
                <a:gd name="connsiteX8" fmla="*/ 2109234 w 2442271"/>
                <a:gd name="connsiteY8" fmla="*/ 1221136 h 2442271"/>
                <a:gd name="connsiteX9" fmla="*/ 1221136 w 2442271"/>
                <a:gd name="connsiteY9" fmla="*/ 2109235 h 244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2271" h="2442271">
                  <a:moveTo>
                    <a:pt x="1221136" y="0"/>
                  </a:moveTo>
                  <a:cubicBezTo>
                    <a:pt x="549511" y="0"/>
                    <a:pt x="0" y="549511"/>
                    <a:pt x="0" y="1221136"/>
                  </a:cubicBezTo>
                  <a:cubicBezTo>
                    <a:pt x="0" y="1892760"/>
                    <a:pt x="549511" y="2442272"/>
                    <a:pt x="1221136" y="2442272"/>
                  </a:cubicBezTo>
                  <a:cubicBezTo>
                    <a:pt x="1892760" y="2442272"/>
                    <a:pt x="2442271" y="1892760"/>
                    <a:pt x="2442271" y="1221136"/>
                  </a:cubicBezTo>
                  <a:cubicBezTo>
                    <a:pt x="2442271" y="549511"/>
                    <a:pt x="1892760" y="0"/>
                    <a:pt x="1221136" y="0"/>
                  </a:cubicBezTo>
                  <a:moveTo>
                    <a:pt x="1221136" y="2109235"/>
                  </a:moveTo>
                  <a:cubicBezTo>
                    <a:pt x="732681" y="2109235"/>
                    <a:pt x="333037" y="1709590"/>
                    <a:pt x="333037" y="1221136"/>
                  </a:cubicBezTo>
                  <a:cubicBezTo>
                    <a:pt x="333037" y="732681"/>
                    <a:pt x="732681" y="333037"/>
                    <a:pt x="1221136" y="333037"/>
                  </a:cubicBezTo>
                  <a:cubicBezTo>
                    <a:pt x="1709590" y="333037"/>
                    <a:pt x="2109234" y="732681"/>
                    <a:pt x="2109234" y="1221136"/>
                  </a:cubicBezTo>
                  <a:cubicBezTo>
                    <a:pt x="2109234" y="1709590"/>
                    <a:pt x="1709590" y="2109235"/>
                    <a:pt x="1221136" y="2109235"/>
                  </a:cubicBezTo>
                </a:path>
              </a:pathLst>
            </a:custGeom>
            <a:solidFill>
              <a:srgbClr val="FFC000"/>
            </a:solidFill>
            <a:ln w="55463"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B168F073-0859-CAE4-6361-393D55C57C4B}"/>
                </a:ext>
              </a:extLst>
            </p:cNvPr>
            <p:cNvSpPr/>
            <p:nvPr/>
          </p:nvSpPr>
          <p:spPr>
            <a:xfrm>
              <a:off x="5087757" y="1463631"/>
              <a:ext cx="1287742" cy="2009323"/>
            </a:xfrm>
            <a:custGeom>
              <a:avLst/>
              <a:gdLst>
                <a:gd name="connsiteX0" fmla="*/ 0 w 1287742"/>
                <a:gd name="connsiteY0" fmla="*/ 1726242 h 2009323"/>
                <a:gd name="connsiteX1" fmla="*/ 605017 w 1287742"/>
                <a:gd name="connsiteY1" fmla="*/ 2009323 h 2009323"/>
                <a:gd name="connsiteX2" fmla="*/ 1287743 w 1287742"/>
                <a:gd name="connsiteY2" fmla="*/ 466252 h 2009323"/>
                <a:gd name="connsiteX3" fmla="*/ 976908 w 1287742"/>
                <a:gd name="connsiteY3" fmla="*/ 0 h 2009323"/>
                <a:gd name="connsiteX4" fmla="*/ 777086 w 1287742"/>
                <a:gd name="connsiteY4" fmla="*/ 0 h 2009323"/>
                <a:gd name="connsiteX5" fmla="*/ 344138 w 1287742"/>
                <a:gd name="connsiteY5" fmla="*/ 949155 h 2009323"/>
                <a:gd name="connsiteX6" fmla="*/ 0 w 1287742"/>
                <a:gd name="connsiteY6" fmla="*/ 1726242 h 200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7742" h="2009323">
                  <a:moveTo>
                    <a:pt x="0" y="1726242"/>
                  </a:moveTo>
                  <a:cubicBezTo>
                    <a:pt x="222025" y="1776197"/>
                    <a:pt x="427397" y="1870558"/>
                    <a:pt x="605017" y="2009323"/>
                  </a:cubicBezTo>
                  <a:lnTo>
                    <a:pt x="1287743" y="466252"/>
                  </a:lnTo>
                  <a:lnTo>
                    <a:pt x="976908" y="0"/>
                  </a:lnTo>
                  <a:lnTo>
                    <a:pt x="777086" y="0"/>
                  </a:lnTo>
                  <a:lnTo>
                    <a:pt x="344138" y="949155"/>
                  </a:lnTo>
                  <a:lnTo>
                    <a:pt x="0" y="1726242"/>
                  </a:lnTo>
                  <a:close/>
                </a:path>
              </a:pathLst>
            </a:custGeom>
            <a:solidFill>
              <a:schemeClr val="bg1"/>
            </a:solidFill>
            <a:ln w="55463"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B543807B-64BC-DE70-6D63-7EF213AE40D7}"/>
                </a:ext>
              </a:extLst>
            </p:cNvPr>
            <p:cNvSpPr/>
            <p:nvPr/>
          </p:nvSpPr>
          <p:spPr>
            <a:xfrm>
              <a:off x="3206098" y="1463631"/>
              <a:ext cx="1282192" cy="2009323"/>
            </a:xfrm>
            <a:custGeom>
              <a:avLst/>
              <a:gdLst>
                <a:gd name="connsiteX0" fmla="*/ 1282192 w 1282192"/>
                <a:gd name="connsiteY0" fmla="*/ 1726242 h 2009323"/>
                <a:gd name="connsiteX1" fmla="*/ 938054 w 1282192"/>
                <a:gd name="connsiteY1" fmla="*/ 949155 h 2009323"/>
                <a:gd name="connsiteX2" fmla="*/ 505106 w 1282192"/>
                <a:gd name="connsiteY2" fmla="*/ 0 h 2009323"/>
                <a:gd name="connsiteX3" fmla="*/ 305284 w 1282192"/>
                <a:gd name="connsiteY3" fmla="*/ 0 h 2009323"/>
                <a:gd name="connsiteX4" fmla="*/ 0 w 1282192"/>
                <a:gd name="connsiteY4" fmla="*/ 466252 h 2009323"/>
                <a:gd name="connsiteX5" fmla="*/ 682726 w 1282192"/>
                <a:gd name="connsiteY5" fmla="*/ 2009323 h 2009323"/>
                <a:gd name="connsiteX6" fmla="*/ 1282192 w 1282192"/>
                <a:gd name="connsiteY6" fmla="*/ 1726242 h 200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192" h="2009323">
                  <a:moveTo>
                    <a:pt x="1282192" y="1726242"/>
                  </a:moveTo>
                  <a:lnTo>
                    <a:pt x="938054" y="949155"/>
                  </a:lnTo>
                  <a:lnTo>
                    <a:pt x="505106" y="0"/>
                  </a:lnTo>
                  <a:lnTo>
                    <a:pt x="305284" y="0"/>
                  </a:lnTo>
                  <a:lnTo>
                    <a:pt x="0" y="466252"/>
                  </a:lnTo>
                  <a:lnTo>
                    <a:pt x="682726" y="2009323"/>
                  </a:lnTo>
                  <a:cubicBezTo>
                    <a:pt x="854795" y="1876109"/>
                    <a:pt x="1060168" y="1776197"/>
                    <a:pt x="1282192" y="1726242"/>
                  </a:cubicBezTo>
                </a:path>
              </a:pathLst>
            </a:custGeom>
            <a:solidFill>
              <a:schemeClr val="bg1"/>
            </a:solidFill>
            <a:ln w="55463"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62B5EBA-2811-C67D-5506-E84309BCEFE4}"/>
                </a:ext>
              </a:extLst>
            </p:cNvPr>
            <p:cNvSpPr/>
            <p:nvPr/>
          </p:nvSpPr>
          <p:spPr>
            <a:xfrm>
              <a:off x="3955431" y="1469182"/>
              <a:ext cx="1665185" cy="666073"/>
            </a:xfrm>
            <a:custGeom>
              <a:avLst/>
              <a:gdLst>
                <a:gd name="connsiteX0" fmla="*/ 1359901 w 1665185"/>
                <a:gd name="connsiteY0" fmla="*/ 666074 h 666073"/>
                <a:gd name="connsiteX1" fmla="*/ 1665185 w 1665185"/>
                <a:gd name="connsiteY1" fmla="*/ 0 h 666073"/>
                <a:gd name="connsiteX2" fmla="*/ 0 w 1665185"/>
                <a:gd name="connsiteY2" fmla="*/ 0 h 666073"/>
                <a:gd name="connsiteX3" fmla="*/ 305284 w 1665185"/>
                <a:gd name="connsiteY3" fmla="*/ 666074 h 666073"/>
              </a:gdLst>
              <a:ahLst/>
              <a:cxnLst>
                <a:cxn ang="0">
                  <a:pos x="connsiteX0" y="connsiteY0"/>
                </a:cxn>
                <a:cxn ang="0">
                  <a:pos x="connsiteX1" y="connsiteY1"/>
                </a:cxn>
                <a:cxn ang="0">
                  <a:pos x="connsiteX2" y="connsiteY2"/>
                </a:cxn>
                <a:cxn ang="0">
                  <a:pos x="connsiteX3" y="connsiteY3"/>
                </a:cxn>
              </a:cxnLst>
              <a:rect l="l" t="t" r="r" b="b"/>
              <a:pathLst>
                <a:path w="1665185" h="666073">
                  <a:moveTo>
                    <a:pt x="1359901" y="666074"/>
                  </a:moveTo>
                  <a:lnTo>
                    <a:pt x="1665185" y="0"/>
                  </a:lnTo>
                  <a:lnTo>
                    <a:pt x="0" y="0"/>
                  </a:lnTo>
                  <a:lnTo>
                    <a:pt x="305284" y="666074"/>
                  </a:lnTo>
                  <a:close/>
                </a:path>
              </a:pathLst>
            </a:custGeom>
            <a:solidFill>
              <a:schemeClr val="bg1"/>
            </a:solidFill>
            <a:ln w="55463" cap="flat">
              <a:noFill/>
              <a:prstDash val="solid"/>
              <a:miter/>
            </a:ln>
          </p:spPr>
          <p:txBody>
            <a:bodyPr rtlCol="0" anchor="ctr"/>
            <a:lstStyle/>
            <a:p>
              <a:endParaRPr lang="en-GB"/>
            </a:p>
          </p:txBody>
        </p:sp>
      </p:grpSp>
    </p:spTree>
    <p:extLst>
      <p:ext uri="{BB962C8B-B14F-4D97-AF65-F5344CB8AC3E}">
        <p14:creationId xmlns:p14="http://schemas.microsoft.com/office/powerpoint/2010/main" val="6663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FD91F214-802B-7392-CB41-A3041F0D7F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00" y="469900"/>
            <a:ext cx="85090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6">
            <a:extLst>
              <a:ext uri="{FF2B5EF4-FFF2-40B4-BE49-F238E27FC236}">
                <a16:creationId xmlns:a16="http://schemas.microsoft.com/office/drawing/2014/main" id="{CDA9F7A7-9314-2823-6B01-32AFD3702933}"/>
              </a:ext>
            </a:extLst>
          </p:cNvPr>
          <p:cNvSpPr txBox="1">
            <a:spLocks noChangeArrowheads="1"/>
          </p:cNvSpPr>
          <p:nvPr/>
        </p:nvSpPr>
        <p:spPr bwMode="auto">
          <a:xfrm>
            <a:off x="990600" y="685800"/>
            <a:ext cx="3581400" cy="701675"/>
          </a:xfrm>
          <a:prstGeom prst="rect">
            <a:avLst/>
          </a:prstGeom>
          <a:noFill/>
          <a:ln w="9525">
            <a:noFill/>
            <a:miter lim="800000"/>
            <a:headEnd/>
            <a:tailEnd/>
          </a:ln>
          <a:effectLst/>
        </p:spPr>
        <p:txBody>
          <a:bodyPr>
            <a:spAutoFit/>
          </a:bodyPr>
          <a:lstStyle/>
          <a:p>
            <a:pPr>
              <a:spcBef>
                <a:spcPct val="50000"/>
              </a:spcBef>
              <a:defRPr/>
            </a:pPr>
            <a:r>
              <a:rPr lang="en-US" sz="4000" dirty="0" err="1">
                <a:solidFill>
                  <a:srgbClr val="FF0000"/>
                </a:solidFill>
                <a:effectLst>
                  <a:outerShdw blurRad="38100" dist="38100" dir="2700000" algn="tl">
                    <a:srgbClr val="FFFFFF"/>
                  </a:outerShdw>
                </a:effectLst>
                <a:latin typeface="Cooper Black" pitchFamily="18" charset="0"/>
                <a:ea typeface="+mn-ea"/>
              </a:rPr>
              <a:t>Pheidippides</a:t>
            </a:r>
            <a:endParaRPr lang="en-GB" sz="4000" dirty="0">
              <a:solidFill>
                <a:srgbClr val="FF0000"/>
              </a:solidFill>
              <a:effectLst>
                <a:outerShdw blurRad="38100" dist="38100" dir="2700000" algn="tl">
                  <a:srgbClr val="FFFFFF"/>
                </a:outerShdw>
              </a:effectLst>
              <a:latin typeface="Cooper Black" pitchFamily="18" charset="0"/>
              <a:ea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1027">
            <a:extLst>
              <a:ext uri="{FF2B5EF4-FFF2-40B4-BE49-F238E27FC236}">
                <a16:creationId xmlns:a16="http://schemas.microsoft.com/office/drawing/2014/main" id="{29D00549-DE09-601D-56CE-4E91AF33711F}"/>
              </a:ext>
            </a:extLst>
          </p:cNvPr>
          <p:cNvSpPr txBox="1">
            <a:spLocks noChangeArrowheads="1"/>
          </p:cNvSpPr>
          <p:nvPr/>
        </p:nvSpPr>
        <p:spPr bwMode="auto">
          <a:xfrm>
            <a:off x="358775" y="333375"/>
            <a:ext cx="8426450" cy="1200150"/>
          </a:xfrm>
          <a:prstGeom prst="rect">
            <a:avLst/>
          </a:prstGeom>
          <a:noFill/>
          <a:ln w="9525">
            <a:noFill/>
            <a:miter lim="800000"/>
            <a:headEnd/>
            <a:tailEnd/>
          </a:ln>
          <a:effectLst/>
        </p:spPr>
        <p:txBody>
          <a:bodyPr>
            <a:spAutoFit/>
          </a:bodyPr>
          <a:lstStyle/>
          <a:p>
            <a:pPr algn="ctr">
              <a:spcBef>
                <a:spcPct val="50000"/>
              </a:spcBef>
              <a:defRPr/>
            </a:pPr>
            <a:r>
              <a:rPr lang="en-US" sz="7200" dirty="0">
                <a:solidFill>
                  <a:srgbClr val="FF0000"/>
                </a:solidFill>
                <a:effectLst>
                  <a:outerShdw blurRad="38100" dist="38100" dir="2700000" algn="tl">
                    <a:srgbClr val="FFFFFF"/>
                  </a:outerShdw>
                </a:effectLst>
                <a:latin typeface="Cooper Black" pitchFamily="18" charset="0"/>
                <a:ea typeface="+mn-ea"/>
              </a:rPr>
              <a:t>The Olympics</a:t>
            </a:r>
            <a:endParaRPr lang="en-GB" sz="6000" dirty="0">
              <a:solidFill>
                <a:srgbClr val="FF0000"/>
              </a:solidFill>
              <a:latin typeface="Cooper Black" pitchFamily="18" charset="0"/>
              <a:ea typeface="+mn-ea"/>
            </a:endParaRPr>
          </a:p>
        </p:txBody>
      </p:sp>
      <p:pic>
        <p:nvPicPr>
          <p:cNvPr id="3" name="Picture 2" descr="A group of rings in different colors&#10;&#10;Description automatically generated">
            <a:extLst>
              <a:ext uri="{FF2B5EF4-FFF2-40B4-BE49-F238E27FC236}">
                <a16:creationId xmlns:a16="http://schemas.microsoft.com/office/drawing/2014/main" id="{546AA55A-8E8E-B455-E493-D9A771263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132856"/>
            <a:ext cx="8064896" cy="4032448"/>
          </a:xfrm>
          <a:prstGeom prst="rect">
            <a:avLst/>
          </a:prstGeom>
        </p:spPr>
      </p:pic>
      <p:sp>
        <p:nvSpPr>
          <p:cNvPr id="2" name="TextBox 1">
            <a:extLst>
              <a:ext uri="{FF2B5EF4-FFF2-40B4-BE49-F238E27FC236}">
                <a16:creationId xmlns:a16="http://schemas.microsoft.com/office/drawing/2014/main" id="{C2C4FE03-B1EC-4C2A-F0A8-5A768E8E3019}"/>
              </a:ext>
            </a:extLst>
          </p:cNvPr>
          <p:cNvSpPr txBox="1"/>
          <p:nvPr/>
        </p:nvSpPr>
        <p:spPr>
          <a:xfrm>
            <a:off x="107504" y="6503025"/>
            <a:ext cx="2736304" cy="261610"/>
          </a:xfrm>
          <a:prstGeom prst="rect">
            <a:avLst/>
          </a:prstGeom>
          <a:noFill/>
        </p:spPr>
        <p:txBody>
          <a:bodyPr wrap="square" rtlCol="0">
            <a:spAutoFit/>
          </a:bodyPr>
          <a:lstStyle/>
          <a:p>
            <a:r>
              <a:rPr lang="en-GB" sz="1100" i="1" dirty="0">
                <a:solidFill>
                  <a:schemeClr val="bg1"/>
                </a:solidFill>
                <a:latin typeface="Century Gothic" panose="020B0502020202020204" pitchFamily="34" charset="0"/>
              </a:rPr>
              <a:t>Olympic rings © </a:t>
            </a:r>
            <a:r>
              <a:rPr lang="en-GB" sz="1100" i="1" dirty="0" err="1">
                <a:solidFill>
                  <a:schemeClr val="bg1"/>
                </a:solidFill>
                <a:latin typeface="Century Gothic" panose="020B0502020202020204" pitchFamily="34" charset="0"/>
              </a:rPr>
              <a:t>Pixabay</a:t>
            </a:r>
            <a:endParaRPr lang="en-GB" sz="1100" i="1" dirty="0">
              <a:solidFill>
                <a:schemeClr val="bg1"/>
              </a:solidFill>
              <a:latin typeface="Century Gothic" panose="020B0502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44C4C7E7-AB84-61C3-FAF5-E84A18B93C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913" y="25400"/>
            <a:ext cx="38417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38" name="Group 8">
            <a:extLst>
              <a:ext uri="{FF2B5EF4-FFF2-40B4-BE49-F238E27FC236}">
                <a16:creationId xmlns:a16="http://schemas.microsoft.com/office/drawing/2014/main" id="{61341A81-D393-9101-BD59-9047A4DC424F}"/>
              </a:ext>
            </a:extLst>
          </p:cNvPr>
          <p:cNvGrpSpPr>
            <a:grpSpLocks/>
          </p:cNvGrpSpPr>
          <p:nvPr/>
        </p:nvGrpSpPr>
        <p:grpSpPr bwMode="auto">
          <a:xfrm>
            <a:off x="2916238" y="1989138"/>
            <a:ext cx="3321050" cy="922337"/>
            <a:chOff x="2915816" y="1988840"/>
            <a:chExt cx="3320752" cy="923330"/>
          </a:xfrm>
        </p:grpSpPr>
        <p:sp>
          <p:nvSpPr>
            <p:cNvPr id="10" name="TextBox 9">
              <a:extLst>
                <a:ext uri="{FF2B5EF4-FFF2-40B4-BE49-F238E27FC236}">
                  <a16:creationId xmlns:a16="http://schemas.microsoft.com/office/drawing/2014/main" id="{77EF2A3B-6F8E-7570-C847-251E0283CF5F}"/>
                </a:ext>
              </a:extLst>
            </p:cNvPr>
            <p:cNvSpPr txBox="1"/>
            <p:nvPr/>
          </p:nvSpPr>
          <p:spPr>
            <a:xfrm>
              <a:off x="2915816" y="1988840"/>
              <a:ext cx="2088232" cy="923330"/>
            </a:xfrm>
            <a:prstGeom prst="rect">
              <a:avLst/>
            </a:prstGeom>
            <a:solidFill>
              <a:schemeClr val="tx1"/>
            </a:solidFill>
            <a:scene3d>
              <a:camera prst="orthographicFront"/>
              <a:lightRig rig="threePt" dir="t"/>
            </a:scene3d>
            <a:sp3d>
              <a:bevelT/>
            </a:sp3d>
          </p:spPr>
          <p:txBody>
            <a:bodyPr>
              <a:spAutoFit/>
            </a:bodyPr>
            <a:lstStyle/>
            <a:p>
              <a:pPr algn="ctr">
                <a:defRPr/>
              </a:pPr>
              <a:endParaRPr lang="en-US" sz="5400" b="1" dirty="0">
                <a:solidFill>
                  <a:schemeClr val="bg1"/>
                </a:solidFill>
                <a:latin typeface="Tahoma"/>
                <a:ea typeface="ＭＳ Ｐゴシック" charset="0"/>
                <a:cs typeface="Tahoma"/>
              </a:endParaRPr>
            </a:p>
          </p:txBody>
        </p:sp>
        <p:sp>
          <p:nvSpPr>
            <p:cNvPr id="11" name="TextBox 10">
              <a:extLst>
                <a:ext uri="{FF2B5EF4-FFF2-40B4-BE49-F238E27FC236}">
                  <a16:creationId xmlns:a16="http://schemas.microsoft.com/office/drawing/2014/main" id="{43430CA3-DF21-4318-7D11-DE864D03C427}"/>
                </a:ext>
              </a:extLst>
            </p:cNvPr>
            <p:cNvSpPr txBox="1"/>
            <p:nvPr/>
          </p:nvSpPr>
          <p:spPr>
            <a:xfrm>
              <a:off x="5076056" y="1988840"/>
              <a:ext cx="1160512" cy="892552"/>
            </a:xfrm>
            <a:prstGeom prst="rect">
              <a:avLst/>
            </a:prstGeom>
            <a:solidFill>
              <a:schemeClr val="tx1"/>
            </a:solidFill>
            <a:scene3d>
              <a:camera prst="orthographicFront"/>
              <a:lightRig rig="threePt" dir="t"/>
            </a:scene3d>
            <a:sp3d>
              <a:bevelT/>
            </a:sp3d>
          </p:spPr>
          <p:txBody>
            <a:bodyPr>
              <a:spAutoFit/>
            </a:bodyPr>
            <a:lstStyle/>
            <a:p>
              <a:pPr algn="r">
                <a:defRPr/>
              </a:pPr>
              <a:endParaRPr lang="en-US" sz="5200" b="1" dirty="0">
                <a:solidFill>
                  <a:schemeClr val="bg1"/>
                </a:solidFill>
                <a:latin typeface="Tahoma"/>
                <a:ea typeface="ＭＳ Ｐゴシック" charset="0"/>
                <a:cs typeface="Tahoma"/>
              </a:endParaRPr>
            </a:p>
          </p:txBody>
        </p:sp>
      </p:grpSp>
      <p:grpSp>
        <p:nvGrpSpPr>
          <p:cNvPr id="4" name="Group 3">
            <a:extLst>
              <a:ext uri="{FF2B5EF4-FFF2-40B4-BE49-F238E27FC236}">
                <a16:creationId xmlns:a16="http://schemas.microsoft.com/office/drawing/2014/main" id="{FA1D0000-7F99-5956-C6B6-4D481F3E5490}"/>
              </a:ext>
            </a:extLst>
          </p:cNvPr>
          <p:cNvGrpSpPr>
            <a:grpSpLocks/>
          </p:cNvGrpSpPr>
          <p:nvPr/>
        </p:nvGrpSpPr>
        <p:grpSpPr bwMode="auto">
          <a:xfrm>
            <a:off x="2916238" y="1989138"/>
            <a:ext cx="3321050" cy="922337"/>
            <a:chOff x="2915816" y="1988840"/>
            <a:chExt cx="3320752" cy="923330"/>
          </a:xfrm>
        </p:grpSpPr>
        <p:sp>
          <p:nvSpPr>
            <p:cNvPr id="3" name="TextBox 2">
              <a:extLst>
                <a:ext uri="{FF2B5EF4-FFF2-40B4-BE49-F238E27FC236}">
                  <a16:creationId xmlns:a16="http://schemas.microsoft.com/office/drawing/2014/main" id="{6F611E37-DC26-5B55-E14C-919CC3FAACA9}"/>
                </a:ext>
              </a:extLst>
            </p:cNvPr>
            <p:cNvSpPr txBox="1"/>
            <p:nvPr/>
          </p:nvSpPr>
          <p:spPr>
            <a:xfrm>
              <a:off x="2915816" y="1988840"/>
              <a:ext cx="2088232" cy="923330"/>
            </a:xfrm>
            <a:prstGeom prst="rect">
              <a:avLst/>
            </a:prstGeom>
            <a:solidFill>
              <a:schemeClr val="tx1"/>
            </a:solidFill>
            <a:scene3d>
              <a:camera prst="orthographicFront"/>
              <a:lightRig rig="threePt" dir="t"/>
            </a:scene3d>
            <a:sp3d>
              <a:bevelT/>
            </a:sp3d>
          </p:spPr>
          <p:txBody>
            <a:bodyPr>
              <a:spAutoFit/>
            </a:bodyPr>
            <a:lstStyle/>
            <a:p>
              <a:pPr algn="ctr">
                <a:defRPr/>
              </a:pPr>
              <a:r>
                <a:rPr lang="en-US" sz="5400" b="1" dirty="0">
                  <a:solidFill>
                    <a:schemeClr val="bg1"/>
                  </a:solidFill>
                  <a:latin typeface="Tahoma"/>
                  <a:ea typeface="ＭＳ Ｐゴシック" charset="0"/>
                  <a:cs typeface="Tahoma"/>
                </a:rPr>
                <a:t>2024</a:t>
              </a:r>
            </a:p>
          </p:txBody>
        </p:sp>
        <p:sp>
          <p:nvSpPr>
            <p:cNvPr id="6" name="TextBox 5">
              <a:extLst>
                <a:ext uri="{FF2B5EF4-FFF2-40B4-BE49-F238E27FC236}">
                  <a16:creationId xmlns:a16="http://schemas.microsoft.com/office/drawing/2014/main" id="{53DCF05C-8572-0C05-B2E1-111D8CA7DD1A}"/>
                </a:ext>
              </a:extLst>
            </p:cNvPr>
            <p:cNvSpPr txBox="1"/>
            <p:nvPr/>
          </p:nvSpPr>
          <p:spPr>
            <a:xfrm>
              <a:off x="5076056" y="1988840"/>
              <a:ext cx="1160512" cy="892552"/>
            </a:xfrm>
            <a:prstGeom prst="rect">
              <a:avLst/>
            </a:prstGeom>
            <a:solidFill>
              <a:schemeClr val="tx1"/>
            </a:solidFill>
            <a:scene3d>
              <a:camera prst="orthographicFront"/>
              <a:lightRig rig="threePt" dir="t"/>
            </a:scene3d>
            <a:sp3d>
              <a:bevelT/>
            </a:sp3d>
          </p:spPr>
          <p:txBody>
            <a:bodyPr>
              <a:spAutoFit/>
            </a:bodyPr>
            <a:lstStyle/>
            <a:p>
              <a:pPr algn="ctr">
                <a:defRPr/>
              </a:pPr>
              <a:r>
                <a:rPr lang="en-US" sz="5200" b="1" dirty="0">
                  <a:solidFill>
                    <a:schemeClr val="bg1"/>
                  </a:solidFill>
                  <a:latin typeface="Tahoma"/>
                  <a:ea typeface="ＭＳ Ｐゴシック" charset="0"/>
                  <a:cs typeface="Tahoma"/>
                </a:rPr>
                <a:t>CE</a:t>
              </a:r>
            </a:p>
          </p:txBody>
        </p:sp>
      </p:grpSp>
      <p:sp>
        <p:nvSpPr>
          <p:cNvPr id="7" name="TextBox 6">
            <a:extLst>
              <a:ext uri="{FF2B5EF4-FFF2-40B4-BE49-F238E27FC236}">
                <a16:creationId xmlns:a16="http://schemas.microsoft.com/office/drawing/2014/main" id="{BEB4FC69-F6AD-4F93-5E44-44E8CED687AE}"/>
              </a:ext>
            </a:extLst>
          </p:cNvPr>
          <p:cNvSpPr txBox="1"/>
          <p:nvPr/>
        </p:nvSpPr>
        <p:spPr>
          <a:xfrm>
            <a:off x="2915816" y="2001614"/>
            <a:ext cx="2088232" cy="923330"/>
          </a:xfrm>
          <a:prstGeom prst="rect">
            <a:avLst/>
          </a:prstGeom>
          <a:solidFill>
            <a:schemeClr val="tx1"/>
          </a:solidFill>
          <a:scene3d>
            <a:camera prst="orthographicFront"/>
            <a:lightRig rig="threePt" dir="t"/>
          </a:scene3d>
          <a:sp3d>
            <a:bevelT/>
          </a:sp3d>
        </p:spPr>
        <p:txBody>
          <a:bodyPr>
            <a:spAutoFit/>
          </a:bodyPr>
          <a:lstStyle/>
          <a:p>
            <a:pPr algn="ctr">
              <a:defRPr/>
            </a:pPr>
            <a:r>
              <a:rPr lang="en-US" sz="5400" b="1" dirty="0">
                <a:solidFill>
                  <a:schemeClr val="bg1"/>
                </a:solidFill>
                <a:latin typeface="Tahoma"/>
                <a:ea typeface="ＭＳ Ｐゴシック" charset="0"/>
                <a:cs typeface="Tahoma"/>
              </a:rPr>
              <a:t>1894  </a:t>
            </a:r>
          </a:p>
        </p:txBody>
      </p:sp>
      <p:sp>
        <p:nvSpPr>
          <p:cNvPr id="8" name="TextBox 7">
            <a:extLst>
              <a:ext uri="{FF2B5EF4-FFF2-40B4-BE49-F238E27FC236}">
                <a16:creationId xmlns:a16="http://schemas.microsoft.com/office/drawing/2014/main" id="{86885AF0-AC01-C9B6-C47C-CB91DA93AA95}"/>
              </a:ext>
            </a:extLst>
          </p:cNvPr>
          <p:cNvSpPr txBox="1"/>
          <p:nvPr/>
        </p:nvSpPr>
        <p:spPr>
          <a:xfrm>
            <a:off x="5076056" y="1975669"/>
            <a:ext cx="1160512" cy="892552"/>
          </a:xfrm>
          <a:prstGeom prst="rect">
            <a:avLst/>
          </a:prstGeom>
          <a:solidFill>
            <a:schemeClr val="tx1"/>
          </a:solidFill>
          <a:scene3d>
            <a:camera prst="orthographicFront"/>
            <a:lightRig rig="threePt" dir="t"/>
          </a:scene3d>
          <a:sp3d>
            <a:bevelT/>
          </a:sp3d>
        </p:spPr>
        <p:txBody>
          <a:bodyPr>
            <a:spAutoFit/>
          </a:bodyPr>
          <a:lstStyle/>
          <a:p>
            <a:pPr algn="ctr">
              <a:defRPr/>
            </a:pPr>
            <a:r>
              <a:rPr lang="en-US" sz="5200" b="1" dirty="0">
                <a:solidFill>
                  <a:schemeClr val="bg1"/>
                </a:solidFill>
                <a:latin typeface="Tahoma"/>
                <a:ea typeface="ＭＳ Ｐゴシック" charset="0"/>
                <a:cs typeface="Tahoma"/>
              </a:rPr>
              <a:t>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000"/>
                                        <p:tgtEl>
                                          <p:spTgt spid="7"/>
                                        </p:tgtEl>
                                      </p:cBhvr>
                                    </p:animEffect>
                                  </p:childTnLst>
                                </p:cTn>
                              </p:par>
                              <p:par>
                                <p:cTn id="12" presetID="2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 world map">
            <a:extLst>
              <a:ext uri="{FF2B5EF4-FFF2-40B4-BE49-F238E27FC236}">
                <a16:creationId xmlns:a16="http://schemas.microsoft.com/office/drawing/2014/main" id="{59BD2BF9-1985-7988-2325-7FA78C089C8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5904" y="728700"/>
            <a:ext cx="9235809" cy="5400600"/>
          </a:xfrm>
          <a:prstGeom prst="rect">
            <a:avLst/>
          </a:prstGeom>
        </p:spPr>
      </p:pic>
      <p:sp>
        <p:nvSpPr>
          <p:cNvPr id="15362" name="AutoShape 4">
            <a:extLst>
              <a:ext uri="{FF2B5EF4-FFF2-40B4-BE49-F238E27FC236}">
                <a16:creationId xmlns:a16="http://schemas.microsoft.com/office/drawing/2014/main" id="{43D1B580-A240-C34C-BE95-4F44AEFB5C68}"/>
              </a:ext>
            </a:extLst>
          </p:cNvPr>
          <p:cNvSpPr>
            <a:spLocks noChangeArrowheads="1"/>
          </p:cNvSpPr>
          <p:nvPr/>
        </p:nvSpPr>
        <p:spPr bwMode="auto">
          <a:xfrm rot="954738">
            <a:off x="4384045" y="1789554"/>
            <a:ext cx="228600" cy="762000"/>
          </a:xfrm>
          <a:prstGeom prst="downArrow">
            <a:avLst>
              <a:gd name="adj1" fmla="val 50000"/>
              <a:gd name="adj2" fmla="val 83333"/>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a:extLst>
              <a:ext uri="{FF2B5EF4-FFF2-40B4-BE49-F238E27FC236}">
                <a16:creationId xmlns:a16="http://schemas.microsoft.com/office/drawing/2014/main" id="{A0D36D56-75C6-D7ED-028F-B2EBCC37F8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88913"/>
            <a:ext cx="2603500" cy="31686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D8AEAC6-2D51-6577-4410-874734ABE4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028825"/>
            <a:ext cx="6659562" cy="46450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8F63687C-E379-6D03-4D96-AE108FD90BA0}"/>
              </a:ext>
            </a:extLst>
          </p:cNvPr>
          <p:cNvGrpSpPr>
            <a:grpSpLocks/>
          </p:cNvGrpSpPr>
          <p:nvPr/>
        </p:nvGrpSpPr>
        <p:grpSpPr bwMode="auto">
          <a:xfrm>
            <a:off x="2987675" y="1052513"/>
            <a:ext cx="2736850" cy="2016125"/>
            <a:chOff x="2987824" y="1052736"/>
            <a:chExt cx="2736423" cy="2016224"/>
          </a:xfrm>
        </p:grpSpPr>
        <p:sp>
          <p:nvSpPr>
            <p:cNvPr id="4" name="Down Arrow 3">
              <a:extLst>
                <a:ext uri="{FF2B5EF4-FFF2-40B4-BE49-F238E27FC236}">
                  <a16:creationId xmlns:a16="http://schemas.microsoft.com/office/drawing/2014/main" id="{A8E6338E-F9AA-CE51-4EE4-75F83953EB7D}"/>
                </a:ext>
              </a:extLst>
            </p:cNvPr>
            <p:cNvSpPr>
              <a:spLocks noChangeArrowheads="1"/>
            </p:cNvSpPr>
            <p:nvPr/>
          </p:nvSpPr>
          <p:spPr bwMode="auto">
            <a:xfrm>
              <a:off x="3924303" y="1484557"/>
              <a:ext cx="431733" cy="1584403"/>
            </a:xfrm>
            <a:prstGeom prst="downArrow">
              <a:avLst>
                <a:gd name="adj1" fmla="val 50000"/>
                <a:gd name="adj2" fmla="val 50002"/>
              </a:avLst>
            </a:prstGeom>
            <a:solidFill>
              <a:srgbClr val="FF0000"/>
            </a:solidFill>
            <a:ln w="9525">
              <a:solidFill>
                <a:srgbClr val="FF0000"/>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389" name="TextBox 5">
              <a:extLst>
                <a:ext uri="{FF2B5EF4-FFF2-40B4-BE49-F238E27FC236}">
                  <a16:creationId xmlns:a16="http://schemas.microsoft.com/office/drawing/2014/main" id="{8E61DFC9-4D13-17E4-2632-E66AE6C71C06}"/>
                </a:ext>
              </a:extLst>
            </p:cNvPr>
            <p:cNvSpPr txBox="1">
              <a:spLocks noChangeArrowheads="1"/>
            </p:cNvSpPr>
            <p:nvPr/>
          </p:nvSpPr>
          <p:spPr bwMode="auto">
            <a:xfrm>
              <a:off x="2987824" y="1052736"/>
              <a:ext cx="2736423" cy="3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600" i="1">
                  <a:solidFill>
                    <a:schemeClr val="bg1"/>
                  </a:solidFill>
                  <a:latin typeface="Tahoma" panose="020B0604030504040204" pitchFamily="34" charset="0"/>
                </a:rPr>
                <a:t>Baron Pierre de Coubertin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rings in different colors&#10;&#10;Description automatically generated">
            <a:extLst>
              <a:ext uri="{FF2B5EF4-FFF2-40B4-BE49-F238E27FC236}">
                <a16:creationId xmlns:a16="http://schemas.microsoft.com/office/drawing/2014/main" id="{A8BE6D74-F9D8-B886-2CD5-913A493F3E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28" y="755650"/>
            <a:ext cx="9073008" cy="4536504"/>
          </a:xfrm>
          <a:prstGeom prst="rect">
            <a:avLst/>
          </a:prstGeom>
        </p:spPr>
      </p:pic>
      <p:sp>
        <p:nvSpPr>
          <p:cNvPr id="2" name="TextBox 1">
            <a:extLst>
              <a:ext uri="{FF2B5EF4-FFF2-40B4-BE49-F238E27FC236}">
                <a16:creationId xmlns:a16="http://schemas.microsoft.com/office/drawing/2014/main" id="{4A492062-C3B7-DE47-B78F-301D7576BB10}"/>
              </a:ext>
            </a:extLst>
          </p:cNvPr>
          <p:cNvSpPr txBox="1">
            <a:spLocks noChangeArrowheads="1"/>
          </p:cNvSpPr>
          <p:nvPr/>
        </p:nvSpPr>
        <p:spPr bwMode="auto">
          <a:xfrm>
            <a:off x="252412" y="1916832"/>
            <a:ext cx="2519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b="1" dirty="0">
                <a:latin typeface="Century Gothic" panose="020B0502020202020204" pitchFamily="34" charset="0"/>
                <a:cs typeface="Tahoma" panose="020B0604030504040204" pitchFamily="34" charset="0"/>
              </a:rPr>
              <a:t>The Americas</a:t>
            </a:r>
          </a:p>
        </p:txBody>
      </p:sp>
      <p:sp>
        <p:nvSpPr>
          <p:cNvPr id="5" name="TextBox 4">
            <a:extLst>
              <a:ext uri="{FF2B5EF4-FFF2-40B4-BE49-F238E27FC236}">
                <a16:creationId xmlns:a16="http://schemas.microsoft.com/office/drawing/2014/main" id="{376ED9EE-6229-4268-0C16-2E956EFDA4F3}"/>
              </a:ext>
            </a:extLst>
          </p:cNvPr>
          <p:cNvSpPr txBox="1">
            <a:spLocks noChangeArrowheads="1"/>
          </p:cNvSpPr>
          <p:nvPr/>
        </p:nvSpPr>
        <p:spPr bwMode="auto">
          <a:xfrm>
            <a:off x="3312250" y="1997646"/>
            <a:ext cx="2519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b="1" dirty="0">
                <a:latin typeface="Century Gothic" panose="020B0502020202020204" pitchFamily="34" charset="0"/>
                <a:cs typeface="Tahoma" panose="020B0604030504040204" pitchFamily="34" charset="0"/>
              </a:rPr>
              <a:t>Asia</a:t>
            </a:r>
          </a:p>
        </p:txBody>
      </p:sp>
      <p:sp>
        <p:nvSpPr>
          <p:cNvPr id="6" name="TextBox 5">
            <a:extLst>
              <a:ext uri="{FF2B5EF4-FFF2-40B4-BE49-F238E27FC236}">
                <a16:creationId xmlns:a16="http://schemas.microsoft.com/office/drawing/2014/main" id="{9B552729-04AD-ACD2-1BFF-FDDD317926F2}"/>
              </a:ext>
            </a:extLst>
          </p:cNvPr>
          <p:cNvSpPr txBox="1">
            <a:spLocks noChangeArrowheads="1"/>
          </p:cNvSpPr>
          <p:nvPr/>
        </p:nvSpPr>
        <p:spPr bwMode="auto">
          <a:xfrm>
            <a:off x="6501606" y="1997645"/>
            <a:ext cx="2519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b="1" dirty="0">
                <a:latin typeface="Century Gothic" panose="020B0502020202020204" pitchFamily="34" charset="0"/>
                <a:cs typeface="Tahoma" panose="020B0604030504040204" pitchFamily="34" charset="0"/>
              </a:rPr>
              <a:t>Australasia</a:t>
            </a:r>
          </a:p>
        </p:txBody>
      </p:sp>
      <p:sp>
        <p:nvSpPr>
          <p:cNvPr id="7" name="TextBox 6">
            <a:extLst>
              <a:ext uri="{FF2B5EF4-FFF2-40B4-BE49-F238E27FC236}">
                <a16:creationId xmlns:a16="http://schemas.microsoft.com/office/drawing/2014/main" id="{6B8DB7A0-A6F9-E0A3-8191-2BD676893611}"/>
              </a:ext>
            </a:extLst>
          </p:cNvPr>
          <p:cNvSpPr txBox="1">
            <a:spLocks noChangeArrowheads="1"/>
          </p:cNvSpPr>
          <p:nvPr/>
        </p:nvSpPr>
        <p:spPr bwMode="auto">
          <a:xfrm>
            <a:off x="1727839" y="3644899"/>
            <a:ext cx="2520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b="1" dirty="0">
                <a:latin typeface="Century Gothic" panose="020B0502020202020204" pitchFamily="34" charset="0"/>
                <a:cs typeface="Tahoma" panose="020B0604030504040204" pitchFamily="34" charset="0"/>
              </a:rPr>
              <a:t>Africa</a:t>
            </a:r>
          </a:p>
        </p:txBody>
      </p:sp>
      <p:sp>
        <p:nvSpPr>
          <p:cNvPr id="8" name="TextBox 7">
            <a:extLst>
              <a:ext uri="{FF2B5EF4-FFF2-40B4-BE49-F238E27FC236}">
                <a16:creationId xmlns:a16="http://schemas.microsoft.com/office/drawing/2014/main" id="{382E52DA-082A-2F21-6BB4-566F95E39299}"/>
              </a:ext>
            </a:extLst>
          </p:cNvPr>
          <p:cNvSpPr txBox="1">
            <a:spLocks noChangeArrowheads="1"/>
          </p:cNvSpPr>
          <p:nvPr/>
        </p:nvSpPr>
        <p:spPr bwMode="auto">
          <a:xfrm>
            <a:off x="5004048" y="3644898"/>
            <a:ext cx="2520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b="1" dirty="0">
                <a:latin typeface="Century Gothic" panose="020B0502020202020204" pitchFamily="34" charset="0"/>
                <a:cs typeface="Tahoma" panose="020B0604030504040204" pitchFamily="34" charset="0"/>
              </a:rPr>
              <a:t>Europe</a:t>
            </a:r>
          </a:p>
        </p:txBody>
      </p:sp>
      <p:sp>
        <p:nvSpPr>
          <p:cNvPr id="9" name="Rectangle 8">
            <a:extLst>
              <a:ext uri="{FF2B5EF4-FFF2-40B4-BE49-F238E27FC236}">
                <a16:creationId xmlns:a16="http://schemas.microsoft.com/office/drawing/2014/main" id="{E9EEBE99-BE64-1815-7B8F-89EC42630CFD}"/>
              </a:ext>
            </a:extLst>
          </p:cNvPr>
          <p:cNvSpPr>
            <a:spLocks noChangeArrowheads="1"/>
          </p:cNvSpPr>
          <p:nvPr/>
        </p:nvSpPr>
        <p:spPr bwMode="auto">
          <a:xfrm>
            <a:off x="3276600" y="5516563"/>
            <a:ext cx="2497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200" b="1" dirty="0">
                <a:solidFill>
                  <a:srgbClr val="FF0000"/>
                </a:solidFill>
                <a:latin typeface="Century Gothic" panose="020B0502020202020204" pitchFamily="34" charset="0"/>
                <a:cs typeface="Tahoma" panose="020B0604030504040204" pitchFamily="34" charset="0"/>
              </a:rPr>
              <a:t>Excellence</a:t>
            </a:r>
            <a:r>
              <a:rPr lang="en-GB" altLang="en-US" sz="3200" dirty="0">
                <a:solidFill>
                  <a:srgbClr val="FF0000"/>
                </a:solidFill>
                <a:latin typeface="Century Gothic" panose="020B0502020202020204" pitchFamily="34" charset="0"/>
                <a:cs typeface="Tahoma" panose="020B0604030504040204" pitchFamily="34" charset="0"/>
              </a:rPr>
              <a:t> </a:t>
            </a:r>
            <a:endParaRPr lang="en-US" altLang="en-US" sz="3200" dirty="0">
              <a:solidFill>
                <a:srgbClr val="FF0000"/>
              </a:solidFill>
              <a:latin typeface="Century Gothic" panose="020B050202020202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id="{FCA9EFFF-2D75-6362-843D-7F1CF321438D}"/>
              </a:ext>
            </a:extLst>
          </p:cNvPr>
          <p:cNvSpPr>
            <a:spLocks noChangeArrowheads="1"/>
          </p:cNvSpPr>
          <p:nvPr/>
        </p:nvSpPr>
        <p:spPr bwMode="auto">
          <a:xfrm>
            <a:off x="6588125" y="5516563"/>
            <a:ext cx="23463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200" b="1">
                <a:solidFill>
                  <a:srgbClr val="FF0000"/>
                </a:solidFill>
                <a:latin typeface="Century Gothic" panose="020B0502020202020204" pitchFamily="34" charset="0"/>
                <a:cs typeface="Tahoma" panose="020B0604030504040204" pitchFamily="34" charset="0"/>
              </a:rPr>
              <a:t>Friendship</a:t>
            </a:r>
            <a:r>
              <a:rPr lang="en-GB" altLang="en-US" sz="3200">
                <a:solidFill>
                  <a:srgbClr val="FF0000"/>
                </a:solidFill>
                <a:latin typeface="Century Gothic" panose="020B0502020202020204" pitchFamily="34" charset="0"/>
                <a:cs typeface="Tahoma" panose="020B0604030504040204" pitchFamily="34" charset="0"/>
              </a:rPr>
              <a:t> </a:t>
            </a:r>
            <a:endParaRPr lang="en-US" altLang="en-US" sz="3200">
              <a:solidFill>
                <a:srgbClr val="FF0000"/>
              </a:solidFill>
              <a:latin typeface="Century Gothic" panose="020B050202020202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id="{368FD433-F456-4CFF-F05B-F9093C13983A}"/>
              </a:ext>
            </a:extLst>
          </p:cNvPr>
          <p:cNvSpPr>
            <a:spLocks noChangeArrowheads="1"/>
          </p:cNvSpPr>
          <p:nvPr/>
        </p:nvSpPr>
        <p:spPr bwMode="auto">
          <a:xfrm>
            <a:off x="323850" y="5516563"/>
            <a:ext cx="19014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200" b="1" dirty="0">
                <a:solidFill>
                  <a:srgbClr val="FF0000"/>
                </a:solidFill>
                <a:latin typeface="Century Gothic" panose="020B0502020202020204" pitchFamily="34" charset="0"/>
                <a:cs typeface="Tahoma" panose="020B0604030504040204" pitchFamily="34" charset="0"/>
              </a:rPr>
              <a:t>Respect</a:t>
            </a:r>
            <a:r>
              <a:rPr lang="en-GB" altLang="en-US" sz="3200" dirty="0">
                <a:solidFill>
                  <a:srgbClr val="FF0000"/>
                </a:solidFill>
                <a:latin typeface="Century Gothic" panose="020B0502020202020204" pitchFamily="34" charset="0"/>
                <a:cs typeface="Tahoma" panose="020B0604030504040204" pitchFamily="34" charset="0"/>
              </a:rPr>
              <a:t> </a:t>
            </a:r>
            <a:endParaRPr lang="en-US" altLang="en-US" sz="3200" dirty="0">
              <a:solidFill>
                <a:srgbClr val="FF0000"/>
              </a:solidFill>
              <a:latin typeface="Century Gothic" panose="020B050202020202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1"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3" name="Text Box 1027">
            <a:extLst>
              <a:ext uri="{FF2B5EF4-FFF2-40B4-BE49-F238E27FC236}">
                <a16:creationId xmlns:a16="http://schemas.microsoft.com/office/drawing/2014/main" id="{719A4AA2-5C76-FFAC-C1BB-00C0867AE6AE}"/>
              </a:ext>
            </a:extLst>
          </p:cNvPr>
          <p:cNvSpPr txBox="1">
            <a:spLocks noChangeArrowheads="1"/>
          </p:cNvSpPr>
          <p:nvPr/>
        </p:nvSpPr>
        <p:spPr bwMode="auto">
          <a:xfrm>
            <a:off x="2087563" y="333375"/>
            <a:ext cx="6805612" cy="1200150"/>
          </a:xfrm>
          <a:prstGeom prst="rect">
            <a:avLst/>
          </a:prstGeom>
          <a:noFill/>
          <a:ln w="9525">
            <a:noFill/>
            <a:miter lim="800000"/>
            <a:headEnd/>
            <a:tailEnd/>
          </a:ln>
          <a:effectLst/>
        </p:spPr>
        <p:txBody>
          <a:bodyPr>
            <a:spAutoFit/>
          </a:bodyPr>
          <a:lstStyle/>
          <a:p>
            <a:pPr algn="ctr">
              <a:spcBef>
                <a:spcPct val="50000"/>
              </a:spcBef>
              <a:defRPr/>
            </a:pPr>
            <a:r>
              <a:rPr lang="en-US" sz="7200" dirty="0">
                <a:solidFill>
                  <a:srgbClr val="FF0000"/>
                </a:solidFill>
                <a:effectLst>
                  <a:outerShdw blurRad="38100" dist="38100" dir="2700000" algn="tl">
                    <a:srgbClr val="FFFFFF"/>
                  </a:outerShdw>
                </a:effectLst>
                <a:latin typeface="Cooper Black" pitchFamily="18" charset="0"/>
                <a:ea typeface="+mn-ea"/>
              </a:rPr>
              <a:t>Which sport?</a:t>
            </a:r>
            <a:endParaRPr lang="en-GB" sz="6000" dirty="0">
              <a:solidFill>
                <a:srgbClr val="FF0000"/>
              </a:solidFill>
              <a:latin typeface="Cooper Black" pitchFamily="18" charset="0"/>
              <a:ea typeface="+mn-ea"/>
            </a:endParaRPr>
          </a:p>
        </p:txBody>
      </p:sp>
      <p:pic>
        <p:nvPicPr>
          <p:cNvPr id="4" name="Picture 3" descr="A black background with green dots&#10;&#10;Description automatically generated">
            <a:extLst>
              <a:ext uri="{FF2B5EF4-FFF2-40B4-BE49-F238E27FC236}">
                <a16:creationId xmlns:a16="http://schemas.microsoft.com/office/drawing/2014/main" id="{D22DB5C6-1AE8-6581-EF55-85AA0192CB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92488" y="2006304"/>
            <a:ext cx="1427995" cy="1841662"/>
          </a:xfrm>
          <a:prstGeom prst="rect">
            <a:avLst/>
          </a:prstGeom>
        </p:spPr>
      </p:pic>
      <p:pic>
        <p:nvPicPr>
          <p:cNvPr id="5" name="Picture 4" descr="A black background with green dots&#10;&#10;Description automatically generated">
            <a:extLst>
              <a:ext uri="{FF2B5EF4-FFF2-40B4-BE49-F238E27FC236}">
                <a16:creationId xmlns:a16="http://schemas.microsoft.com/office/drawing/2014/main" id="{650E3BF0-05A3-ECF9-5C41-3C7E51B95633}"/>
              </a:ext>
            </a:extLst>
          </p:cNvPr>
          <p:cNvPicPr>
            <a:picLocks noChangeAspect="1"/>
          </p:cNvPicPr>
          <p:nvPr/>
        </p:nvPicPr>
        <p:blipFill rotWithShape="1">
          <a:blip r:embed="rId4">
            <a:extLst>
              <a:ext uri="{28A0092B-C50C-407E-A947-70E740481C1C}">
                <a14:useLocalDpi xmlns:a14="http://schemas.microsoft.com/office/drawing/2010/main" val="0"/>
              </a:ext>
            </a:extLst>
          </a:blip>
          <a:srcRect l="-6154" t="-14"/>
          <a:stretch/>
        </p:blipFill>
        <p:spPr>
          <a:xfrm>
            <a:off x="1892085" y="2390647"/>
            <a:ext cx="1812725" cy="1371600"/>
          </a:xfrm>
          <a:prstGeom prst="rect">
            <a:avLst/>
          </a:prstGeom>
        </p:spPr>
      </p:pic>
      <p:pic>
        <p:nvPicPr>
          <p:cNvPr id="6" name="Picture 5" descr="A black background with green dots&#10;&#10;Description automatically generated">
            <a:extLst>
              <a:ext uri="{FF2B5EF4-FFF2-40B4-BE49-F238E27FC236}">
                <a16:creationId xmlns:a16="http://schemas.microsoft.com/office/drawing/2014/main" id="{77C20E2B-9923-0D57-2D0B-4583A34025F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20080" y="2315273"/>
            <a:ext cx="2105001" cy="1473500"/>
          </a:xfrm>
          <a:prstGeom prst="rect">
            <a:avLst/>
          </a:prstGeom>
        </p:spPr>
      </p:pic>
      <p:pic>
        <p:nvPicPr>
          <p:cNvPr id="8" name="Picture 7" descr="A black background with green dots&#10;&#10;Description automatically generated">
            <a:extLst>
              <a:ext uri="{FF2B5EF4-FFF2-40B4-BE49-F238E27FC236}">
                <a16:creationId xmlns:a16="http://schemas.microsoft.com/office/drawing/2014/main" id="{1EDB4DFA-F290-2243-14D3-237EF5477303}"/>
              </a:ext>
            </a:extLst>
          </p:cNvPr>
          <p:cNvPicPr>
            <a:picLocks noChangeAspect="1"/>
          </p:cNvPicPr>
          <p:nvPr/>
        </p:nvPicPr>
        <p:blipFill rotWithShape="1">
          <a:blip r:embed="rId6">
            <a:extLst>
              <a:ext uri="{28A0092B-C50C-407E-A947-70E740481C1C}">
                <a14:useLocalDpi xmlns:a14="http://schemas.microsoft.com/office/drawing/2010/main" val="0"/>
              </a:ext>
            </a:extLst>
          </a:blip>
          <a:srcRect l="-295" b="-54"/>
          <a:stretch/>
        </p:blipFill>
        <p:spPr>
          <a:xfrm>
            <a:off x="7092280" y="2402704"/>
            <a:ext cx="1728193" cy="1223526"/>
          </a:xfrm>
          <a:prstGeom prst="rect">
            <a:avLst/>
          </a:prstGeom>
        </p:spPr>
      </p:pic>
      <p:pic>
        <p:nvPicPr>
          <p:cNvPr id="9" name="Picture 8" descr="A black background with green dots&#10;&#10;Description automatically generated">
            <a:extLst>
              <a:ext uri="{FF2B5EF4-FFF2-40B4-BE49-F238E27FC236}">
                <a16:creationId xmlns:a16="http://schemas.microsoft.com/office/drawing/2014/main" id="{EB0BCBF9-FABC-3C98-F4CE-B7F56912ECA4}"/>
              </a:ext>
            </a:extLst>
          </p:cNvPr>
          <p:cNvPicPr>
            <a:picLocks noChangeAspect="1"/>
          </p:cNvPicPr>
          <p:nvPr/>
        </p:nvPicPr>
        <p:blipFill rotWithShape="1">
          <a:blip r:embed="rId7">
            <a:extLst>
              <a:ext uri="{28A0092B-C50C-407E-A947-70E740481C1C}">
                <a14:useLocalDpi xmlns:a14="http://schemas.microsoft.com/office/drawing/2010/main" val="0"/>
              </a:ext>
            </a:extLst>
          </a:blip>
          <a:srcRect b="-39"/>
          <a:stretch/>
        </p:blipFill>
        <p:spPr>
          <a:xfrm>
            <a:off x="683568" y="4058117"/>
            <a:ext cx="1812725" cy="1656344"/>
          </a:xfrm>
          <a:prstGeom prst="rect">
            <a:avLst/>
          </a:prstGeom>
        </p:spPr>
      </p:pic>
      <p:pic>
        <p:nvPicPr>
          <p:cNvPr id="10" name="Picture 9" descr="A black background with green dots&#10;&#10;Description automatically generated">
            <a:extLst>
              <a:ext uri="{FF2B5EF4-FFF2-40B4-BE49-F238E27FC236}">
                <a16:creationId xmlns:a16="http://schemas.microsoft.com/office/drawing/2014/main" id="{CE46E12A-759C-8A1E-187F-E2082975EC5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087563" y="3816784"/>
            <a:ext cx="2645175" cy="2162365"/>
          </a:xfrm>
          <a:prstGeom prst="rect">
            <a:avLst/>
          </a:prstGeom>
        </p:spPr>
      </p:pic>
      <p:pic>
        <p:nvPicPr>
          <p:cNvPr id="11" name="Picture 10" descr="A black background with green dots&#10;&#10;Description automatically generated">
            <a:extLst>
              <a:ext uri="{FF2B5EF4-FFF2-40B4-BE49-F238E27FC236}">
                <a16:creationId xmlns:a16="http://schemas.microsoft.com/office/drawing/2014/main" id="{35DA6715-78D9-E7F9-9A71-93AA36942EBA}"/>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965706" y="1919156"/>
            <a:ext cx="2371714" cy="2015957"/>
          </a:xfrm>
          <a:prstGeom prst="rect">
            <a:avLst/>
          </a:prstGeom>
        </p:spPr>
      </p:pic>
      <p:pic>
        <p:nvPicPr>
          <p:cNvPr id="12" name="Picture 11" descr="A black background with green dots&#10;&#10;Description automatically generated">
            <a:extLst>
              <a:ext uri="{FF2B5EF4-FFF2-40B4-BE49-F238E27FC236}">
                <a16:creationId xmlns:a16="http://schemas.microsoft.com/office/drawing/2014/main" id="{096EBC3B-22B5-71EC-896B-266AFC6AF422}"/>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380753" y="4116008"/>
            <a:ext cx="2364473" cy="1801503"/>
          </a:xfrm>
          <a:prstGeom prst="rect">
            <a:avLst/>
          </a:prstGeom>
        </p:spPr>
      </p:pic>
      <p:pic>
        <p:nvPicPr>
          <p:cNvPr id="13" name="Picture 12" descr="A black background with green dots&#10;&#10;Description automatically generated">
            <a:extLst>
              <a:ext uri="{FF2B5EF4-FFF2-40B4-BE49-F238E27FC236}">
                <a16:creationId xmlns:a16="http://schemas.microsoft.com/office/drawing/2014/main" id="{B33A5CD3-BC83-7E97-48F6-4BB76B5A2736}"/>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5922628" y="3827236"/>
            <a:ext cx="2984718" cy="2356356"/>
          </a:xfrm>
          <a:prstGeom prst="rect">
            <a:avLst/>
          </a:prstGeom>
        </p:spPr>
      </p:pic>
      <p:pic>
        <p:nvPicPr>
          <p:cNvPr id="14" name="Picture 13" descr="A group of rings in different colors&#10;&#10;Description automatically generated">
            <a:extLst>
              <a:ext uri="{FF2B5EF4-FFF2-40B4-BE49-F238E27FC236}">
                <a16:creationId xmlns:a16="http://schemas.microsoft.com/office/drawing/2014/main" id="{078FC783-BEB2-A9D5-0A67-F94B4A9C584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7559" y="551840"/>
            <a:ext cx="2017851" cy="100892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a:extLst>
              <a:ext uri="{FF2B5EF4-FFF2-40B4-BE49-F238E27FC236}">
                <a16:creationId xmlns:a16="http://schemas.microsoft.com/office/drawing/2014/main" id="{C4685A44-BD13-16F4-1573-3DD7FF13E815}"/>
              </a:ext>
            </a:extLst>
          </p:cNvPr>
          <p:cNvSpPr txBox="1">
            <a:spLocks noChangeArrowheads="1"/>
          </p:cNvSpPr>
          <p:nvPr/>
        </p:nvSpPr>
        <p:spPr bwMode="auto">
          <a:xfrm>
            <a:off x="0" y="6105490"/>
            <a:ext cx="9144000" cy="707886"/>
          </a:xfrm>
          <a:prstGeom prst="rect">
            <a:avLst/>
          </a:prstGeom>
          <a:noFill/>
          <a:ln w="9525">
            <a:noFill/>
            <a:miter lim="800000"/>
            <a:headEnd/>
            <a:tailEnd/>
          </a:ln>
          <a:effectLst/>
        </p:spPr>
        <p:txBody>
          <a:bodyPr wrap="square">
            <a:spAutoFit/>
          </a:bodyPr>
          <a:lstStyle/>
          <a:p>
            <a:pPr algn="ctr">
              <a:spcBef>
                <a:spcPct val="50000"/>
              </a:spcBef>
              <a:defRPr/>
            </a:pPr>
            <a:r>
              <a:rPr lang="en-US" sz="4000" b="1" dirty="0">
                <a:solidFill>
                  <a:srgbClr val="FFC000"/>
                </a:solidFill>
                <a:latin typeface="Cooper Black"/>
                <a:ea typeface="ＭＳ Ｐゴシック" charset="0"/>
                <a:cs typeface="Cooper Black"/>
              </a:rPr>
              <a:t>Gold: 1</a:t>
            </a:r>
            <a:r>
              <a:rPr lang="en-US" sz="4000" b="1" baseline="30000" dirty="0">
                <a:solidFill>
                  <a:srgbClr val="FFC000"/>
                </a:solidFill>
                <a:latin typeface="Cooper Black"/>
                <a:ea typeface="ＭＳ Ｐゴシック" charset="0"/>
                <a:cs typeface="Cooper Black"/>
              </a:rPr>
              <a:t>st</a:t>
            </a:r>
            <a:r>
              <a:rPr lang="en-US" sz="4000" b="1" dirty="0">
                <a:solidFill>
                  <a:srgbClr val="FFC000"/>
                </a:solidFill>
                <a:latin typeface="Cooper Black"/>
                <a:ea typeface="ＭＳ Ｐゴシック" charset="0"/>
                <a:cs typeface="Cooper Black"/>
              </a:rPr>
              <a:t> </a:t>
            </a:r>
            <a:r>
              <a:rPr lang="en-US" sz="4000" b="1" dirty="0">
                <a:solidFill>
                  <a:srgbClr val="FF0000"/>
                </a:solidFill>
                <a:latin typeface="Cooper Black"/>
                <a:ea typeface="ＭＳ Ｐゴシック" charset="0"/>
                <a:cs typeface="Cooper Black"/>
              </a:rPr>
              <a:t>	</a:t>
            </a:r>
            <a:r>
              <a:rPr lang="en-US" sz="4000" b="1" dirty="0">
                <a:solidFill>
                  <a:schemeClr val="bg1">
                    <a:lumMod val="65000"/>
                  </a:schemeClr>
                </a:solidFill>
                <a:latin typeface="Cooper Black"/>
                <a:ea typeface="ＭＳ Ｐゴシック" charset="0"/>
                <a:cs typeface="Cooper Black"/>
              </a:rPr>
              <a:t>Silver: 2</a:t>
            </a:r>
            <a:r>
              <a:rPr lang="en-US" sz="4000" b="1" baseline="30000" dirty="0">
                <a:solidFill>
                  <a:schemeClr val="bg1">
                    <a:lumMod val="65000"/>
                  </a:schemeClr>
                </a:solidFill>
                <a:latin typeface="Cooper Black"/>
                <a:ea typeface="ＭＳ Ｐゴシック" charset="0"/>
                <a:cs typeface="Cooper Black"/>
              </a:rPr>
              <a:t>nd</a:t>
            </a:r>
            <a:r>
              <a:rPr lang="en-US" sz="4000" b="1" dirty="0">
                <a:solidFill>
                  <a:schemeClr val="bg1">
                    <a:lumMod val="65000"/>
                  </a:schemeClr>
                </a:solidFill>
                <a:latin typeface="Cooper Black"/>
                <a:ea typeface="ＭＳ Ｐゴシック" charset="0"/>
                <a:cs typeface="Cooper Black"/>
              </a:rPr>
              <a:t> </a:t>
            </a:r>
            <a:r>
              <a:rPr lang="en-US" sz="4000" b="1" dirty="0">
                <a:solidFill>
                  <a:srgbClr val="FF0000"/>
                </a:solidFill>
                <a:latin typeface="Cooper Black"/>
                <a:ea typeface="ＭＳ Ｐゴシック" charset="0"/>
                <a:cs typeface="Cooper Black"/>
              </a:rPr>
              <a:t>	   </a:t>
            </a:r>
            <a:r>
              <a:rPr lang="en-US" sz="4000" b="1" dirty="0">
                <a:solidFill>
                  <a:srgbClr val="666633"/>
                </a:solidFill>
                <a:latin typeface="Cooper Black"/>
                <a:ea typeface="ＭＳ Ｐゴシック" charset="0"/>
                <a:cs typeface="Cooper Black"/>
              </a:rPr>
              <a:t>Bronze: 3</a:t>
            </a:r>
            <a:r>
              <a:rPr lang="en-US" sz="4000" b="1" baseline="30000" dirty="0">
                <a:solidFill>
                  <a:srgbClr val="666633"/>
                </a:solidFill>
                <a:latin typeface="Cooper Black"/>
                <a:ea typeface="ＭＳ Ｐゴシック" charset="0"/>
                <a:cs typeface="Cooper Black"/>
              </a:rPr>
              <a:t>rd</a:t>
            </a:r>
            <a:r>
              <a:rPr lang="en-US" sz="4000" b="1" dirty="0">
                <a:solidFill>
                  <a:srgbClr val="666633"/>
                </a:solidFill>
                <a:latin typeface="Cooper Black"/>
                <a:ea typeface="ＭＳ Ｐゴシック" charset="0"/>
                <a:cs typeface="Cooper Black"/>
              </a:rPr>
              <a:t> </a:t>
            </a:r>
            <a:endParaRPr lang="en-GB" sz="4000" dirty="0">
              <a:solidFill>
                <a:srgbClr val="666633"/>
              </a:solidFill>
              <a:effectLst>
                <a:outerShdw blurRad="38100" dist="38100" dir="2700000" algn="tl">
                  <a:srgbClr val="FFFFFF"/>
                </a:outerShdw>
              </a:effectLst>
              <a:latin typeface="Cooper Black"/>
              <a:ea typeface="+mn-ea"/>
              <a:cs typeface="Cooper Black"/>
            </a:endParaRPr>
          </a:p>
        </p:txBody>
      </p:sp>
      <p:pic>
        <p:nvPicPr>
          <p:cNvPr id="3" name="Picture 2" descr="A group of medals with ribbons&#10;&#10;Description automatically generated">
            <a:extLst>
              <a:ext uri="{FF2B5EF4-FFF2-40B4-BE49-F238E27FC236}">
                <a16:creationId xmlns:a16="http://schemas.microsoft.com/office/drawing/2014/main" id="{6C7BD78D-B8ED-EF05-EE0D-6487921C6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93619"/>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1030</TotalTime>
  <Words>1447</Words>
  <Application>Microsoft Office PowerPoint</Application>
  <PresentationFormat>On-screen Show (4:3)</PresentationFormat>
  <Paragraphs>85</Paragraphs>
  <Slides>17</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Cambria</vt:lpstr>
      <vt:lpstr>Century Gothic</vt:lpstr>
      <vt:lpstr>Cooper Black</vt:lpstr>
      <vt:lpstr>Symbol</vt:lpstr>
      <vt:lpstr>Tahoma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Rachel Boxer</cp:lastModifiedBy>
  <cp:revision>45</cp:revision>
  <dcterms:created xsi:type="dcterms:W3CDTF">2008-03-03T20:29:43Z</dcterms:created>
  <dcterms:modified xsi:type="dcterms:W3CDTF">2024-02-04T17:19:52Z</dcterms:modified>
</cp:coreProperties>
</file>