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32" r:id="rId2"/>
    <p:sldId id="435" r:id="rId3"/>
    <p:sldId id="284" r:id="rId4"/>
    <p:sldId id="537" r:id="rId5"/>
    <p:sldId id="287" r:id="rId6"/>
    <p:sldId id="538" r:id="rId7"/>
    <p:sldId id="536" r:id="rId8"/>
    <p:sldId id="303" r:id="rId9"/>
    <p:sldId id="275" r:id="rId10"/>
    <p:sldId id="288" r:id="rId11"/>
    <p:sldId id="305" r:id="rId12"/>
    <p:sldId id="289" r:id="rId13"/>
    <p:sldId id="306" r:id="rId14"/>
    <p:sldId id="290" r:id="rId15"/>
    <p:sldId id="307" r:id="rId16"/>
    <p:sldId id="291" r:id="rId17"/>
    <p:sldId id="539" r:id="rId18"/>
    <p:sldId id="292" r:id="rId19"/>
    <p:sldId id="540" r:id="rId20"/>
    <p:sldId id="293" r:id="rId21"/>
    <p:sldId id="541" r:id="rId22"/>
    <p:sldId id="294" r:id="rId23"/>
    <p:sldId id="542" r:id="rId24"/>
    <p:sldId id="522" r:id="rId25"/>
    <p:sldId id="534" r:id="rId26"/>
    <p:sldId id="431" r:id="rId27"/>
    <p:sldId id="443" r:id="rId28"/>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05" autoAdjust="0"/>
  </p:normalViewPr>
  <p:slideViewPr>
    <p:cSldViewPr>
      <p:cViewPr varScale="1">
        <p:scale>
          <a:sx n="71" d="100"/>
          <a:sy n="71" d="100"/>
        </p:scale>
        <p:origin x="170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6762B-E6A5-4E9A-92AA-43FBE709A8B1}" type="datetimeFigureOut">
              <a:rPr lang="en-GB" smtClean="0"/>
              <a:t>30/04/2024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966ED-F174-43F5-9B5C-7FCF3413D483}" type="slidenum">
              <a:rPr lang="en-GB" smtClean="0"/>
              <a:t>‹#›</a:t>
            </a:fld>
            <a:endParaRPr lang="en-GB"/>
          </a:p>
        </p:txBody>
      </p:sp>
    </p:spTree>
    <p:extLst>
      <p:ext uri="{BB962C8B-B14F-4D97-AF65-F5344CB8AC3E}">
        <p14:creationId xmlns:p14="http://schemas.microsoft.com/office/powerpoint/2010/main" val="253050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Gathering words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altLang="en-US" sz="1800" b="1" dirty="0">
                <a:solidFill>
                  <a:srgbClr val="FFFFFF"/>
                </a:solidFill>
                <a:latin typeface="Century Gothic" panose="020B0502020202020204" pitchFamily="34" charset="0"/>
              </a:rPr>
              <a:t>ALL: May we </a:t>
            </a:r>
            <a:r>
              <a:rPr lang="en-GB" altLang="en-US" sz="1800" b="1" dirty="0">
                <a:solidFill>
                  <a:srgbClr val="FFC000"/>
                </a:solidFill>
                <a:latin typeface="Century Gothic" panose="020B0502020202020204" pitchFamily="34" charset="0"/>
              </a:rPr>
              <a:t>‘GO FOR GOLD!’ </a:t>
            </a:r>
            <a:r>
              <a:rPr lang="en-GB" altLang="en-US" sz="1800" b="1" dirty="0">
                <a:solidFill>
                  <a:srgbClr val="FFFFFF"/>
                </a:solidFill>
                <a:latin typeface="Century Gothic" panose="020B0502020202020204" pitchFamily="34" charset="0"/>
              </a:rPr>
              <a:t>in our words and actions today!</a:t>
            </a:r>
            <a:endParaRPr lang="en-US" altLang="en-US" sz="1800" b="1" dirty="0">
              <a:solidFill>
                <a:srgbClr val="FFFFFF"/>
              </a:solidFill>
              <a:latin typeface="Century Gothic" panose="020B0502020202020204" pitchFamily="34"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MS Mincho" panose="02020609040205080304" pitchFamily="49" charset="-128"/>
                <a:cs typeface="Helvetica" panose="020B0604020202020204" pitchFamily="34" charset="0"/>
              </a:rPr>
              <a:t>Slide 10: </a:t>
            </a:r>
            <a:r>
              <a:rPr lang="en-US" sz="1800" i="1" dirty="0">
                <a:effectLst/>
                <a:latin typeface="Calibri" panose="020F0502020204030204" pitchFamily="34" charset="0"/>
                <a:ea typeface="MS Mincho" panose="02020609040205080304" pitchFamily="49" charset="-128"/>
                <a:cs typeface="Helvetica" panose="020B0604020202020204" pitchFamily="34" charset="0"/>
              </a:rPr>
              <a:t>This term, we’ve heard how Spyridon Louis showed great perseverance and determination in the marathon in 1896, and so, </a:t>
            </a:r>
            <a:r>
              <a:rPr lang="en-US" sz="1800" dirty="0">
                <a:effectLst/>
                <a:latin typeface="Calibri" panose="020F0502020204030204" pitchFamily="34" charset="0"/>
                <a:ea typeface="MS Mincho" panose="02020609040205080304" pitchFamily="49" charset="-128"/>
                <a:cs typeface="Helvetica" panose="020B0604020202020204" pitchFamily="34" charset="0"/>
              </a:rPr>
              <a:t>our first category is </a:t>
            </a:r>
            <a:r>
              <a:rPr lang="en-US" sz="1800" b="1" dirty="0">
                <a:effectLst/>
                <a:latin typeface="Calibri" panose="020F0502020204030204" pitchFamily="34" charset="0"/>
                <a:ea typeface="MS Mincho" panose="02020609040205080304" pitchFamily="49" charset="-128"/>
                <a:cs typeface="Helvetica" panose="020B0604020202020204" pitchFamily="34" charset="0"/>
              </a:rPr>
              <a:t>Determination. </a:t>
            </a:r>
            <a:r>
              <a:rPr lang="en-US" sz="1800" dirty="0">
                <a:effectLst/>
                <a:latin typeface="Calibri" panose="020F0502020204030204" pitchFamily="34" charset="0"/>
                <a:ea typeface="MS Mincho" panose="02020609040205080304" pitchFamily="49" charset="-128"/>
                <a:cs typeface="Helvetica" panose="020B0604020202020204" pitchFamily="34" charset="0"/>
              </a:rPr>
              <a:t>And the winners are……. </a:t>
            </a:r>
            <a:r>
              <a:rPr lang="en-US" sz="1800" b="1" dirty="0">
                <a:effectLst/>
                <a:latin typeface="Calibri" panose="020F0502020204030204" pitchFamily="34" charset="0"/>
                <a:ea typeface="MS Mincho" panose="02020609040205080304" pitchFamily="49" charset="-128"/>
                <a:cs typeface="Helvetica" panose="020B0604020202020204" pitchFamily="34" charset="0"/>
              </a:rPr>
              <a:t>[slide 11]</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FE966ED-F174-43F5-9B5C-7FCF3413D483}" type="slidenum">
              <a:rPr lang="en-GB" smtClean="0"/>
              <a:t>10</a:t>
            </a:fld>
            <a:endParaRPr lang="en-GB"/>
          </a:p>
        </p:txBody>
      </p:sp>
    </p:spTree>
    <p:extLst>
      <p:ext uri="{BB962C8B-B14F-4D97-AF65-F5344CB8AC3E}">
        <p14:creationId xmlns:p14="http://schemas.microsoft.com/office/powerpoint/2010/main" val="3429974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MS Mincho" panose="02020609040205080304" pitchFamily="49" charset="-128"/>
                <a:cs typeface="Helvetica" panose="020B0604020202020204" pitchFamily="34" charset="0"/>
              </a:rPr>
              <a:t>Slide 12: </a:t>
            </a:r>
            <a:r>
              <a:rPr lang="en-US" sz="1800" i="1" dirty="0">
                <a:effectLst/>
                <a:latin typeface="Calibri" panose="020F0502020204030204" pitchFamily="34" charset="0"/>
                <a:ea typeface="MS Mincho" panose="02020609040205080304" pitchFamily="49" charset="-128"/>
                <a:cs typeface="Helvetica" panose="020B0604020202020204" pitchFamily="34" charset="0"/>
              </a:rPr>
              <a:t>We’ve also heard how Jim Thorpe </a:t>
            </a:r>
            <a:r>
              <a:rPr lang="en-US" sz="1800" b="0" i="1" dirty="0">
                <a:effectLst/>
                <a:latin typeface="Calibri" panose="020F0502020204030204" pitchFamily="34" charset="0"/>
                <a:ea typeface="MS Mincho" panose="02020609040205080304" pitchFamily="49" charset="-128"/>
                <a:cs typeface="Helvetica" panose="020B0604020202020204" pitchFamily="34" charset="0"/>
              </a:rPr>
              <a:t>excelled </a:t>
            </a:r>
            <a:r>
              <a:rPr lang="en-US" sz="1800" i="1" dirty="0">
                <a:effectLst/>
                <a:latin typeface="Calibri" panose="020F0502020204030204" pitchFamily="34" charset="0"/>
                <a:ea typeface="MS Mincho" panose="02020609040205080304" pitchFamily="49" charset="-128"/>
                <a:cs typeface="Helvetica" panose="020B0604020202020204" pitchFamily="34" charset="0"/>
              </a:rPr>
              <a:t>in many different sports in the decathlon in 1912, and how </a:t>
            </a:r>
            <a:r>
              <a:rPr lang="en-US" sz="1800" b="1" i="1" dirty="0">
                <a:effectLst/>
                <a:latin typeface="Calibri" panose="020F0502020204030204" pitchFamily="34" charset="0"/>
                <a:ea typeface="MS Mincho" panose="02020609040205080304" pitchFamily="49" charset="-128"/>
                <a:cs typeface="Helvetica" panose="020B0604020202020204" pitchFamily="34" charset="0"/>
              </a:rPr>
              <a:t>Shane Gould’s </a:t>
            </a:r>
            <a:r>
              <a:rPr lang="en-US" sz="1800" i="1" dirty="0">
                <a:effectLst/>
                <a:latin typeface="Calibri" panose="020F0502020204030204" pitchFamily="34" charset="0"/>
                <a:ea typeface="MS Mincho" panose="02020609040205080304" pitchFamily="49" charset="-128"/>
                <a:cs typeface="Helvetica" panose="020B0604020202020204" pitchFamily="34" charset="0"/>
              </a:rPr>
              <a:t>special talent was for swimming, and so, </a:t>
            </a:r>
            <a:r>
              <a:rPr lang="en-US" sz="1800" dirty="0">
                <a:effectLst/>
                <a:latin typeface="Calibri" panose="020F0502020204030204" pitchFamily="34" charset="0"/>
                <a:ea typeface="MS Mincho" panose="02020609040205080304" pitchFamily="49" charset="-128"/>
                <a:cs typeface="Helvetica" panose="020B0604020202020204" pitchFamily="34" charset="0"/>
              </a:rPr>
              <a:t>our second category is </a:t>
            </a:r>
            <a:r>
              <a:rPr lang="en-US" sz="1800" b="1" dirty="0">
                <a:effectLst/>
                <a:latin typeface="Calibri" panose="020F0502020204030204" pitchFamily="34" charset="0"/>
                <a:ea typeface="MS Mincho" panose="02020609040205080304" pitchFamily="49" charset="-128"/>
                <a:cs typeface="Helvetica" panose="020B0604020202020204" pitchFamily="34" charset="0"/>
              </a:rPr>
              <a:t>Excellence. </a:t>
            </a:r>
            <a:r>
              <a:rPr lang="en-US" sz="1800" dirty="0">
                <a:effectLst/>
                <a:latin typeface="Calibri" panose="020F0502020204030204" pitchFamily="34" charset="0"/>
                <a:ea typeface="MS Mincho" panose="02020609040205080304" pitchFamily="49" charset="-128"/>
                <a:cs typeface="Helvetica" panose="020B0604020202020204" pitchFamily="34" charset="0"/>
              </a:rPr>
              <a:t>And the winners are…….</a:t>
            </a:r>
            <a:r>
              <a:rPr lang="en-US" sz="1800" b="1" dirty="0">
                <a:effectLst/>
                <a:latin typeface="Calibri" panose="020F0502020204030204" pitchFamily="34" charset="0"/>
                <a:ea typeface="MS Mincho" panose="02020609040205080304" pitchFamily="49" charset="-128"/>
                <a:cs typeface="Helvetica" panose="020B0604020202020204" pitchFamily="34" charset="0"/>
              </a:rPr>
              <a:t>[slide 13]</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FE966ED-F174-43F5-9B5C-7FCF3413D483}" type="slidenum">
              <a:rPr lang="en-GB" smtClean="0"/>
              <a:t>12</a:t>
            </a:fld>
            <a:endParaRPr lang="en-GB"/>
          </a:p>
        </p:txBody>
      </p:sp>
    </p:spTree>
    <p:extLst>
      <p:ext uri="{BB962C8B-B14F-4D97-AF65-F5344CB8AC3E}">
        <p14:creationId xmlns:p14="http://schemas.microsoft.com/office/powerpoint/2010/main" val="3475787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MS Mincho" panose="02020609040205080304" pitchFamily="49" charset="-128"/>
                <a:cs typeface="Helvetica" panose="020B0604020202020204" pitchFamily="34" charset="0"/>
              </a:rPr>
              <a:t>Slide 14: </a:t>
            </a:r>
            <a:r>
              <a:rPr lang="en-US" sz="1800" i="1" dirty="0">
                <a:effectLst/>
                <a:latin typeface="Calibri" panose="020F0502020204030204" pitchFamily="34" charset="0"/>
                <a:ea typeface="MS Mincho" panose="02020609040205080304" pitchFamily="49" charset="-128"/>
                <a:cs typeface="Helvetica" panose="020B0604020202020204" pitchFamily="34" charset="0"/>
              </a:rPr>
              <a:t>We’ve thought about what </a:t>
            </a:r>
            <a:r>
              <a:rPr lang="en-US" sz="1800" b="0" i="1" dirty="0">
                <a:effectLst/>
                <a:latin typeface="Calibri" panose="020F0502020204030204" pitchFamily="34" charset="0"/>
                <a:ea typeface="MS Mincho" panose="02020609040205080304" pitchFamily="49" charset="-128"/>
                <a:cs typeface="Helvetica" panose="020B0604020202020204" pitchFamily="34" charset="0"/>
              </a:rPr>
              <a:t>inspires</a:t>
            </a:r>
            <a:r>
              <a:rPr lang="en-US" sz="1800" i="1" dirty="0">
                <a:effectLst/>
                <a:latin typeface="Calibri" panose="020F0502020204030204" pitchFamily="34" charset="0"/>
                <a:ea typeface="MS Mincho" panose="02020609040205080304" pitchFamily="49" charset="-128"/>
                <a:cs typeface="Helvetica" panose="020B0604020202020204" pitchFamily="34" charset="0"/>
              </a:rPr>
              <a:t> athletes to keep on going, to become ‘faster, higher, stronger’. We learned that Eric Liddell felt ‘God’s pleasure’ as he ran, and how </a:t>
            </a:r>
            <a:r>
              <a:rPr lang="en-US" sz="1800" b="1" i="1" dirty="0">
                <a:effectLst/>
                <a:latin typeface="Calibri" panose="020F0502020204030204" pitchFamily="34" charset="0"/>
                <a:ea typeface="MS Mincho" panose="02020609040205080304" pitchFamily="49" charset="-128"/>
                <a:cs typeface="Helvetica" panose="020B0604020202020204" pitchFamily="34" charset="0"/>
              </a:rPr>
              <a:t>Ranatunga </a:t>
            </a:r>
            <a:r>
              <a:rPr lang="en-US" sz="1800" b="1" i="1" dirty="0" err="1">
                <a:effectLst/>
                <a:latin typeface="Calibri" panose="020F0502020204030204" pitchFamily="34" charset="0"/>
                <a:ea typeface="MS Mincho" panose="02020609040205080304" pitchFamily="49" charset="-128"/>
                <a:cs typeface="Helvetica" panose="020B0604020202020204" pitchFamily="34" charset="0"/>
              </a:rPr>
              <a:t>Karunananda</a:t>
            </a:r>
            <a:r>
              <a:rPr lang="en-US" sz="1800" b="1" i="1" dirty="0">
                <a:effectLst/>
                <a:latin typeface="Calibri" panose="020F0502020204030204" pitchFamily="34" charset="0"/>
                <a:ea typeface="MS Mincho" panose="02020609040205080304" pitchFamily="49" charset="-128"/>
                <a:cs typeface="Helvetica" panose="020B0604020202020204" pitchFamily="34" charset="0"/>
              </a:rPr>
              <a:t> </a:t>
            </a:r>
            <a:r>
              <a:rPr lang="en-US" sz="1800" i="1" dirty="0">
                <a:effectLst/>
                <a:latin typeface="Calibri" panose="020F0502020204030204" pitchFamily="34" charset="0"/>
                <a:ea typeface="MS Mincho" panose="02020609040205080304" pitchFamily="49" charset="-128"/>
                <a:cs typeface="Helvetica" panose="020B0604020202020204" pitchFamily="34" charset="0"/>
              </a:rPr>
              <a:t>ran to make his little daughter proud, and so, </a:t>
            </a:r>
            <a:r>
              <a:rPr lang="en-US" sz="1800" dirty="0">
                <a:effectLst/>
                <a:latin typeface="Calibri" panose="020F0502020204030204" pitchFamily="34" charset="0"/>
                <a:ea typeface="MS Mincho" panose="02020609040205080304" pitchFamily="49" charset="-128"/>
                <a:cs typeface="Helvetica" panose="020B0604020202020204" pitchFamily="34" charset="0"/>
              </a:rPr>
              <a:t>our third category is </a:t>
            </a:r>
            <a:r>
              <a:rPr lang="en-US" sz="1800" b="1" dirty="0">
                <a:effectLst/>
                <a:latin typeface="Calibri" panose="020F0502020204030204" pitchFamily="34" charset="0"/>
                <a:ea typeface="MS Mincho" panose="02020609040205080304" pitchFamily="49" charset="-128"/>
                <a:cs typeface="Helvetica" panose="020B0604020202020204" pitchFamily="34" charset="0"/>
              </a:rPr>
              <a:t>Inspiration. </a:t>
            </a:r>
            <a:r>
              <a:rPr lang="en-US" sz="1800" dirty="0">
                <a:effectLst/>
                <a:latin typeface="Calibri" panose="020F0502020204030204" pitchFamily="34" charset="0"/>
                <a:ea typeface="MS Mincho" panose="02020609040205080304" pitchFamily="49" charset="-128"/>
                <a:cs typeface="Helvetica" panose="020B0604020202020204" pitchFamily="34" charset="0"/>
              </a:rPr>
              <a:t>And the winners are……. </a:t>
            </a:r>
            <a:r>
              <a:rPr lang="en-US" sz="1800" b="1" dirty="0">
                <a:effectLst/>
                <a:latin typeface="Calibri" panose="020F0502020204030204" pitchFamily="34" charset="0"/>
                <a:ea typeface="MS Mincho" panose="02020609040205080304" pitchFamily="49" charset="-128"/>
                <a:cs typeface="Helvetica" panose="020B0604020202020204" pitchFamily="34" charset="0"/>
              </a:rPr>
              <a:t>[slide 15]</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FE966ED-F174-43F5-9B5C-7FCF3413D483}" type="slidenum">
              <a:rPr lang="en-GB" smtClean="0"/>
              <a:t>14</a:t>
            </a:fld>
            <a:endParaRPr lang="en-GB"/>
          </a:p>
        </p:txBody>
      </p:sp>
    </p:spTree>
    <p:extLst>
      <p:ext uri="{BB962C8B-B14F-4D97-AF65-F5344CB8AC3E}">
        <p14:creationId xmlns:p14="http://schemas.microsoft.com/office/powerpoint/2010/main" val="3350531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MS Mincho" panose="02020609040205080304" pitchFamily="49" charset="-128"/>
                <a:cs typeface="Helvetica" panose="020B0604020202020204" pitchFamily="34" charset="0"/>
              </a:rPr>
              <a:t>Slide 16: </a:t>
            </a:r>
            <a:r>
              <a:rPr lang="en-US" sz="1800" i="1" dirty="0">
                <a:effectLst/>
                <a:latin typeface="Calibri" panose="020F0502020204030204" pitchFamily="34" charset="0"/>
                <a:ea typeface="MS Mincho" panose="02020609040205080304" pitchFamily="49" charset="-128"/>
                <a:cs typeface="Helvetica" panose="020B0604020202020204" pitchFamily="34" charset="0"/>
              </a:rPr>
              <a:t>Many athletes, in the Paralympics especially, overcome great difficulties to be able to compete. We heard how </a:t>
            </a:r>
            <a:r>
              <a:rPr lang="en-US" sz="1800" i="1" dirty="0" err="1">
                <a:effectLst/>
                <a:latin typeface="Calibri" panose="020F0502020204030204" pitchFamily="34" charset="0"/>
                <a:ea typeface="MS Mincho" panose="02020609040205080304" pitchFamily="49" charset="-128"/>
                <a:cs typeface="Helvetica" panose="020B0604020202020204" pitchFamily="34" charset="0"/>
              </a:rPr>
              <a:t>Karoly</a:t>
            </a:r>
            <a:r>
              <a:rPr lang="en-US" sz="1800" i="1" dirty="0">
                <a:effectLst/>
                <a:latin typeface="Calibri" panose="020F0502020204030204" pitchFamily="34" charset="0"/>
                <a:ea typeface="MS Mincho" panose="02020609040205080304" pitchFamily="49" charset="-128"/>
                <a:cs typeface="Helvetica" panose="020B0604020202020204" pitchFamily="34" charset="0"/>
              </a:rPr>
              <a:t> </a:t>
            </a:r>
            <a:r>
              <a:rPr lang="en-US" sz="1800" i="1" dirty="0" err="1">
                <a:effectLst/>
                <a:latin typeface="Calibri" panose="020F0502020204030204" pitchFamily="34" charset="0"/>
                <a:ea typeface="MS Mincho" panose="02020609040205080304" pitchFamily="49" charset="-128"/>
                <a:cs typeface="Helvetica" panose="020B0604020202020204" pitchFamily="34" charset="0"/>
              </a:rPr>
              <a:t>Tackacs</a:t>
            </a:r>
            <a:r>
              <a:rPr lang="en-US" sz="1800" i="1" dirty="0">
                <a:effectLst/>
                <a:latin typeface="Calibri" panose="020F0502020204030204" pitchFamily="34" charset="0"/>
                <a:ea typeface="MS Mincho" panose="02020609040205080304" pitchFamily="49" charset="-128"/>
                <a:cs typeface="Helvetica" panose="020B0604020202020204" pitchFamily="34" charset="0"/>
              </a:rPr>
              <a:t> taught himself to shoot with his left hand so he could compete in the 1948 Olympic Games, and how home-grown hero </a:t>
            </a:r>
            <a:r>
              <a:rPr lang="en-US" sz="1800" b="1" i="1" dirty="0">
                <a:effectLst/>
                <a:latin typeface="Calibri" panose="020F0502020204030204" pitchFamily="34" charset="0"/>
                <a:ea typeface="MS Mincho" panose="02020609040205080304" pitchFamily="49" charset="-128"/>
                <a:cs typeface="Helvetica" panose="020B0604020202020204" pitchFamily="34" charset="0"/>
              </a:rPr>
              <a:t>Ellie Simmonds </a:t>
            </a:r>
            <a:r>
              <a:rPr lang="en-US" sz="1800" i="1" dirty="0">
                <a:effectLst/>
                <a:latin typeface="Calibri" panose="020F0502020204030204" pitchFamily="34" charset="0"/>
                <a:ea typeface="MS Mincho" panose="02020609040205080304" pitchFamily="49" charset="-128"/>
                <a:cs typeface="Helvetica" panose="020B0604020202020204" pitchFamily="34" charset="0"/>
              </a:rPr>
              <a:t>overcame great challenges to compete in the 2012 Paralympic Games, and so </a:t>
            </a:r>
            <a:r>
              <a:rPr lang="en-US" sz="1800" dirty="0">
                <a:effectLst/>
                <a:latin typeface="Calibri" panose="020F0502020204030204" pitchFamily="34" charset="0"/>
                <a:ea typeface="MS Mincho" panose="02020609040205080304" pitchFamily="49" charset="-128"/>
                <a:cs typeface="Helvetica" panose="020B0604020202020204" pitchFamily="34" charset="0"/>
              </a:rPr>
              <a:t>our fourth category is </a:t>
            </a:r>
            <a:r>
              <a:rPr lang="en-US" sz="1800" b="1" dirty="0">
                <a:effectLst/>
                <a:latin typeface="Calibri" panose="020F0502020204030204" pitchFamily="34" charset="0"/>
                <a:ea typeface="MS Mincho" panose="02020609040205080304" pitchFamily="49" charset="-128"/>
                <a:cs typeface="Helvetica" panose="020B0604020202020204" pitchFamily="34" charset="0"/>
              </a:rPr>
              <a:t>Courage. </a:t>
            </a:r>
            <a:r>
              <a:rPr lang="en-US" sz="1800" dirty="0">
                <a:effectLst/>
                <a:latin typeface="Calibri" panose="020F0502020204030204" pitchFamily="34" charset="0"/>
                <a:ea typeface="MS Mincho" panose="02020609040205080304" pitchFamily="49" charset="-128"/>
                <a:cs typeface="Helvetica" panose="020B0604020202020204" pitchFamily="34" charset="0"/>
              </a:rPr>
              <a:t>And the winners are……. </a:t>
            </a:r>
            <a:r>
              <a:rPr lang="en-US" sz="1800" b="1" dirty="0">
                <a:effectLst/>
                <a:latin typeface="Calibri" panose="020F0502020204030204" pitchFamily="34" charset="0"/>
                <a:ea typeface="MS Mincho" panose="02020609040205080304" pitchFamily="49" charset="-128"/>
                <a:cs typeface="Helvetica" panose="020B0604020202020204" pitchFamily="34" charset="0"/>
              </a:rPr>
              <a:t>[slide 17]</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FE966ED-F174-43F5-9B5C-7FCF3413D483}" type="slidenum">
              <a:rPr lang="en-GB" smtClean="0"/>
              <a:t>16</a:t>
            </a:fld>
            <a:endParaRPr lang="en-GB"/>
          </a:p>
        </p:txBody>
      </p:sp>
    </p:spTree>
    <p:extLst>
      <p:ext uri="{BB962C8B-B14F-4D97-AF65-F5344CB8AC3E}">
        <p14:creationId xmlns:p14="http://schemas.microsoft.com/office/powerpoint/2010/main" val="1649317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MS Mincho" panose="02020609040205080304" pitchFamily="49" charset="-128"/>
                <a:cs typeface="Helvetica" panose="020B0604020202020204" pitchFamily="34" charset="0"/>
              </a:rPr>
              <a:t>Slide 18: </a:t>
            </a:r>
            <a:r>
              <a:rPr lang="en-US" sz="1800" i="1" dirty="0">
                <a:effectLst/>
                <a:latin typeface="Calibri" panose="020F0502020204030204" pitchFamily="34" charset="0"/>
                <a:ea typeface="MS Mincho" panose="02020609040205080304" pitchFamily="49" charset="-128"/>
                <a:cs typeface="Helvetica" panose="020B0604020202020204" pitchFamily="34" charset="0"/>
              </a:rPr>
              <a:t>In 1956, we learned how a young man, John Ian Wing, wrote a letter that encouraged athletes to demonstrate the Olympic value of </a:t>
            </a:r>
            <a:r>
              <a:rPr lang="en-US" sz="1800" b="0" i="1" dirty="0">
                <a:effectLst/>
                <a:latin typeface="Calibri" panose="020F0502020204030204" pitchFamily="34" charset="0"/>
                <a:ea typeface="MS Mincho" panose="02020609040205080304" pitchFamily="49" charset="-128"/>
                <a:cs typeface="Helvetica" panose="020B0604020202020204" pitchFamily="34" charset="0"/>
              </a:rPr>
              <a:t>friendship</a:t>
            </a:r>
            <a:r>
              <a:rPr lang="en-US" sz="1800" b="1" i="1" dirty="0">
                <a:effectLst/>
                <a:latin typeface="Calibri" panose="020F0502020204030204" pitchFamily="34" charset="0"/>
                <a:ea typeface="MS Mincho" panose="02020609040205080304" pitchFamily="49" charset="-128"/>
                <a:cs typeface="Helvetica" panose="020B0604020202020204" pitchFamily="34" charset="0"/>
              </a:rPr>
              <a:t> </a:t>
            </a:r>
            <a:r>
              <a:rPr lang="en-US" sz="1800" i="1" dirty="0">
                <a:effectLst/>
                <a:latin typeface="Calibri" panose="020F0502020204030204" pitchFamily="34" charset="0"/>
                <a:ea typeface="MS Mincho" panose="02020609040205080304" pitchFamily="49" charset="-128"/>
                <a:cs typeface="Helvetica" panose="020B0604020202020204" pitchFamily="34" charset="0"/>
              </a:rPr>
              <a:t>in the closing ceremony, and so, </a:t>
            </a:r>
            <a:r>
              <a:rPr lang="en-US" sz="1800" dirty="0">
                <a:effectLst/>
                <a:latin typeface="Calibri" panose="020F0502020204030204" pitchFamily="34" charset="0"/>
                <a:ea typeface="MS Mincho" panose="02020609040205080304" pitchFamily="49" charset="-128"/>
                <a:cs typeface="Helvetica" panose="020B0604020202020204" pitchFamily="34" charset="0"/>
              </a:rPr>
              <a:t>the next category is </a:t>
            </a:r>
            <a:r>
              <a:rPr lang="en-US" sz="1800" b="1" dirty="0">
                <a:effectLst/>
                <a:latin typeface="Calibri" panose="020F0502020204030204" pitchFamily="34" charset="0"/>
                <a:ea typeface="MS Mincho" panose="02020609040205080304" pitchFamily="49" charset="-128"/>
                <a:cs typeface="Helvetica" panose="020B0604020202020204" pitchFamily="34" charset="0"/>
              </a:rPr>
              <a:t>Friendship. </a:t>
            </a:r>
            <a:r>
              <a:rPr lang="en-US" sz="1800" dirty="0">
                <a:effectLst/>
                <a:latin typeface="Calibri" panose="020F0502020204030204" pitchFamily="34" charset="0"/>
                <a:ea typeface="MS Mincho" panose="02020609040205080304" pitchFamily="49" charset="-128"/>
                <a:cs typeface="Helvetica" panose="020B0604020202020204" pitchFamily="34" charset="0"/>
              </a:rPr>
              <a:t>And the winners are……. </a:t>
            </a:r>
            <a:r>
              <a:rPr lang="en-US" sz="1800" b="1" dirty="0">
                <a:effectLst/>
                <a:latin typeface="Calibri" panose="020F0502020204030204" pitchFamily="34" charset="0"/>
                <a:ea typeface="MS Mincho" panose="02020609040205080304" pitchFamily="49" charset="-128"/>
                <a:cs typeface="Helvetica" panose="020B0604020202020204" pitchFamily="34" charset="0"/>
              </a:rPr>
              <a:t>[slide 19]</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FE966ED-F174-43F5-9B5C-7FCF3413D483}" type="slidenum">
              <a:rPr lang="en-GB" smtClean="0"/>
              <a:t>18</a:t>
            </a:fld>
            <a:endParaRPr lang="en-GB"/>
          </a:p>
        </p:txBody>
      </p:sp>
    </p:spTree>
    <p:extLst>
      <p:ext uri="{BB962C8B-B14F-4D97-AF65-F5344CB8AC3E}">
        <p14:creationId xmlns:p14="http://schemas.microsoft.com/office/powerpoint/2010/main" val="4107108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MS Mincho" panose="02020609040205080304" pitchFamily="49" charset="-128"/>
                <a:cs typeface="Helvetica" panose="020B0604020202020204" pitchFamily="34" charset="0"/>
              </a:rPr>
              <a:t>Slide 20: </a:t>
            </a:r>
            <a:r>
              <a:rPr lang="en-US" sz="1800" i="1" dirty="0">
                <a:effectLst/>
                <a:latin typeface="Calibri" panose="020F0502020204030204" pitchFamily="34" charset="0"/>
                <a:ea typeface="MS Mincho" panose="02020609040205080304" pitchFamily="49" charset="-128"/>
                <a:cs typeface="Helvetica" panose="020B0604020202020204" pitchFamily="34" charset="0"/>
              </a:rPr>
              <a:t>When we visited the Olympic Games in 1960, we heard the story of the beginnings of the Paralympic Games, and how Margaret Maughan competed as one of the very first paralympic athletes. It was also at the 1960 Olympic Games that black athlete </a:t>
            </a:r>
            <a:r>
              <a:rPr lang="en-US" sz="1800" b="1" i="1" dirty="0">
                <a:effectLst/>
                <a:latin typeface="Calibri" panose="020F0502020204030204" pitchFamily="34" charset="0"/>
                <a:ea typeface="MS Mincho" panose="02020609040205080304" pitchFamily="49" charset="-128"/>
                <a:cs typeface="Helvetica" panose="020B0604020202020204" pitchFamily="34" charset="0"/>
              </a:rPr>
              <a:t>Wilma Rudolph</a:t>
            </a:r>
            <a:r>
              <a:rPr lang="en-US" sz="1800" i="1" dirty="0">
                <a:effectLst/>
                <a:latin typeface="Calibri" panose="020F0502020204030204" pitchFamily="34" charset="0"/>
                <a:ea typeface="MS Mincho" panose="02020609040205080304" pitchFamily="49" charset="-128"/>
                <a:cs typeface="Helvetica" panose="020B0604020202020204" pitchFamily="34" charset="0"/>
              </a:rPr>
              <a:t> competed, and refused to attend her own celebration event until everyone – black and white – was allowed to eat together. So, </a:t>
            </a:r>
            <a:r>
              <a:rPr lang="en-US" sz="1800" dirty="0">
                <a:effectLst/>
                <a:latin typeface="Calibri" panose="020F0502020204030204" pitchFamily="34" charset="0"/>
                <a:ea typeface="MS Mincho" panose="02020609040205080304" pitchFamily="49" charset="-128"/>
                <a:cs typeface="Helvetica" panose="020B0604020202020204" pitchFamily="34" charset="0"/>
              </a:rPr>
              <a:t>the sixth category is </a:t>
            </a:r>
            <a:r>
              <a:rPr lang="en-US" sz="1800" b="1" dirty="0">
                <a:effectLst/>
                <a:latin typeface="Calibri" panose="020F0502020204030204" pitchFamily="34" charset="0"/>
                <a:ea typeface="MS Mincho" panose="02020609040205080304" pitchFamily="49" charset="-128"/>
                <a:cs typeface="Helvetica" panose="020B0604020202020204" pitchFamily="34" charset="0"/>
              </a:rPr>
              <a:t>Equality. </a:t>
            </a:r>
            <a:r>
              <a:rPr lang="en-US" sz="1800" dirty="0">
                <a:effectLst/>
                <a:latin typeface="Calibri" panose="020F0502020204030204" pitchFamily="34" charset="0"/>
                <a:ea typeface="MS Mincho" panose="02020609040205080304" pitchFamily="49" charset="-128"/>
                <a:cs typeface="Helvetica" panose="020B0604020202020204" pitchFamily="34" charset="0"/>
              </a:rPr>
              <a:t>And the winners are…….</a:t>
            </a:r>
            <a:r>
              <a:rPr lang="en-US" sz="1800" b="1" dirty="0">
                <a:effectLst/>
                <a:latin typeface="Calibri" panose="020F0502020204030204" pitchFamily="34" charset="0"/>
                <a:ea typeface="MS Mincho" panose="02020609040205080304" pitchFamily="49" charset="-128"/>
                <a:cs typeface="Helvetica" panose="020B0604020202020204" pitchFamily="34" charset="0"/>
              </a:rPr>
              <a:t>[slide 21]</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FE966ED-F174-43F5-9B5C-7FCF3413D483}" type="slidenum">
              <a:rPr lang="en-GB" smtClean="0"/>
              <a:t>20</a:t>
            </a:fld>
            <a:endParaRPr lang="en-GB"/>
          </a:p>
        </p:txBody>
      </p:sp>
    </p:spTree>
    <p:extLst>
      <p:ext uri="{BB962C8B-B14F-4D97-AF65-F5344CB8AC3E}">
        <p14:creationId xmlns:p14="http://schemas.microsoft.com/office/powerpoint/2010/main" val="2385594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MS Mincho" panose="02020609040205080304" pitchFamily="49" charset="-128"/>
                <a:cs typeface="Helvetica" panose="020B0604020202020204" pitchFamily="34" charset="0"/>
              </a:rPr>
              <a:t>Slide 22: </a:t>
            </a:r>
            <a:r>
              <a:rPr lang="en-US" sz="1800" i="1" dirty="0">
                <a:effectLst/>
                <a:latin typeface="Calibri" panose="020F0502020204030204" pitchFamily="34" charset="0"/>
                <a:ea typeface="MS Mincho" panose="02020609040205080304" pitchFamily="49" charset="-128"/>
                <a:cs typeface="Helvetica" panose="020B0604020202020204" pitchFamily="34" charset="0"/>
              </a:rPr>
              <a:t>And finally, we heard the story of Samia Yusuf Omar and how she earned the </a:t>
            </a:r>
            <a:r>
              <a:rPr lang="en-US" sz="1800" b="0" i="1" dirty="0">
                <a:effectLst/>
                <a:latin typeface="Calibri" panose="020F0502020204030204" pitchFamily="34" charset="0"/>
                <a:ea typeface="MS Mincho" panose="02020609040205080304" pitchFamily="49" charset="-128"/>
                <a:cs typeface="Helvetica" panose="020B0604020202020204" pitchFamily="34" charset="0"/>
              </a:rPr>
              <a:t>respect </a:t>
            </a:r>
            <a:r>
              <a:rPr lang="en-US" sz="1800" i="1" dirty="0">
                <a:effectLst/>
                <a:latin typeface="Calibri" panose="020F0502020204030204" pitchFamily="34" charset="0"/>
                <a:ea typeface="MS Mincho" panose="02020609040205080304" pitchFamily="49" charset="-128"/>
                <a:cs typeface="Helvetica" panose="020B0604020202020204" pitchFamily="34" charset="0"/>
              </a:rPr>
              <a:t>of the other athletes, and the crowds, by proudly representing her country in the 200m, even though </a:t>
            </a:r>
            <a:r>
              <a:rPr lang="en-US" sz="1800" i="1">
                <a:effectLst/>
                <a:latin typeface="Calibri" panose="020F0502020204030204" pitchFamily="34" charset="0"/>
                <a:ea typeface="MS Mincho" panose="02020609040205080304" pitchFamily="49" charset="-128"/>
                <a:cs typeface="Helvetica" panose="020B0604020202020204" pitchFamily="34" charset="0"/>
              </a:rPr>
              <a:t>she came </a:t>
            </a:r>
            <a:r>
              <a:rPr lang="en-US" sz="1800" i="1" dirty="0">
                <a:effectLst/>
                <a:latin typeface="Calibri" panose="020F0502020204030204" pitchFamily="34" charset="0"/>
                <a:ea typeface="MS Mincho" panose="02020609040205080304" pitchFamily="49" charset="-128"/>
                <a:cs typeface="Helvetica" panose="020B0604020202020204" pitchFamily="34" charset="0"/>
              </a:rPr>
              <a:t>last. And so, </a:t>
            </a:r>
            <a:r>
              <a:rPr lang="en-US" sz="1800" dirty="0">
                <a:effectLst/>
                <a:latin typeface="Calibri" panose="020F0502020204030204" pitchFamily="34" charset="0"/>
                <a:ea typeface="MS Mincho" panose="02020609040205080304" pitchFamily="49" charset="-128"/>
                <a:cs typeface="Helvetica" panose="020B0604020202020204" pitchFamily="34" charset="0"/>
              </a:rPr>
              <a:t>our final category is </a:t>
            </a:r>
            <a:r>
              <a:rPr lang="en-US" sz="1800" b="1" dirty="0">
                <a:effectLst/>
                <a:latin typeface="Calibri" panose="020F0502020204030204" pitchFamily="34" charset="0"/>
                <a:ea typeface="MS Mincho" panose="02020609040205080304" pitchFamily="49" charset="-128"/>
                <a:cs typeface="Helvetica" panose="020B0604020202020204" pitchFamily="34" charset="0"/>
              </a:rPr>
              <a:t>Respect. </a:t>
            </a:r>
            <a:r>
              <a:rPr lang="en-US" sz="1800" dirty="0">
                <a:effectLst/>
                <a:latin typeface="Calibri" panose="020F0502020204030204" pitchFamily="34" charset="0"/>
                <a:ea typeface="MS Mincho" panose="02020609040205080304" pitchFamily="49" charset="-128"/>
                <a:cs typeface="Helvetica" panose="020B0604020202020204" pitchFamily="34" charset="0"/>
              </a:rPr>
              <a:t>And the winners are……. </a:t>
            </a:r>
            <a:r>
              <a:rPr lang="en-US" sz="1800" b="1" dirty="0">
                <a:effectLst/>
                <a:latin typeface="Calibri" panose="020F0502020204030204" pitchFamily="34" charset="0"/>
                <a:ea typeface="MS Mincho" panose="02020609040205080304" pitchFamily="49" charset="-128"/>
                <a:cs typeface="Helvetica" panose="020B0604020202020204" pitchFamily="34" charset="0"/>
              </a:rPr>
              <a:t>[slide 23]</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FE966ED-F174-43F5-9B5C-7FCF3413D483}" type="slidenum">
              <a:rPr lang="en-GB" smtClean="0"/>
              <a:t>22</a:t>
            </a:fld>
            <a:endParaRPr lang="en-GB"/>
          </a:p>
        </p:txBody>
      </p:sp>
    </p:spTree>
    <p:extLst>
      <p:ext uri="{BB962C8B-B14F-4D97-AF65-F5344CB8AC3E}">
        <p14:creationId xmlns:p14="http://schemas.microsoft.com/office/powerpoint/2010/main" val="1860421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49D32-AACF-C74D-3573-E3AA93C63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1CC79-566B-B5B0-17F0-DB121919C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B9CBF2-7FB1-F103-629A-F24D881A0CFD}"/>
              </a:ext>
            </a:extLst>
          </p:cNvPr>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24: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Now these children are only a few from each class, but I’m sure that if I asked the teachers, they could tell me something that each one of you has achieved this year. Unfortunately, the assembly would probably last all day! They could probably also tell me something they have achieved this year too – because it’s not just children who learn new things!!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This term, we’ve heard many examples of how amazing our bodies and brains are, through the stories of different athletes and their incredible Olympic achievements.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…..the wonderful thing about being a human being is that we all have the ability to learn new things…..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….sometimes, we may not find it easy to do something new, but we know that if we keep on trying, one day we will be able to say ‘I did it!’…..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….in the quietness now, think now about something that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you</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have achieved this year……..you can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all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feel proud of yourselves……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achievement you are most proud of this year?....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whose example has inspired you most this term?....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our Olympic Values might help us as we go forwards from here into a new school year?....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also heard during this term how Christians believe that their talents and abilities, the things they are good at, like all good gifts, come from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….you might want to say your own thank-you prayer to him for the talents and abilities he’s given to you…..</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For the next few moments, I’d like us all to be quiet and think – you might want to close your eyes. Afterwards I will be saying a prayer, which you can make your own if you wish by saying ‘Amen’ at the end: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23AE976B-CC9A-E508-552F-40EAB53C6588}"/>
              </a:ext>
            </a:extLst>
          </p:cNvPr>
          <p:cNvSpPr>
            <a:spLocks noGrp="1"/>
          </p:cNvSpPr>
          <p:nvPr>
            <p:ph type="sldNum" sz="quarter" idx="5"/>
          </p:nvPr>
        </p:nvSpPr>
        <p:spPr/>
        <p:txBody>
          <a:bodyPr/>
          <a:lstStyle/>
          <a:p>
            <a:fld id="{FAC4A3D8-BB29-439B-A518-F85617E3D510}" type="slidenum">
              <a:rPr lang="en-GB" smtClean="0"/>
              <a:t>24</a:t>
            </a:fld>
            <a:endParaRPr lang="en-GB"/>
          </a:p>
        </p:txBody>
      </p:sp>
    </p:spTree>
    <p:extLst>
      <p:ext uri="{BB962C8B-B14F-4D97-AF65-F5344CB8AC3E}">
        <p14:creationId xmlns:p14="http://schemas.microsoft.com/office/powerpoint/2010/main" val="3273486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25: Prayer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Dear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We want to thank you for this special time when we have been able to think about what we have achieved this year.  As we look back, may we be inspired to carry on working hard to achieve new and greater things in the year to come.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C4A3D8-BB29-439B-A518-F85617E3D510}" type="slidenum">
              <a:rPr lang="en-GB" smtClean="0"/>
              <a:t>25</a:t>
            </a:fld>
            <a:endParaRPr lang="en-GB"/>
          </a:p>
        </p:txBody>
      </p:sp>
    </p:spTree>
    <p:extLst>
      <p:ext uri="{BB962C8B-B14F-4D97-AF65-F5344CB8AC3E}">
        <p14:creationId xmlns:p14="http://schemas.microsoft.com/office/powerpoint/2010/main" val="685594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Well, we’ve reached the final assembly of this term, but before we find out where we are in Olympic history for today, let’s spend a few moments reflecting back over our assemblies this term…..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85421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27</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As we leave this place &amp;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All: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Let’s go for gold* in all that we do!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*Again, you might need to unpick what we mean by ‘going for gold’ in the context of today’s words.</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We started back in Ancient Greece where the Olympics began, in 776 BC, and since then have visited many different places and times….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FE966ED-F174-43F5-9B5C-7FCF3413D483}" type="slidenum">
              <a:rPr lang="en-GB" smtClean="0"/>
              <a:t>3</a:t>
            </a:fld>
            <a:endParaRPr lang="en-GB"/>
          </a:p>
        </p:txBody>
      </p:sp>
    </p:spTree>
    <p:extLst>
      <p:ext uri="{BB962C8B-B14F-4D97-AF65-F5344CB8AC3E}">
        <p14:creationId xmlns:p14="http://schemas.microsoft.com/office/powerpoint/2010/main" val="370044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rPr>
              <a:t>Slide 4: [shows all the map locations &amp; dates]</a:t>
            </a:r>
          </a:p>
          <a:p>
            <a:pPr marL="0" lvl="0" indent="0">
              <a:buFont typeface="Symbol" panose="05050102010706020507" pitchFamily="18" charset="2"/>
              <a:buNone/>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And of course, we are now looking forward to celebrating the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Paris 2024 Olympics and Paralympics,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the 33</a:t>
            </a:r>
            <a:r>
              <a:rPr lang="en-GB" sz="1800" b="0" baseline="30000" dirty="0">
                <a:effectLst/>
                <a:latin typeface="Calibri" panose="020F0502020204030204" pitchFamily="34" charset="0"/>
                <a:ea typeface="MS Mincho" panose="02020609040205080304" pitchFamily="49" charset="-128"/>
                <a:cs typeface="Times New Roman" panose="02020603050405020304" pitchFamily="18" charset="0"/>
              </a:rPr>
              <a:t>rd</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 Olympics, when they start on </a:t>
            </a:r>
            <a:r>
              <a:rPr lang="en-GB" sz="1800" b="0">
                <a:effectLst/>
                <a:latin typeface="Calibri" panose="020F0502020204030204" pitchFamily="34" charset="0"/>
                <a:ea typeface="MS Mincho" panose="02020609040205080304" pitchFamily="49" charset="-128"/>
                <a:cs typeface="Times New Roman" panose="02020603050405020304" pitchFamily="18" charset="0"/>
              </a:rPr>
              <a:t>26</a:t>
            </a:r>
            <a:r>
              <a:rPr lang="en-GB" sz="1800" b="0" baseline="30000">
                <a:effectLst/>
                <a:latin typeface="Calibri" panose="020F0502020204030204" pitchFamily="34" charset="0"/>
                <a:ea typeface="MS Mincho" panose="02020609040205080304" pitchFamily="49" charset="-128"/>
                <a:cs typeface="Times New Roman" panose="02020603050405020304" pitchFamily="18" charset="0"/>
              </a:rPr>
              <a:t>th</a:t>
            </a:r>
            <a:r>
              <a:rPr lang="en-GB" sz="1800" b="0">
                <a:effectLst/>
                <a:latin typeface="Calibri" panose="020F0502020204030204" pitchFamily="34" charset="0"/>
                <a:ea typeface="MS Mincho" panose="02020609040205080304" pitchFamily="49" charset="-128"/>
                <a:cs typeface="Times New Roman" panose="02020603050405020304" pitchFamily="18" charset="0"/>
              </a:rPr>
              <a:t> July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[that’s just ….. days from now!]</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100638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We heard how Baron de Coubertin started the modern Olympic movement in 1894…</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FE966ED-F174-43F5-9B5C-7FCF3413D483}" type="slidenum">
              <a:rPr lang="en-GB" smtClean="0"/>
              <a:t>5</a:t>
            </a:fld>
            <a:endParaRPr lang="en-GB"/>
          </a:p>
        </p:txBody>
      </p:sp>
    </p:spTree>
    <p:extLst>
      <p:ext uri="{BB962C8B-B14F-4D97-AF65-F5344CB8AC3E}">
        <p14:creationId xmlns:p14="http://schemas.microsoft.com/office/powerpoint/2010/main" val="148621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we’ve thought about his Olympic values of Respect, Excellence and Friendship…..but also about other important sporting values – Equality, Courage, Inspiration and Determination – values at the heart of the Paralympics….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88583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So, where are we going to be today, for this final assembly? Let’s jump into our Olympic time machine for our final destination……and go…..well, nowhere, actually!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26834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8:</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We’re staying right here, in this hall, for a very special Olympic assembly – our very own Olympic Awards ceremony, celebrating our own Olympic Achievements….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Our awards are going to be focused on the Olympic values that have been at the very heart of our assemblies this term.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FE966ED-F174-43F5-9B5C-7FCF3413D483}" type="slidenum">
              <a:rPr lang="en-GB" smtClean="0"/>
              <a:t>8</a:t>
            </a:fld>
            <a:endParaRPr lang="en-GB"/>
          </a:p>
        </p:txBody>
      </p:sp>
    </p:spTree>
    <p:extLst>
      <p:ext uri="{BB962C8B-B14F-4D97-AF65-F5344CB8AC3E}">
        <p14:creationId xmlns:p14="http://schemas.microsoft.com/office/powerpoint/2010/main" val="135984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 </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Before we announce any names, we need to remember those very important words from Baron de Coubertin: </a:t>
            </a:r>
            <a:r>
              <a:rPr lang="en-US" sz="1800" b="1" dirty="0">
                <a:effectLst/>
                <a:latin typeface="Calibri" panose="020F0502020204030204" pitchFamily="34" charset="0"/>
                <a:ea typeface="MS Mincho" panose="02020609040205080304" pitchFamily="49" charset="-128"/>
                <a:cs typeface="Times New Roman" panose="02020603050405020304" pitchFamily="18" charset="0"/>
              </a:rPr>
              <a:t>‘The important thing…..is not winning, but taking part’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Every single person in this hall today has achieved many things this year at school – I expect some of you know you’ve got better at some things because your teachers have told you so, or because you find things easier to do than you did at the start of the year. Each teacher has had to think really hard this week and they have only been allowed to choose …. children in their class who they think have shown a great achievement this year. That doesn’t mean just because you don’t come up to the front that you haven’t achieved anything – we all know that’s not true. So, let’s be ‘good sports’, be glad for our friends and celebrate their achievements.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US" sz="1800" b="1" dirty="0">
                <a:effectLst/>
                <a:latin typeface="Calibri" panose="020F0502020204030204" pitchFamily="34" charset="0"/>
                <a:ea typeface="MS Mincho" panose="02020609040205080304" pitchFamily="49" charset="-128"/>
                <a:cs typeface="Helvetica" panose="020B0604020202020204" pitchFamily="34" charset="0"/>
              </a:rPr>
              <a:t>NB Just as happens at the Oscars, display the list of winners in each category on the blank slides in </a:t>
            </a:r>
            <a:r>
              <a:rPr lang="en-US" sz="1800" b="1" dirty="0" err="1">
                <a:effectLst/>
                <a:latin typeface="Calibri" panose="020F0502020204030204" pitchFamily="34" charset="0"/>
                <a:ea typeface="MS Mincho" panose="02020609040205080304" pitchFamily="49" charset="-128"/>
                <a:cs typeface="Helvetica" panose="020B0604020202020204" pitchFamily="34" charset="0"/>
              </a:rPr>
              <a:t>th</a:t>
            </a:r>
            <a:r>
              <a:rPr lang="en-US" sz="1800" b="1" dirty="0">
                <a:effectLst/>
                <a:latin typeface="Calibri" panose="020F0502020204030204" pitchFamily="34" charset="0"/>
                <a:ea typeface="MS Mincho" panose="02020609040205080304" pitchFamily="49" charset="-128"/>
                <a:cs typeface="Helvetica" panose="020B0604020202020204" pitchFamily="34" charset="0"/>
              </a:rPr>
              <a:t> presentation. As you present each award, you could talk a bit about why each child has been awarded their certificate / medal, or ask each teacher to explain.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FE966ED-F174-43F5-9B5C-7FCF3413D483}" type="slidenum">
              <a:rPr lang="en-GB" smtClean="0"/>
              <a:t>9</a:t>
            </a:fld>
            <a:endParaRPr lang="en-GB"/>
          </a:p>
        </p:txBody>
      </p:sp>
    </p:spTree>
    <p:extLst>
      <p:ext uri="{BB962C8B-B14F-4D97-AF65-F5344CB8AC3E}">
        <p14:creationId xmlns:p14="http://schemas.microsoft.com/office/powerpoint/2010/main" val="46285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CDD0C72B-CF39-B29D-AF97-11672E1DDA9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6F10F7-0744-4FC2-D8EC-5B90DEF5C4F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49BAC99-08B8-C78B-901E-C5DEDCCCEC54}"/>
              </a:ext>
            </a:extLst>
          </p:cNvPr>
          <p:cNvSpPr>
            <a:spLocks noGrp="1" noChangeArrowheads="1"/>
          </p:cNvSpPr>
          <p:nvPr>
            <p:ph type="sldNum" sz="quarter" idx="12"/>
          </p:nvPr>
        </p:nvSpPr>
        <p:spPr>
          <a:ln/>
        </p:spPr>
        <p:txBody>
          <a:bodyPr/>
          <a:lstStyle>
            <a:lvl1pPr>
              <a:defRPr/>
            </a:lvl1pPr>
          </a:lstStyle>
          <a:p>
            <a:fld id="{908C63D7-3782-426D-977C-555A9708353C}" type="slidenum">
              <a:rPr lang="en-GB" altLang="en-US"/>
              <a:pPr/>
              <a:t>‹#›</a:t>
            </a:fld>
            <a:endParaRPr lang="en-GB" altLang="en-US"/>
          </a:p>
        </p:txBody>
      </p:sp>
    </p:spTree>
    <p:extLst>
      <p:ext uri="{BB962C8B-B14F-4D97-AF65-F5344CB8AC3E}">
        <p14:creationId xmlns:p14="http://schemas.microsoft.com/office/powerpoint/2010/main" val="4260538592"/>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C3A87DE-2BED-B577-43F7-E4D9976E85E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B0812BE-BA00-D0F5-6168-EE0374D7ED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D868763-AECC-711A-BB11-DE971DCB4F9F}"/>
              </a:ext>
            </a:extLst>
          </p:cNvPr>
          <p:cNvSpPr>
            <a:spLocks noGrp="1" noChangeArrowheads="1"/>
          </p:cNvSpPr>
          <p:nvPr>
            <p:ph type="sldNum" sz="quarter" idx="12"/>
          </p:nvPr>
        </p:nvSpPr>
        <p:spPr>
          <a:ln/>
        </p:spPr>
        <p:txBody>
          <a:bodyPr/>
          <a:lstStyle>
            <a:lvl1pPr>
              <a:defRPr/>
            </a:lvl1pPr>
          </a:lstStyle>
          <a:p>
            <a:fld id="{F6EEFD83-48A7-4910-BF31-D2877312D32D}" type="slidenum">
              <a:rPr lang="en-GB" altLang="en-US"/>
              <a:pPr/>
              <a:t>‹#›</a:t>
            </a:fld>
            <a:endParaRPr lang="en-GB" altLang="en-US"/>
          </a:p>
        </p:txBody>
      </p:sp>
    </p:spTree>
    <p:extLst>
      <p:ext uri="{BB962C8B-B14F-4D97-AF65-F5344CB8AC3E}">
        <p14:creationId xmlns:p14="http://schemas.microsoft.com/office/powerpoint/2010/main" val="2986687791"/>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C8832AE-C6E5-E144-C2E2-E9C3BE05019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DE1D22E-AC12-8B98-7B35-D1B70299AF8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32D73D6-5BEA-832F-ADE8-7FF351F86A46}"/>
              </a:ext>
            </a:extLst>
          </p:cNvPr>
          <p:cNvSpPr>
            <a:spLocks noGrp="1" noChangeArrowheads="1"/>
          </p:cNvSpPr>
          <p:nvPr>
            <p:ph type="sldNum" sz="quarter" idx="12"/>
          </p:nvPr>
        </p:nvSpPr>
        <p:spPr>
          <a:ln/>
        </p:spPr>
        <p:txBody>
          <a:bodyPr/>
          <a:lstStyle>
            <a:lvl1pPr>
              <a:defRPr/>
            </a:lvl1pPr>
          </a:lstStyle>
          <a:p>
            <a:fld id="{ED03643A-3D87-4C86-B375-4F4F07226786}" type="slidenum">
              <a:rPr lang="en-GB" altLang="en-US"/>
              <a:pPr/>
              <a:t>‹#›</a:t>
            </a:fld>
            <a:endParaRPr lang="en-GB" altLang="en-US"/>
          </a:p>
        </p:txBody>
      </p:sp>
    </p:spTree>
    <p:extLst>
      <p:ext uri="{BB962C8B-B14F-4D97-AF65-F5344CB8AC3E}">
        <p14:creationId xmlns:p14="http://schemas.microsoft.com/office/powerpoint/2010/main" val="1420806193"/>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6535776-1A8D-4A34-EE6D-76A83D72987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92D2C23-D56B-ED21-0CD0-A5D1BBF2D1A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223BE1A-7381-D228-B35E-FE095B4B9721}"/>
              </a:ext>
            </a:extLst>
          </p:cNvPr>
          <p:cNvSpPr>
            <a:spLocks noGrp="1" noChangeArrowheads="1"/>
          </p:cNvSpPr>
          <p:nvPr>
            <p:ph type="sldNum" sz="quarter" idx="12"/>
          </p:nvPr>
        </p:nvSpPr>
        <p:spPr>
          <a:ln/>
        </p:spPr>
        <p:txBody>
          <a:bodyPr/>
          <a:lstStyle>
            <a:lvl1pPr>
              <a:defRPr/>
            </a:lvl1pPr>
          </a:lstStyle>
          <a:p>
            <a:fld id="{544939D4-5D3E-42B2-9E01-375469977145}" type="slidenum">
              <a:rPr lang="en-GB" altLang="en-US"/>
              <a:pPr/>
              <a:t>‹#›</a:t>
            </a:fld>
            <a:endParaRPr lang="en-GB" altLang="en-US"/>
          </a:p>
        </p:txBody>
      </p:sp>
    </p:spTree>
    <p:extLst>
      <p:ext uri="{BB962C8B-B14F-4D97-AF65-F5344CB8AC3E}">
        <p14:creationId xmlns:p14="http://schemas.microsoft.com/office/powerpoint/2010/main" val="1053132029"/>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CAE0FAC-8539-6890-512A-5D6C8799A36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3DFDB26-2988-CDA7-A918-68EF3D970FB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C17250E-1787-EE86-6C2D-DC552BC10FF9}"/>
              </a:ext>
            </a:extLst>
          </p:cNvPr>
          <p:cNvSpPr>
            <a:spLocks noGrp="1" noChangeArrowheads="1"/>
          </p:cNvSpPr>
          <p:nvPr>
            <p:ph type="sldNum" sz="quarter" idx="12"/>
          </p:nvPr>
        </p:nvSpPr>
        <p:spPr>
          <a:ln/>
        </p:spPr>
        <p:txBody>
          <a:bodyPr/>
          <a:lstStyle>
            <a:lvl1pPr>
              <a:defRPr/>
            </a:lvl1pPr>
          </a:lstStyle>
          <a:p>
            <a:fld id="{46614E81-603E-4449-B2A2-D8D639894901}" type="slidenum">
              <a:rPr lang="en-GB" altLang="en-US"/>
              <a:pPr/>
              <a:t>‹#›</a:t>
            </a:fld>
            <a:endParaRPr lang="en-GB" altLang="en-US"/>
          </a:p>
        </p:txBody>
      </p:sp>
    </p:spTree>
    <p:extLst>
      <p:ext uri="{BB962C8B-B14F-4D97-AF65-F5344CB8AC3E}">
        <p14:creationId xmlns:p14="http://schemas.microsoft.com/office/powerpoint/2010/main" val="3591888774"/>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F099D78C-1E1C-B0C9-EC0B-C9B29EB68408}"/>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EAB053-2EAE-0D0A-DF07-FDAE85EC947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F51FD4B9-5326-3AAB-A60B-DD04441AB94D}"/>
              </a:ext>
            </a:extLst>
          </p:cNvPr>
          <p:cNvSpPr>
            <a:spLocks noGrp="1" noChangeArrowheads="1"/>
          </p:cNvSpPr>
          <p:nvPr>
            <p:ph type="sldNum" sz="quarter" idx="12"/>
          </p:nvPr>
        </p:nvSpPr>
        <p:spPr>
          <a:ln/>
        </p:spPr>
        <p:txBody>
          <a:bodyPr/>
          <a:lstStyle>
            <a:lvl1pPr>
              <a:defRPr/>
            </a:lvl1pPr>
          </a:lstStyle>
          <a:p>
            <a:fld id="{3D1B9A7D-D4C7-4E28-814D-BC9980AC14C3}" type="slidenum">
              <a:rPr lang="en-GB" altLang="en-US"/>
              <a:pPr/>
              <a:t>‹#›</a:t>
            </a:fld>
            <a:endParaRPr lang="en-GB" altLang="en-US"/>
          </a:p>
        </p:txBody>
      </p:sp>
    </p:spTree>
    <p:extLst>
      <p:ext uri="{BB962C8B-B14F-4D97-AF65-F5344CB8AC3E}">
        <p14:creationId xmlns:p14="http://schemas.microsoft.com/office/powerpoint/2010/main" val="1378241460"/>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D381B982-C821-33AD-B505-E67D0FA31CF3}"/>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4E46E29-1F55-9EB6-08E0-684A6623A0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64827FEE-7056-C8DB-6FFA-BC8858786501}"/>
              </a:ext>
            </a:extLst>
          </p:cNvPr>
          <p:cNvSpPr>
            <a:spLocks noGrp="1" noChangeArrowheads="1"/>
          </p:cNvSpPr>
          <p:nvPr>
            <p:ph type="sldNum" sz="quarter" idx="12"/>
          </p:nvPr>
        </p:nvSpPr>
        <p:spPr>
          <a:ln/>
        </p:spPr>
        <p:txBody>
          <a:bodyPr/>
          <a:lstStyle>
            <a:lvl1pPr>
              <a:defRPr/>
            </a:lvl1pPr>
          </a:lstStyle>
          <a:p>
            <a:fld id="{D39E277D-5CBB-4128-BB11-4AC1EADF259E}" type="slidenum">
              <a:rPr lang="en-GB" altLang="en-US"/>
              <a:pPr/>
              <a:t>‹#›</a:t>
            </a:fld>
            <a:endParaRPr lang="en-GB" altLang="en-US"/>
          </a:p>
        </p:txBody>
      </p:sp>
    </p:spTree>
    <p:extLst>
      <p:ext uri="{BB962C8B-B14F-4D97-AF65-F5344CB8AC3E}">
        <p14:creationId xmlns:p14="http://schemas.microsoft.com/office/powerpoint/2010/main" val="372876925"/>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9BFB2CA5-06CE-F5D6-E979-73E4D3F696EE}"/>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7750E866-40C4-06DC-F975-12993DDA599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478F7EB4-0FB4-7852-F500-51EC1720C0C0}"/>
              </a:ext>
            </a:extLst>
          </p:cNvPr>
          <p:cNvSpPr>
            <a:spLocks noGrp="1" noChangeArrowheads="1"/>
          </p:cNvSpPr>
          <p:nvPr>
            <p:ph type="sldNum" sz="quarter" idx="12"/>
          </p:nvPr>
        </p:nvSpPr>
        <p:spPr>
          <a:ln/>
        </p:spPr>
        <p:txBody>
          <a:bodyPr/>
          <a:lstStyle>
            <a:lvl1pPr>
              <a:defRPr/>
            </a:lvl1pPr>
          </a:lstStyle>
          <a:p>
            <a:fld id="{FB2E8338-1B67-424C-8D1A-5D5372758375}" type="slidenum">
              <a:rPr lang="en-GB" altLang="en-US"/>
              <a:pPr/>
              <a:t>‹#›</a:t>
            </a:fld>
            <a:endParaRPr lang="en-GB" altLang="en-US"/>
          </a:p>
        </p:txBody>
      </p:sp>
    </p:spTree>
    <p:extLst>
      <p:ext uri="{BB962C8B-B14F-4D97-AF65-F5344CB8AC3E}">
        <p14:creationId xmlns:p14="http://schemas.microsoft.com/office/powerpoint/2010/main" val="607977352"/>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D07A7A2-D277-222D-7E63-4E4187D701F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CCF3C84A-347B-892B-23E4-23CF9CCFB90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928423A6-4C34-B5B4-CED8-3C065EA89C98}"/>
              </a:ext>
            </a:extLst>
          </p:cNvPr>
          <p:cNvSpPr>
            <a:spLocks noGrp="1" noChangeArrowheads="1"/>
          </p:cNvSpPr>
          <p:nvPr>
            <p:ph type="sldNum" sz="quarter" idx="12"/>
          </p:nvPr>
        </p:nvSpPr>
        <p:spPr>
          <a:ln/>
        </p:spPr>
        <p:txBody>
          <a:bodyPr/>
          <a:lstStyle>
            <a:lvl1pPr>
              <a:defRPr/>
            </a:lvl1pPr>
          </a:lstStyle>
          <a:p>
            <a:fld id="{508BF3D6-6F5D-447F-93BF-ABB5CD84FFF7}" type="slidenum">
              <a:rPr lang="en-GB" altLang="en-US"/>
              <a:pPr/>
              <a:t>‹#›</a:t>
            </a:fld>
            <a:endParaRPr lang="en-GB" altLang="en-US"/>
          </a:p>
        </p:txBody>
      </p:sp>
    </p:spTree>
    <p:extLst>
      <p:ext uri="{BB962C8B-B14F-4D97-AF65-F5344CB8AC3E}">
        <p14:creationId xmlns:p14="http://schemas.microsoft.com/office/powerpoint/2010/main" val="3944255499"/>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4F7989-A915-5474-3549-B189E2656C08}"/>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5F243F4-2CC6-0110-3855-6A03B213647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2D8E0D67-4DCC-6CC4-2FF6-7913C2C6E16E}"/>
              </a:ext>
            </a:extLst>
          </p:cNvPr>
          <p:cNvSpPr>
            <a:spLocks noGrp="1" noChangeArrowheads="1"/>
          </p:cNvSpPr>
          <p:nvPr>
            <p:ph type="sldNum" sz="quarter" idx="12"/>
          </p:nvPr>
        </p:nvSpPr>
        <p:spPr>
          <a:ln/>
        </p:spPr>
        <p:txBody>
          <a:bodyPr/>
          <a:lstStyle>
            <a:lvl1pPr>
              <a:defRPr/>
            </a:lvl1pPr>
          </a:lstStyle>
          <a:p>
            <a:fld id="{E10CA680-CC39-427B-8596-C61F96C671BF}" type="slidenum">
              <a:rPr lang="en-GB" altLang="en-US"/>
              <a:pPr/>
              <a:t>‹#›</a:t>
            </a:fld>
            <a:endParaRPr lang="en-GB" altLang="en-US"/>
          </a:p>
        </p:txBody>
      </p:sp>
    </p:spTree>
    <p:extLst>
      <p:ext uri="{BB962C8B-B14F-4D97-AF65-F5344CB8AC3E}">
        <p14:creationId xmlns:p14="http://schemas.microsoft.com/office/powerpoint/2010/main" val="1580032898"/>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5A49DCE-6E76-0BFC-3C10-8DE6B484937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688DC63-56B0-72D5-F5E0-13561D0247C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48520E9-29A9-1008-D1F3-B27351AC5AEB}"/>
              </a:ext>
            </a:extLst>
          </p:cNvPr>
          <p:cNvSpPr>
            <a:spLocks noGrp="1" noChangeArrowheads="1"/>
          </p:cNvSpPr>
          <p:nvPr>
            <p:ph type="sldNum" sz="quarter" idx="12"/>
          </p:nvPr>
        </p:nvSpPr>
        <p:spPr>
          <a:ln/>
        </p:spPr>
        <p:txBody>
          <a:bodyPr/>
          <a:lstStyle>
            <a:lvl1pPr>
              <a:defRPr/>
            </a:lvl1pPr>
          </a:lstStyle>
          <a:p>
            <a:fld id="{E01880CF-C044-4C51-B9AE-06B339050886}" type="slidenum">
              <a:rPr lang="en-GB" altLang="en-US"/>
              <a:pPr/>
              <a:t>‹#›</a:t>
            </a:fld>
            <a:endParaRPr lang="en-GB" altLang="en-US"/>
          </a:p>
        </p:txBody>
      </p:sp>
    </p:spTree>
    <p:extLst>
      <p:ext uri="{BB962C8B-B14F-4D97-AF65-F5344CB8AC3E}">
        <p14:creationId xmlns:p14="http://schemas.microsoft.com/office/powerpoint/2010/main" val="1111307407"/>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0221573-3F62-1150-A22B-3AD68E918BDC}"/>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41BC890B-11B8-07A9-D9EA-67BCE389E20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B37F907-66CE-244B-4FF9-B2ADB496552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628101B3-F307-DDDB-32D5-8AEA9E93F8A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A7DC405D-8CF2-AB00-E551-541D7571154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C6997B5-D988-41B9-B9FA-AC7BB431EBC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upload.wikimedia.org/wikipedia/en/3/3b/Eric_liddell_1.jp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 We are here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ALL: May we </a:t>
            </a:r>
            <a:r>
              <a:rPr kumimoji="0" lang="en-GB" altLang="en-US" sz="4000" b="1"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imes New Roman"/>
              </a:rPr>
              <a:t>‘GO FOR GOLD!’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in our words and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grpSp>
        <p:nvGrpSpPr>
          <p:cNvPr id="9" name="Group 8">
            <a:extLst>
              <a:ext uri="{FF2B5EF4-FFF2-40B4-BE49-F238E27FC236}">
                <a16:creationId xmlns:a16="http://schemas.microsoft.com/office/drawing/2014/main" id="{4E343548-9E93-E083-AEE2-B386723662EF}"/>
              </a:ext>
            </a:extLst>
          </p:cNvPr>
          <p:cNvGrpSpPr/>
          <p:nvPr/>
        </p:nvGrpSpPr>
        <p:grpSpPr>
          <a:xfrm>
            <a:off x="3419872" y="3212976"/>
            <a:ext cx="2304256" cy="3171883"/>
            <a:chOff x="3218295" y="620688"/>
            <a:chExt cx="2707409" cy="3726836"/>
          </a:xfrm>
        </p:grpSpPr>
        <p:grpSp>
          <p:nvGrpSpPr>
            <p:cNvPr id="10" name="Graphic 16" descr="Medal with solid fill">
              <a:extLst>
                <a:ext uri="{FF2B5EF4-FFF2-40B4-BE49-F238E27FC236}">
                  <a16:creationId xmlns:a16="http://schemas.microsoft.com/office/drawing/2014/main" id="{981DC3B1-B8C8-E329-84D5-3FFE32B96A6D}"/>
                </a:ext>
              </a:extLst>
            </p:cNvPr>
            <p:cNvGrpSpPr/>
            <p:nvPr/>
          </p:nvGrpSpPr>
          <p:grpSpPr>
            <a:xfrm>
              <a:off x="3218295" y="620688"/>
              <a:ext cx="2707409" cy="3726836"/>
              <a:chOff x="3520775" y="3533876"/>
              <a:chExt cx="2106138" cy="2899167"/>
            </a:xfrm>
            <a:solidFill>
              <a:srgbClr val="FFC000"/>
            </a:solidFill>
          </p:grpSpPr>
          <p:sp>
            <p:nvSpPr>
              <p:cNvPr id="12" name="Free-form: Shape 11">
                <a:extLst>
                  <a:ext uri="{FF2B5EF4-FFF2-40B4-BE49-F238E27FC236}">
                    <a16:creationId xmlns:a16="http://schemas.microsoft.com/office/drawing/2014/main" id="{D6BBFF53-ABF7-B868-231A-107AB7D282A6}"/>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3" name="Free-form: Shape 12">
                <a:extLst>
                  <a:ext uri="{FF2B5EF4-FFF2-40B4-BE49-F238E27FC236}">
                    <a16:creationId xmlns:a16="http://schemas.microsoft.com/office/drawing/2014/main" id="{3E885F77-5036-14FA-3752-90C39F6B2CBD}"/>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4" name="Free-form: Shape 13">
                <a:extLst>
                  <a:ext uri="{FF2B5EF4-FFF2-40B4-BE49-F238E27FC236}">
                    <a16:creationId xmlns:a16="http://schemas.microsoft.com/office/drawing/2014/main" id="{CBEA44EC-95F3-1E82-1ED0-056755D855E2}"/>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5" name="Free-form: Shape 14">
                <a:extLst>
                  <a:ext uri="{FF2B5EF4-FFF2-40B4-BE49-F238E27FC236}">
                    <a16:creationId xmlns:a16="http://schemas.microsoft.com/office/drawing/2014/main" id="{FB343681-5E48-029A-18C5-FB2F8D4F2F46}"/>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6" name="Free-form: Shape 15">
                <a:extLst>
                  <a:ext uri="{FF2B5EF4-FFF2-40B4-BE49-F238E27FC236}">
                    <a16:creationId xmlns:a16="http://schemas.microsoft.com/office/drawing/2014/main" id="{56781E6B-74EC-774E-DEDE-55B35C93620B}"/>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grpSp>
        <p:pic>
          <p:nvPicPr>
            <p:cNvPr id="11" name="Picture 10" descr="A group of rings in different colors&#10;&#10;Description automatically generated">
              <a:extLst>
                <a:ext uri="{FF2B5EF4-FFF2-40B4-BE49-F238E27FC236}">
                  <a16:creationId xmlns:a16="http://schemas.microsoft.com/office/drawing/2014/main" id="{9C18535F-E275-55FA-1E87-64431C5339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old glittery surface&#10;&#10;Description automatically generated">
            <a:extLst>
              <a:ext uri="{FF2B5EF4-FFF2-40B4-BE49-F238E27FC236}">
                <a16:creationId xmlns:a16="http://schemas.microsoft.com/office/drawing/2014/main" id="{DB793D23-E901-ADEE-91B7-BA31B9A765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30617"/>
            <a:ext cx="9144001" cy="6888617"/>
          </a:xfrm>
          <a:prstGeom prst="rect">
            <a:avLst/>
          </a:prstGeom>
        </p:spPr>
      </p:pic>
      <p:grpSp>
        <p:nvGrpSpPr>
          <p:cNvPr id="21505" name="Group 4">
            <a:extLst>
              <a:ext uri="{FF2B5EF4-FFF2-40B4-BE49-F238E27FC236}">
                <a16:creationId xmlns:a16="http://schemas.microsoft.com/office/drawing/2014/main" id="{669EABF4-378C-B50C-6973-DB674F52F08F}"/>
              </a:ext>
            </a:extLst>
          </p:cNvPr>
          <p:cNvGrpSpPr>
            <a:grpSpLocks/>
          </p:cNvGrpSpPr>
          <p:nvPr/>
        </p:nvGrpSpPr>
        <p:grpSpPr bwMode="auto">
          <a:xfrm>
            <a:off x="395536" y="201274"/>
            <a:ext cx="7058025" cy="4464050"/>
            <a:chOff x="251520" y="404664"/>
            <a:chExt cx="3184632" cy="2325028"/>
          </a:xfrm>
        </p:grpSpPr>
        <p:pic>
          <p:nvPicPr>
            <p:cNvPr id="4" name="Picture 3">
              <a:extLst>
                <a:ext uri="{FF2B5EF4-FFF2-40B4-BE49-F238E27FC236}">
                  <a16:creationId xmlns:a16="http://schemas.microsoft.com/office/drawing/2014/main" id="{5209E992-CA5D-BCDD-073B-6B2EA3E91688}"/>
                </a:ext>
              </a:extLst>
            </p:cNvPr>
            <p:cNvPicPr/>
            <p:nvPr/>
          </p:nvPicPr>
          <p:blipFill>
            <a:blip r:embed="rId4">
              <a:extLst>
                <a:ext uri="{28A0092B-C50C-407E-A947-70E740481C1C}">
                  <a14:useLocalDpi xmlns:a14="http://schemas.microsoft.com/office/drawing/2010/main"/>
                </a:ext>
              </a:extLst>
            </a:blip>
            <a:srcRect/>
            <a:stretch>
              <a:fillRect/>
            </a:stretch>
          </p:blipFill>
          <p:spPr bwMode="auto">
            <a:xfrm rot="20863067">
              <a:off x="643980" y="770471"/>
              <a:ext cx="2792172" cy="1959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08" name="TextBox 1">
              <a:extLst>
                <a:ext uri="{FF2B5EF4-FFF2-40B4-BE49-F238E27FC236}">
                  <a16:creationId xmlns:a16="http://schemas.microsoft.com/office/drawing/2014/main" id="{13BF24EA-D598-CB5B-DB57-B6C7467DC6C5}"/>
                </a:ext>
              </a:extLst>
            </p:cNvPr>
            <p:cNvSpPr txBox="1">
              <a:spLocks noChangeArrowheads="1"/>
            </p:cNvSpPr>
            <p:nvPr/>
          </p:nvSpPr>
          <p:spPr bwMode="auto">
            <a:xfrm>
              <a:off x="251520" y="404664"/>
              <a:ext cx="1080120" cy="43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4800" b="1" dirty="0">
                  <a:latin typeface="Tahoma" panose="020B0604030504040204" pitchFamily="34" charset="0"/>
                  <a:cs typeface="Tahoma" panose="020B0604030504040204" pitchFamily="34" charset="0"/>
                </a:rPr>
                <a:t>1896</a:t>
              </a:r>
            </a:p>
          </p:txBody>
        </p:sp>
      </p:grpSp>
      <p:sp>
        <p:nvSpPr>
          <p:cNvPr id="23" name="TextBox 1">
            <a:extLst>
              <a:ext uri="{FF2B5EF4-FFF2-40B4-BE49-F238E27FC236}">
                <a16:creationId xmlns:a16="http://schemas.microsoft.com/office/drawing/2014/main" id="{5AAE9937-6D6F-C8D9-0FA8-DEAE6EE30993}"/>
              </a:ext>
            </a:extLst>
          </p:cNvPr>
          <p:cNvSpPr txBox="1">
            <a:spLocks noChangeArrowheads="1"/>
          </p:cNvSpPr>
          <p:nvPr/>
        </p:nvSpPr>
        <p:spPr bwMode="auto">
          <a:xfrm>
            <a:off x="1890713" y="5445125"/>
            <a:ext cx="7002462" cy="1200150"/>
          </a:xfrm>
          <a:prstGeom prst="rect">
            <a:avLst/>
          </a:prstGeom>
          <a:solidFill>
            <a:schemeClr val="bg1"/>
          </a:solidFill>
          <a:ln>
            <a:solidFill>
              <a:schemeClr val="tx1"/>
            </a:solidFill>
          </a:ln>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7200" b="1" dirty="0">
                <a:latin typeface="Tahoma" panose="020B0604030504040204" pitchFamily="34" charset="0"/>
                <a:cs typeface="Tahoma" panose="020B0604030504040204" pitchFamily="34" charset="0"/>
              </a:rPr>
              <a:t>Determination</a:t>
            </a:r>
          </a:p>
        </p:txBody>
      </p:sp>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old glittery surface&#10;&#10;Description automatically generated">
            <a:extLst>
              <a:ext uri="{FF2B5EF4-FFF2-40B4-BE49-F238E27FC236}">
                <a16:creationId xmlns:a16="http://schemas.microsoft.com/office/drawing/2014/main" id="{A453D1F9-C537-9910-7E59-BFA94D414B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30617"/>
            <a:ext cx="9144001" cy="6888617"/>
          </a:xfrm>
          <a:prstGeom prst="rect">
            <a:avLst/>
          </a:prstGeom>
        </p:spPr>
      </p:pic>
      <p:sp>
        <p:nvSpPr>
          <p:cNvPr id="2" name="TextBox 1">
            <a:extLst>
              <a:ext uri="{FF2B5EF4-FFF2-40B4-BE49-F238E27FC236}">
                <a16:creationId xmlns:a16="http://schemas.microsoft.com/office/drawing/2014/main" id="{1361F275-089C-0FC5-0101-4409E342DF63}"/>
              </a:ext>
            </a:extLst>
          </p:cNvPr>
          <p:cNvSpPr txBox="1">
            <a:spLocks noChangeArrowheads="1"/>
          </p:cNvSpPr>
          <p:nvPr/>
        </p:nvSpPr>
        <p:spPr bwMode="auto">
          <a:xfrm>
            <a:off x="1116013" y="2420938"/>
            <a:ext cx="7000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7200" b="1" dirty="0">
                <a:solidFill>
                  <a:schemeClr val="bg1"/>
                </a:solidFill>
                <a:latin typeface="Tahoma" panose="020B0604030504040204" pitchFamily="34" charset="0"/>
                <a:cs typeface="Tahoma" panose="020B0604030504040204" pitchFamily="34" charset="0"/>
              </a:rPr>
              <a:t>Names</a:t>
            </a:r>
          </a:p>
        </p:txBody>
      </p:sp>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old glittery surface&#10;&#10;Description automatically generated">
            <a:extLst>
              <a:ext uri="{FF2B5EF4-FFF2-40B4-BE49-F238E27FC236}">
                <a16:creationId xmlns:a16="http://schemas.microsoft.com/office/drawing/2014/main" id="{2EF60AA0-D51C-0BA7-1AE1-E1ADE2FBC3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30617"/>
            <a:ext cx="9144001" cy="6888617"/>
          </a:xfrm>
          <a:prstGeom prst="rect">
            <a:avLst/>
          </a:prstGeom>
        </p:spPr>
      </p:pic>
      <p:grpSp>
        <p:nvGrpSpPr>
          <p:cNvPr id="23553" name="Group 9">
            <a:extLst>
              <a:ext uri="{FF2B5EF4-FFF2-40B4-BE49-F238E27FC236}">
                <a16:creationId xmlns:a16="http://schemas.microsoft.com/office/drawing/2014/main" id="{73DA20D4-606F-22A6-23B3-C1B3D83631AB}"/>
              </a:ext>
            </a:extLst>
          </p:cNvPr>
          <p:cNvGrpSpPr>
            <a:grpSpLocks/>
          </p:cNvGrpSpPr>
          <p:nvPr/>
        </p:nvGrpSpPr>
        <p:grpSpPr bwMode="auto">
          <a:xfrm>
            <a:off x="609600" y="333375"/>
            <a:ext cx="4618038" cy="4475163"/>
            <a:chOff x="1352092" y="1075062"/>
            <a:chExt cx="3341817" cy="3018973"/>
          </a:xfrm>
        </p:grpSpPr>
        <p:sp>
          <p:nvSpPr>
            <p:cNvPr id="23558" name="TextBox 7">
              <a:extLst>
                <a:ext uri="{FF2B5EF4-FFF2-40B4-BE49-F238E27FC236}">
                  <a16:creationId xmlns:a16="http://schemas.microsoft.com/office/drawing/2014/main" id="{65BCB26B-90ED-E4C8-67B1-639DECA701DA}"/>
                </a:ext>
              </a:extLst>
            </p:cNvPr>
            <p:cNvSpPr txBox="1">
              <a:spLocks noChangeArrowheads="1"/>
            </p:cNvSpPr>
            <p:nvPr/>
          </p:nvSpPr>
          <p:spPr bwMode="auto">
            <a:xfrm>
              <a:off x="3333285" y="1075062"/>
              <a:ext cx="1360624" cy="56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4800" b="1">
                  <a:latin typeface="Tahoma" panose="020B0604030504040204" pitchFamily="34" charset="0"/>
                  <a:cs typeface="Tahoma" panose="020B0604030504040204" pitchFamily="34" charset="0"/>
                </a:rPr>
                <a:t>1912</a:t>
              </a:r>
            </a:p>
          </p:txBody>
        </p:sp>
        <p:pic>
          <p:nvPicPr>
            <p:cNvPr id="11" name="Picture 10">
              <a:extLst>
                <a:ext uri="{FF2B5EF4-FFF2-40B4-BE49-F238E27FC236}">
                  <a16:creationId xmlns:a16="http://schemas.microsoft.com/office/drawing/2014/main" id="{591BD343-3FFD-DA39-7B67-8A22E73FC5B1}"/>
                </a:ext>
              </a:extLst>
            </p:cNvPr>
            <p:cNvPicPr/>
            <p:nvPr/>
          </p:nvPicPr>
          <p:blipFill>
            <a:blip r:embed="rId4">
              <a:extLst>
                <a:ext uri="{28A0092B-C50C-407E-A947-70E740481C1C}">
                  <a14:useLocalDpi xmlns:a14="http://schemas.microsoft.com/office/drawing/2010/main"/>
                </a:ext>
              </a:extLst>
            </a:blip>
            <a:srcRect/>
            <a:stretch>
              <a:fillRect/>
            </a:stretch>
          </p:blipFill>
          <p:spPr bwMode="auto">
            <a:xfrm rot="21106274">
              <a:off x="1352092" y="1251473"/>
              <a:ext cx="2135579" cy="28425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19458" name="Group 1">
            <a:extLst>
              <a:ext uri="{FF2B5EF4-FFF2-40B4-BE49-F238E27FC236}">
                <a16:creationId xmlns:a16="http://schemas.microsoft.com/office/drawing/2014/main" id="{555A32DD-02F2-F4C3-A725-C41AFB9AEC2C}"/>
              </a:ext>
            </a:extLst>
          </p:cNvPr>
          <p:cNvGrpSpPr>
            <a:grpSpLocks/>
          </p:cNvGrpSpPr>
          <p:nvPr/>
        </p:nvGrpSpPr>
        <p:grpSpPr bwMode="auto">
          <a:xfrm>
            <a:off x="5481638" y="476250"/>
            <a:ext cx="3490912" cy="5440363"/>
            <a:chOff x="2096994" y="564256"/>
            <a:chExt cx="3491040" cy="5439474"/>
          </a:xfrm>
        </p:grpSpPr>
        <p:pic>
          <p:nvPicPr>
            <p:cNvPr id="23" name="Picture 22">
              <a:extLst>
                <a:ext uri="{FF2B5EF4-FFF2-40B4-BE49-F238E27FC236}">
                  <a16:creationId xmlns:a16="http://schemas.microsoft.com/office/drawing/2014/main" id="{F4A2D736-81C4-26E9-35B3-3D72472F32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12567">
              <a:off x="2096994" y="564256"/>
              <a:ext cx="3064447" cy="4272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57" name="TextBox 7">
              <a:extLst>
                <a:ext uri="{FF2B5EF4-FFF2-40B4-BE49-F238E27FC236}">
                  <a16:creationId xmlns:a16="http://schemas.microsoft.com/office/drawing/2014/main" id="{E958A6FE-808E-7548-7BCA-F8DF71A0F5EB}"/>
                </a:ext>
              </a:extLst>
            </p:cNvPr>
            <p:cNvSpPr txBox="1">
              <a:spLocks noChangeArrowheads="1"/>
            </p:cNvSpPr>
            <p:nvPr/>
          </p:nvSpPr>
          <p:spPr bwMode="auto">
            <a:xfrm>
              <a:off x="3707921" y="5172733"/>
              <a:ext cx="1880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4800" b="1">
                  <a:latin typeface="Tahoma" panose="020B0604030504040204" pitchFamily="34" charset="0"/>
                  <a:cs typeface="Tahoma" panose="020B0604030504040204" pitchFamily="34" charset="0"/>
                </a:rPr>
                <a:t>1972</a:t>
              </a:r>
            </a:p>
          </p:txBody>
        </p:sp>
      </p:grpSp>
      <p:sp>
        <p:nvSpPr>
          <p:cNvPr id="26" name="TextBox 1">
            <a:extLst>
              <a:ext uri="{FF2B5EF4-FFF2-40B4-BE49-F238E27FC236}">
                <a16:creationId xmlns:a16="http://schemas.microsoft.com/office/drawing/2014/main" id="{3647566B-DF2B-8FC1-245D-FF81AE27BBE1}"/>
              </a:ext>
            </a:extLst>
          </p:cNvPr>
          <p:cNvSpPr txBox="1">
            <a:spLocks noChangeArrowheads="1"/>
          </p:cNvSpPr>
          <p:nvPr/>
        </p:nvSpPr>
        <p:spPr bwMode="auto">
          <a:xfrm>
            <a:off x="1547813" y="5300663"/>
            <a:ext cx="5418137" cy="1200150"/>
          </a:xfrm>
          <a:prstGeom prst="rect">
            <a:avLst/>
          </a:prstGeom>
          <a:solidFill>
            <a:schemeClr val="bg1"/>
          </a:solidFill>
          <a:ln>
            <a:solidFill>
              <a:schemeClr val="tx1"/>
            </a:solidFill>
          </a:ln>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7200" b="1" dirty="0">
                <a:latin typeface="Tahoma" panose="020B0604030504040204" pitchFamily="34" charset="0"/>
                <a:cs typeface="Tahoma" panose="020B0604030504040204" pitchFamily="34" charset="0"/>
              </a:rPr>
              <a:t>Excellence</a:t>
            </a:r>
          </a:p>
        </p:txBody>
      </p:sp>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fltVal val="0"/>
                                          </p:val>
                                        </p:tav>
                                        <p:tav tm="100000">
                                          <p:val>
                                            <p:strVal val="#ppt_w"/>
                                          </p:val>
                                        </p:tav>
                                      </p:tavLst>
                                    </p:anim>
                                    <p:anim calcmode="lin" valueType="num">
                                      <p:cBhvr>
                                        <p:cTn id="8" dur="1000" fill="hold"/>
                                        <p:tgtEl>
                                          <p:spTgt spid="19458"/>
                                        </p:tgtEl>
                                        <p:attrNameLst>
                                          <p:attrName>ppt_h</p:attrName>
                                        </p:attrNameLst>
                                      </p:cBhvr>
                                      <p:tavLst>
                                        <p:tav tm="0">
                                          <p:val>
                                            <p:fltVal val="0"/>
                                          </p:val>
                                        </p:tav>
                                        <p:tav tm="100000">
                                          <p:val>
                                            <p:strVal val="#ppt_h"/>
                                          </p:val>
                                        </p:tav>
                                      </p:tavLst>
                                    </p:anim>
                                    <p:anim calcmode="lin" valueType="num">
                                      <p:cBhvr>
                                        <p:cTn id="9" dur="1000" fill="hold"/>
                                        <p:tgtEl>
                                          <p:spTgt spid="19458"/>
                                        </p:tgtEl>
                                        <p:attrNameLst>
                                          <p:attrName>style.rotation</p:attrName>
                                        </p:attrNameLst>
                                      </p:cBhvr>
                                      <p:tavLst>
                                        <p:tav tm="0">
                                          <p:val>
                                            <p:fltVal val="90"/>
                                          </p:val>
                                        </p:tav>
                                        <p:tav tm="100000">
                                          <p:val>
                                            <p:fltVal val="0"/>
                                          </p:val>
                                        </p:tav>
                                      </p:tavLst>
                                    </p:anim>
                                    <p:animEffect transition="in" filter="fade">
                                      <p:cBhvr>
                                        <p:cTn id="10" dur="1000"/>
                                        <p:tgtEl>
                                          <p:spTgt spid="194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old glittery surface&#10;&#10;Description automatically generated">
            <a:extLst>
              <a:ext uri="{FF2B5EF4-FFF2-40B4-BE49-F238E27FC236}">
                <a16:creationId xmlns:a16="http://schemas.microsoft.com/office/drawing/2014/main" id="{4EBC5CB4-1EF3-A326-F5DA-DABF4C4CE2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30617"/>
            <a:ext cx="9144001" cy="6888617"/>
          </a:xfrm>
          <a:prstGeom prst="rect">
            <a:avLst/>
          </a:prstGeom>
        </p:spPr>
      </p:pic>
      <p:sp>
        <p:nvSpPr>
          <p:cNvPr id="2" name="TextBox 1">
            <a:extLst>
              <a:ext uri="{FF2B5EF4-FFF2-40B4-BE49-F238E27FC236}">
                <a16:creationId xmlns:a16="http://schemas.microsoft.com/office/drawing/2014/main" id="{0298BE4F-56D9-2350-DDBD-B79957AD72DF}"/>
              </a:ext>
            </a:extLst>
          </p:cNvPr>
          <p:cNvSpPr txBox="1">
            <a:spLocks noChangeArrowheads="1"/>
          </p:cNvSpPr>
          <p:nvPr/>
        </p:nvSpPr>
        <p:spPr bwMode="auto">
          <a:xfrm>
            <a:off x="1116013" y="2420938"/>
            <a:ext cx="7000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7200" b="1" dirty="0">
                <a:solidFill>
                  <a:schemeClr val="bg1"/>
                </a:solidFill>
                <a:latin typeface="Tahoma" panose="020B0604030504040204" pitchFamily="34" charset="0"/>
                <a:cs typeface="Tahoma" panose="020B0604030504040204" pitchFamily="34" charset="0"/>
              </a:rPr>
              <a:t>Names</a:t>
            </a:r>
          </a:p>
        </p:txBody>
      </p:sp>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old glittery surface&#10;&#10;Description automatically generated">
            <a:extLst>
              <a:ext uri="{FF2B5EF4-FFF2-40B4-BE49-F238E27FC236}">
                <a16:creationId xmlns:a16="http://schemas.microsoft.com/office/drawing/2014/main" id="{87253ECE-4039-3DAC-2462-7AA45958C3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30617"/>
            <a:ext cx="9144001" cy="6888617"/>
          </a:xfrm>
          <a:prstGeom prst="rect">
            <a:avLst/>
          </a:prstGeom>
        </p:spPr>
      </p:pic>
      <p:grpSp>
        <p:nvGrpSpPr>
          <p:cNvPr id="25601" name="Group 14">
            <a:extLst>
              <a:ext uri="{FF2B5EF4-FFF2-40B4-BE49-F238E27FC236}">
                <a16:creationId xmlns:a16="http://schemas.microsoft.com/office/drawing/2014/main" id="{1BD8AD41-0208-CA2F-AA35-15CF0343FA52}"/>
              </a:ext>
            </a:extLst>
          </p:cNvPr>
          <p:cNvGrpSpPr>
            <a:grpSpLocks/>
          </p:cNvGrpSpPr>
          <p:nvPr/>
        </p:nvGrpSpPr>
        <p:grpSpPr bwMode="auto">
          <a:xfrm>
            <a:off x="250825" y="260350"/>
            <a:ext cx="3683000" cy="5583238"/>
            <a:chOff x="5140307" y="260648"/>
            <a:chExt cx="3683187" cy="5583850"/>
          </a:xfrm>
        </p:grpSpPr>
        <p:sp>
          <p:nvSpPr>
            <p:cNvPr id="25606" name="TextBox 8">
              <a:extLst>
                <a:ext uri="{FF2B5EF4-FFF2-40B4-BE49-F238E27FC236}">
                  <a16:creationId xmlns:a16="http://schemas.microsoft.com/office/drawing/2014/main" id="{D76E1FD5-8D47-894D-A274-E82FACDCBFEE}"/>
                </a:ext>
              </a:extLst>
            </p:cNvPr>
            <p:cNvSpPr txBox="1">
              <a:spLocks noChangeArrowheads="1"/>
            </p:cNvSpPr>
            <p:nvPr/>
          </p:nvSpPr>
          <p:spPr bwMode="auto">
            <a:xfrm>
              <a:off x="5140307" y="5013329"/>
              <a:ext cx="2088378" cy="83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4800" b="1">
                  <a:latin typeface="Tahoma" panose="020B0604030504040204" pitchFamily="34" charset="0"/>
                  <a:cs typeface="Tahoma" panose="020B0604030504040204" pitchFamily="34" charset="0"/>
                </a:rPr>
                <a:t>1924</a:t>
              </a:r>
            </a:p>
          </p:txBody>
        </p:sp>
        <p:pic>
          <p:nvPicPr>
            <p:cNvPr id="25607" name="Picture 5" descr="File:Eric liddell 1.jpg">
              <a:hlinkClick r:id="rId4"/>
              <a:extLst>
                <a:ext uri="{FF2B5EF4-FFF2-40B4-BE49-F238E27FC236}">
                  <a16:creationId xmlns:a16="http://schemas.microsoft.com/office/drawing/2014/main" id="{51EBCE86-D48B-0754-BB78-285EEB36A3E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12321" y="260648"/>
              <a:ext cx="3611173" cy="453694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5322603F-D483-9B47-E6E9-15B22585102B}"/>
              </a:ext>
            </a:extLst>
          </p:cNvPr>
          <p:cNvGrpSpPr>
            <a:grpSpLocks/>
          </p:cNvGrpSpPr>
          <p:nvPr/>
        </p:nvGrpSpPr>
        <p:grpSpPr bwMode="auto">
          <a:xfrm>
            <a:off x="4505325" y="404813"/>
            <a:ext cx="4267200" cy="4362450"/>
            <a:chOff x="4505310" y="404664"/>
            <a:chExt cx="4267562" cy="4363202"/>
          </a:xfrm>
        </p:grpSpPr>
        <p:pic>
          <p:nvPicPr>
            <p:cNvPr id="25" name="Picture 24">
              <a:extLst>
                <a:ext uri="{FF2B5EF4-FFF2-40B4-BE49-F238E27FC236}">
                  <a16:creationId xmlns:a16="http://schemas.microsoft.com/office/drawing/2014/main" id="{ADDF86AA-0075-9567-1B6D-EC6D148A3F37}"/>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rot="639637">
              <a:off x="4505310" y="1235745"/>
              <a:ext cx="3865130" cy="3532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 xmlns:a14="http://schemas.microsoft.com/office/drawing/2010/main"/>
              </a:ext>
            </a:extLst>
          </p:spPr>
        </p:pic>
        <p:sp>
          <p:nvSpPr>
            <p:cNvPr id="25605" name="Rectangle 22">
              <a:extLst>
                <a:ext uri="{FF2B5EF4-FFF2-40B4-BE49-F238E27FC236}">
                  <a16:creationId xmlns:a16="http://schemas.microsoft.com/office/drawing/2014/main" id="{D4C8CE1E-3027-3D2B-0826-C979F5816D4E}"/>
                </a:ext>
              </a:extLst>
            </p:cNvPr>
            <p:cNvSpPr>
              <a:spLocks noChangeArrowheads="1"/>
            </p:cNvSpPr>
            <p:nvPr/>
          </p:nvSpPr>
          <p:spPr bwMode="auto">
            <a:xfrm>
              <a:off x="7020272" y="404664"/>
              <a:ext cx="1752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4800" b="1" dirty="0">
                  <a:latin typeface="Tahoma" panose="020B0604030504040204" pitchFamily="34" charset="0"/>
                  <a:cs typeface="Tahoma" panose="020B0604030504040204" pitchFamily="34" charset="0"/>
                </a:rPr>
                <a:t>1964</a:t>
              </a:r>
            </a:p>
          </p:txBody>
        </p:sp>
      </p:grpSp>
      <p:sp>
        <p:nvSpPr>
          <p:cNvPr id="23" name="TextBox 1">
            <a:extLst>
              <a:ext uri="{FF2B5EF4-FFF2-40B4-BE49-F238E27FC236}">
                <a16:creationId xmlns:a16="http://schemas.microsoft.com/office/drawing/2014/main" id="{F7EECD1B-3C80-42D7-0F73-B449AC3C9DA6}"/>
              </a:ext>
            </a:extLst>
          </p:cNvPr>
          <p:cNvSpPr txBox="1">
            <a:spLocks noChangeArrowheads="1"/>
          </p:cNvSpPr>
          <p:nvPr/>
        </p:nvSpPr>
        <p:spPr bwMode="auto">
          <a:xfrm>
            <a:off x="3419475" y="5373688"/>
            <a:ext cx="5418138" cy="1200150"/>
          </a:xfrm>
          <a:prstGeom prst="rect">
            <a:avLst/>
          </a:prstGeom>
          <a:solidFill>
            <a:schemeClr val="bg1"/>
          </a:solidFill>
          <a:ln>
            <a:solidFill>
              <a:schemeClr val="tx1"/>
            </a:solidFill>
          </a:ln>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7200" b="1" dirty="0">
                <a:latin typeface="Tahoma" panose="020B0604030504040204" pitchFamily="34" charset="0"/>
                <a:cs typeface="Tahoma" panose="020B0604030504040204" pitchFamily="34" charset="0"/>
              </a:rPr>
              <a:t>Inspiration</a:t>
            </a:r>
          </a:p>
        </p:txBody>
      </p:sp>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old glittery surface&#10;&#10;Description automatically generated">
            <a:extLst>
              <a:ext uri="{FF2B5EF4-FFF2-40B4-BE49-F238E27FC236}">
                <a16:creationId xmlns:a16="http://schemas.microsoft.com/office/drawing/2014/main" id="{C72A308F-66EE-F7CE-5649-B518E68985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30617"/>
            <a:ext cx="9144001" cy="6888617"/>
          </a:xfrm>
          <a:prstGeom prst="rect">
            <a:avLst/>
          </a:prstGeom>
        </p:spPr>
      </p:pic>
      <p:sp>
        <p:nvSpPr>
          <p:cNvPr id="2" name="TextBox 1">
            <a:extLst>
              <a:ext uri="{FF2B5EF4-FFF2-40B4-BE49-F238E27FC236}">
                <a16:creationId xmlns:a16="http://schemas.microsoft.com/office/drawing/2014/main" id="{CD3C4BC8-AE87-34E0-C5B6-D48B848A2984}"/>
              </a:ext>
            </a:extLst>
          </p:cNvPr>
          <p:cNvSpPr txBox="1">
            <a:spLocks noChangeArrowheads="1"/>
          </p:cNvSpPr>
          <p:nvPr/>
        </p:nvSpPr>
        <p:spPr bwMode="auto">
          <a:xfrm>
            <a:off x="1116013" y="2420938"/>
            <a:ext cx="7000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7200" b="1" dirty="0">
                <a:solidFill>
                  <a:schemeClr val="bg1"/>
                </a:solidFill>
                <a:latin typeface="Tahoma" panose="020B0604030504040204" pitchFamily="34" charset="0"/>
                <a:cs typeface="Tahoma" panose="020B0604030504040204" pitchFamily="34" charset="0"/>
              </a:rPr>
              <a:t>Names</a:t>
            </a:r>
          </a:p>
        </p:txBody>
      </p:sp>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old glittery surface&#10;&#10;Description automatically generated">
            <a:extLst>
              <a:ext uri="{FF2B5EF4-FFF2-40B4-BE49-F238E27FC236}">
                <a16:creationId xmlns:a16="http://schemas.microsoft.com/office/drawing/2014/main" id="{4E5CD672-8597-C326-D809-D309D1BE4F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30617"/>
            <a:ext cx="9144001" cy="6888617"/>
          </a:xfrm>
          <a:prstGeom prst="rect">
            <a:avLst/>
          </a:prstGeom>
        </p:spPr>
      </p:pic>
      <p:grpSp>
        <p:nvGrpSpPr>
          <p:cNvPr id="27649" name="Group 5">
            <a:extLst>
              <a:ext uri="{FF2B5EF4-FFF2-40B4-BE49-F238E27FC236}">
                <a16:creationId xmlns:a16="http://schemas.microsoft.com/office/drawing/2014/main" id="{D76A4AC0-596C-7594-B55A-7DF2EF6100BE}"/>
              </a:ext>
            </a:extLst>
          </p:cNvPr>
          <p:cNvGrpSpPr>
            <a:grpSpLocks/>
          </p:cNvGrpSpPr>
          <p:nvPr/>
        </p:nvGrpSpPr>
        <p:grpSpPr bwMode="auto">
          <a:xfrm>
            <a:off x="507483" y="15238"/>
            <a:ext cx="5936357" cy="3598264"/>
            <a:chOff x="3473" y="3832239"/>
            <a:chExt cx="5935611" cy="3597648"/>
          </a:xfrm>
        </p:grpSpPr>
        <p:pic>
          <p:nvPicPr>
            <p:cNvPr id="12" name="Picture 11">
              <a:extLst>
                <a:ext uri="{FF2B5EF4-FFF2-40B4-BE49-F238E27FC236}">
                  <a16:creationId xmlns:a16="http://schemas.microsoft.com/office/drawing/2014/main" id="{94973FBB-F16D-311E-BFE2-EB492C7DC8A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rot="471512">
              <a:off x="3473" y="4449155"/>
              <a:ext cx="4227920" cy="2980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2" name="TextBox 12">
              <a:extLst>
                <a:ext uri="{FF2B5EF4-FFF2-40B4-BE49-F238E27FC236}">
                  <a16:creationId xmlns:a16="http://schemas.microsoft.com/office/drawing/2014/main" id="{DF27069F-C644-AEFA-AE7C-A802E5816D66}"/>
                </a:ext>
              </a:extLst>
            </p:cNvPr>
            <p:cNvSpPr txBox="1">
              <a:spLocks noChangeArrowheads="1"/>
            </p:cNvSpPr>
            <p:nvPr/>
          </p:nvSpPr>
          <p:spPr bwMode="auto">
            <a:xfrm>
              <a:off x="3851483" y="3832239"/>
              <a:ext cx="20876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4800" b="1" dirty="0">
                  <a:latin typeface="Tahoma" panose="020B0604030504040204" pitchFamily="34" charset="0"/>
                  <a:cs typeface="Tahoma" panose="020B0604030504040204" pitchFamily="34" charset="0"/>
                </a:rPr>
                <a:t>1948</a:t>
              </a:r>
            </a:p>
          </p:txBody>
        </p:sp>
      </p:grpSp>
      <p:sp>
        <p:nvSpPr>
          <p:cNvPr id="23" name="TextBox 1">
            <a:extLst>
              <a:ext uri="{FF2B5EF4-FFF2-40B4-BE49-F238E27FC236}">
                <a16:creationId xmlns:a16="http://schemas.microsoft.com/office/drawing/2014/main" id="{1E229FA3-3743-67C1-C17C-FDB36BECE96D}"/>
              </a:ext>
            </a:extLst>
          </p:cNvPr>
          <p:cNvSpPr txBox="1">
            <a:spLocks noChangeArrowheads="1"/>
          </p:cNvSpPr>
          <p:nvPr/>
        </p:nvSpPr>
        <p:spPr bwMode="auto">
          <a:xfrm>
            <a:off x="2843808" y="5373760"/>
            <a:ext cx="5418137" cy="1200150"/>
          </a:xfrm>
          <a:prstGeom prst="rect">
            <a:avLst/>
          </a:prstGeom>
          <a:solidFill>
            <a:schemeClr val="bg1"/>
          </a:solidFill>
          <a:ln>
            <a:solidFill>
              <a:schemeClr val="tx1"/>
            </a:solidFill>
          </a:ln>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7200" b="1" dirty="0">
                <a:latin typeface="Tahoma" panose="020B0604030504040204" pitchFamily="34" charset="0"/>
                <a:cs typeface="Tahoma" panose="020B0604030504040204" pitchFamily="34" charset="0"/>
              </a:rPr>
              <a:t>Courage</a:t>
            </a:r>
          </a:p>
        </p:txBody>
      </p:sp>
      <p:pic>
        <p:nvPicPr>
          <p:cNvPr id="3" name="Picture 2" descr="Ellie Simmonds">
            <a:extLst>
              <a:ext uri="{FF2B5EF4-FFF2-40B4-BE49-F238E27FC236}">
                <a16:creationId xmlns:a16="http://schemas.microsoft.com/office/drawing/2014/main" id="{EDA10A09-EC16-AF64-F4B6-8741ABEB14C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65460" y="1301481"/>
            <a:ext cx="4038154" cy="3677604"/>
          </a:xfrm>
          <a:prstGeom prst="rect">
            <a:avLst/>
          </a:prstGeom>
          <a:ln w="127000" cap="sq">
            <a:solidFill>
              <a:schemeClr val="bg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TextBox 12">
            <a:extLst>
              <a:ext uri="{FF2B5EF4-FFF2-40B4-BE49-F238E27FC236}">
                <a16:creationId xmlns:a16="http://schemas.microsoft.com/office/drawing/2014/main" id="{7E92649E-C449-48F4-8FF7-E452C1748685}"/>
              </a:ext>
            </a:extLst>
          </p:cNvPr>
          <p:cNvSpPr txBox="1">
            <a:spLocks noChangeArrowheads="1"/>
          </p:cNvSpPr>
          <p:nvPr/>
        </p:nvSpPr>
        <p:spPr bwMode="auto">
          <a:xfrm>
            <a:off x="2412129" y="4428765"/>
            <a:ext cx="2087863" cy="83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4800" b="1" dirty="0">
                <a:latin typeface="Tahoma" panose="020B0604030504040204" pitchFamily="34" charset="0"/>
                <a:cs typeface="Tahoma" panose="020B0604030504040204" pitchFamily="34" charset="0"/>
              </a:rPr>
              <a:t>2012</a:t>
            </a:r>
          </a:p>
        </p:txBody>
      </p:sp>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old glittery surface&#10;&#10;Description automatically generated">
            <a:extLst>
              <a:ext uri="{FF2B5EF4-FFF2-40B4-BE49-F238E27FC236}">
                <a16:creationId xmlns:a16="http://schemas.microsoft.com/office/drawing/2014/main" id="{C72A308F-66EE-F7CE-5649-B518E68985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30617"/>
            <a:ext cx="9144001" cy="6888617"/>
          </a:xfrm>
          <a:prstGeom prst="rect">
            <a:avLst/>
          </a:prstGeom>
        </p:spPr>
      </p:pic>
      <p:sp>
        <p:nvSpPr>
          <p:cNvPr id="2" name="TextBox 1">
            <a:extLst>
              <a:ext uri="{FF2B5EF4-FFF2-40B4-BE49-F238E27FC236}">
                <a16:creationId xmlns:a16="http://schemas.microsoft.com/office/drawing/2014/main" id="{CD3C4BC8-AE87-34E0-C5B6-D48B848A2984}"/>
              </a:ext>
            </a:extLst>
          </p:cNvPr>
          <p:cNvSpPr txBox="1">
            <a:spLocks noChangeArrowheads="1"/>
          </p:cNvSpPr>
          <p:nvPr/>
        </p:nvSpPr>
        <p:spPr bwMode="auto">
          <a:xfrm>
            <a:off x="1116013" y="2420938"/>
            <a:ext cx="7000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7200" b="1" dirty="0">
                <a:solidFill>
                  <a:schemeClr val="bg1"/>
                </a:solidFill>
                <a:latin typeface="Tahoma" panose="020B0604030504040204" pitchFamily="34" charset="0"/>
                <a:cs typeface="Tahoma" panose="020B0604030504040204" pitchFamily="34" charset="0"/>
              </a:rPr>
              <a:t>Names</a:t>
            </a:r>
          </a:p>
        </p:txBody>
      </p:sp>
    </p:spTree>
    <p:extLst>
      <p:ext uri="{BB962C8B-B14F-4D97-AF65-F5344CB8AC3E}">
        <p14:creationId xmlns:p14="http://schemas.microsoft.com/office/powerpoint/2010/main" val="823054145"/>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old glittery surface&#10;&#10;Description automatically generated">
            <a:extLst>
              <a:ext uri="{FF2B5EF4-FFF2-40B4-BE49-F238E27FC236}">
                <a16:creationId xmlns:a16="http://schemas.microsoft.com/office/drawing/2014/main" id="{C0F858A0-78AE-DDD4-D608-B33E2E85CE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1" cy="6888617"/>
          </a:xfrm>
          <a:prstGeom prst="rect">
            <a:avLst/>
          </a:prstGeom>
        </p:spPr>
      </p:pic>
      <p:grpSp>
        <p:nvGrpSpPr>
          <p:cNvPr id="29697" name="Group 13">
            <a:extLst>
              <a:ext uri="{FF2B5EF4-FFF2-40B4-BE49-F238E27FC236}">
                <a16:creationId xmlns:a16="http://schemas.microsoft.com/office/drawing/2014/main" id="{3C8032FD-724B-2603-B4A4-4A3F92BBE64D}"/>
              </a:ext>
            </a:extLst>
          </p:cNvPr>
          <p:cNvGrpSpPr>
            <a:grpSpLocks/>
          </p:cNvGrpSpPr>
          <p:nvPr/>
        </p:nvGrpSpPr>
        <p:grpSpPr bwMode="auto">
          <a:xfrm>
            <a:off x="1066800" y="854075"/>
            <a:ext cx="7896225" cy="4414838"/>
            <a:chOff x="5318099" y="3787896"/>
            <a:chExt cx="7894956" cy="4413742"/>
          </a:xfrm>
        </p:grpSpPr>
        <p:pic>
          <p:nvPicPr>
            <p:cNvPr id="16" name="Picture 15">
              <a:extLst>
                <a:ext uri="{FF2B5EF4-FFF2-40B4-BE49-F238E27FC236}">
                  <a16:creationId xmlns:a16="http://schemas.microsoft.com/office/drawing/2014/main" id="{4FF6B9DD-1613-0137-0D5F-9622CA51806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rot="20806011">
              <a:off x="5318099" y="3787896"/>
              <a:ext cx="6287569" cy="4082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700" name="TextBox 16">
              <a:extLst>
                <a:ext uri="{FF2B5EF4-FFF2-40B4-BE49-F238E27FC236}">
                  <a16:creationId xmlns:a16="http://schemas.microsoft.com/office/drawing/2014/main" id="{BCF0B1D8-5010-D757-FDC7-AA6873566462}"/>
                </a:ext>
              </a:extLst>
            </p:cNvPr>
            <p:cNvSpPr txBox="1">
              <a:spLocks noChangeArrowheads="1"/>
            </p:cNvSpPr>
            <p:nvPr/>
          </p:nvSpPr>
          <p:spPr bwMode="auto">
            <a:xfrm>
              <a:off x="10694967" y="7370668"/>
              <a:ext cx="2518088" cy="83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4800" b="1" dirty="0">
                  <a:latin typeface="Tahoma" panose="020B0604030504040204" pitchFamily="34" charset="0"/>
                  <a:cs typeface="Tahoma" panose="020B0604030504040204" pitchFamily="34" charset="0"/>
                </a:rPr>
                <a:t>1956</a:t>
              </a:r>
            </a:p>
          </p:txBody>
        </p:sp>
      </p:grpSp>
      <p:sp>
        <p:nvSpPr>
          <p:cNvPr id="23" name="TextBox 1">
            <a:extLst>
              <a:ext uri="{FF2B5EF4-FFF2-40B4-BE49-F238E27FC236}">
                <a16:creationId xmlns:a16="http://schemas.microsoft.com/office/drawing/2014/main" id="{485D47DF-1CEF-8A4B-5F9E-7A81806E476B}"/>
              </a:ext>
            </a:extLst>
          </p:cNvPr>
          <p:cNvSpPr txBox="1">
            <a:spLocks noChangeArrowheads="1"/>
          </p:cNvSpPr>
          <p:nvPr/>
        </p:nvSpPr>
        <p:spPr bwMode="auto">
          <a:xfrm>
            <a:off x="3347864" y="5463381"/>
            <a:ext cx="5418137" cy="1200150"/>
          </a:xfrm>
          <a:prstGeom prst="rect">
            <a:avLst/>
          </a:prstGeom>
          <a:solidFill>
            <a:schemeClr val="bg1"/>
          </a:solidFill>
          <a:ln>
            <a:solidFill>
              <a:schemeClr val="tx1"/>
            </a:solidFill>
          </a:ln>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7200" b="1" dirty="0">
                <a:latin typeface="Tahoma" panose="020B0604030504040204" pitchFamily="34" charset="0"/>
                <a:cs typeface="Tahoma" panose="020B0604030504040204" pitchFamily="34" charset="0"/>
              </a:rPr>
              <a:t>Friendship</a:t>
            </a:r>
          </a:p>
        </p:txBody>
      </p:sp>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old glittery surface&#10;&#10;Description automatically generated">
            <a:extLst>
              <a:ext uri="{FF2B5EF4-FFF2-40B4-BE49-F238E27FC236}">
                <a16:creationId xmlns:a16="http://schemas.microsoft.com/office/drawing/2014/main" id="{C72A308F-66EE-F7CE-5649-B518E68985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30617"/>
            <a:ext cx="9144001" cy="6888617"/>
          </a:xfrm>
          <a:prstGeom prst="rect">
            <a:avLst/>
          </a:prstGeom>
        </p:spPr>
      </p:pic>
      <p:sp>
        <p:nvSpPr>
          <p:cNvPr id="2" name="TextBox 1">
            <a:extLst>
              <a:ext uri="{FF2B5EF4-FFF2-40B4-BE49-F238E27FC236}">
                <a16:creationId xmlns:a16="http://schemas.microsoft.com/office/drawing/2014/main" id="{CD3C4BC8-AE87-34E0-C5B6-D48B848A2984}"/>
              </a:ext>
            </a:extLst>
          </p:cNvPr>
          <p:cNvSpPr txBox="1">
            <a:spLocks noChangeArrowheads="1"/>
          </p:cNvSpPr>
          <p:nvPr/>
        </p:nvSpPr>
        <p:spPr bwMode="auto">
          <a:xfrm>
            <a:off x="1116013" y="2420938"/>
            <a:ext cx="7000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7200" b="1" dirty="0">
                <a:solidFill>
                  <a:schemeClr val="bg1"/>
                </a:solidFill>
                <a:latin typeface="Tahoma" panose="020B0604030504040204" pitchFamily="34" charset="0"/>
                <a:cs typeface="Tahoma" panose="020B0604030504040204" pitchFamily="34" charset="0"/>
              </a:rPr>
              <a:t>Names</a:t>
            </a:r>
          </a:p>
        </p:txBody>
      </p:sp>
    </p:spTree>
    <p:extLst>
      <p:ext uri="{BB962C8B-B14F-4D97-AF65-F5344CB8AC3E}">
        <p14:creationId xmlns:p14="http://schemas.microsoft.com/office/powerpoint/2010/main" val="154289094"/>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29D00549-DE09-601D-56CE-4E91AF33711F}"/>
              </a:ext>
            </a:extLst>
          </p:cNvPr>
          <p:cNvSpPr txBox="1">
            <a:spLocks noChangeArrowheads="1"/>
          </p:cNvSpPr>
          <p:nvPr/>
        </p:nvSpPr>
        <p:spPr bwMode="auto">
          <a:xfrm>
            <a:off x="358775" y="-27384"/>
            <a:ext cx="8426450" cy="12001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dirty="0">
                <a:ln>
                  <a:noFill/>
                </a:ln>
                <a:solidFill>
                  <a:srgbClr val="FF0000"/>
                </a:solidFill>
                <a:effectLst>
                  <a:outerShdw blurRad="38100" dist="38100" dir="2700000" algn="tl">
                    <a:srgbClr val="FFFFFF"/>
                  </a:outerShdw>
                </a:effectLst>
                <a:uLnTx/>
                <a:uFillTx/>
                <a:latin typeface="Cooper Black" pitchFamily="18" charset="0"/>
                <a:ea typeface="MS PGothic" panose="020B0600070205080204" pitchFamily="34" charset="-128"/>
                <a:cs typeface="Times New Roman"/>
              </a:rPr>
              <a:t>The Olympics</a:t>
            </a:r>
            <a:endParaRPr kumimoji="0" lang="en-GB" sz="6000" b="0" i="0" u="none" strike="noStrike" kern="1200" cap="none" spc="0" normalizeH="0" baseline="0" noProof="0" dirty="0">
              <a:ln>
                <a:noFill/>
              </a:ln>
              <a:solidFill>
                <a:srgbClr val="FF0000"/>
              </a:solidFill>
              <a:effectLst/>
              <a:uLnTx/>
              <a:uFillTx/>
              <a:latin typeface="Cooper Black" pitchFamily="18" charset="0"/>
              <a:ea typeface="MS PGothic" panose="020B0600070205080204" pitchFamily="34" charset="-128"/>
              <a:cs typeface="Times New Roman"/>
            </a:endParaRPr>
          </a:p>
        </p:txBody>
      </p:sp>
      <p:pic>
        <p:nvPicPr>
          <p:cNvPr id="3" name="Picture 2" descr="A group of rings in different colors&#10;&#10;Description automatically generated">
            <a:extLst>
              <a:ext uri="{FF2B5EF4-FFF2-40B4-BE49-F238E27FC236}">
                <a16:creationId xmlns:a16="http://schemas.microsoft.com/office/drawing/2014/main" id="{546AA55A-8E8E-B455-E493-D9A771263D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1" y="1112436"/>
            <a:ext cx="8064896" cy="4032448"/>
          </a:xfrm>
          <a:prstGeom prst="rect">
            <a:avLst/>
          </a:prstGeom>
        </p:spPr>
      </p:pic>
      <p:sp>
        <p:nvSpPr>
          <p:cNvPr id="2" name="TextBox 1">
            <a:extLst>
              <a:ext uri="{FF2B5EF4-FFF2-40B4-BE49-F238E27FC236}">
                <a16:creationId xmlns:a16="http://schemas.microsoft.com/office/drawing/2014/main" id="{C2C4FE03-B1EC-4C2A-F0A8-5A768E8E3019}"/>
              </a:ext>
            </a:extLst>
          </p:cNvPr>
          <p:cNvSpPr txBox="1"/>
          <p:nvPr/>
        </p:nvSpPr>
        <p:spPr>
          <a:xfrm>
            <a:off x="107504" y="6503025"/>
            <a:ext cx="273630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Olympic rings © </a:t>
            </a:r>
            <a:r>
              <a:rPr kumimoji="0" lang="en-GB" sz="1100" b="0" i="1" u="none" strike="noStrike" kern="1200" cap="none" spc="0" normalizeH="0" baseline="0" noProof="0" dirty="0" err="1">
                <a:ln>
                  <a:noFill/>
                </a:ln>
                <a:solidFill>
                  <a:srgbClr val="FFFFFF"/>
                </a:solidFill>
                <a:effectLst/>
                <a:uLnTx/>
                <a:uFillTx/>
                <a:latin typeface="Century Gothic" panose="020B0502020202020204" pitchFamily="34" charset="0"/>
                <a:ea typeface="MS PGothic" panose="020B0600070205080204" pitchFamily="34" charset="-128"/>
                <a:cs typeface="Times New Roman"/>
              </a:rPr>
              <a:t>Pixabay</a:t>
            </a:r>
            <a:endPar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
        <p:nvSpPr>
          <p:cNvPr id="7" name="Rectangle 6">
            <a:extLst>
              <a:ext uri="{FF2B5EF4-FFF2-40B4-BE49-F238E27FC236}">
                <a16:creationId xmlns:a16="http://schemas.microsoft.com/office/drawing/2014/main" id="{45A7FC48-2F16-148B-76DC-C4DBA77D6B0B}"/>
              </a:ext>
            </a:extLst>
          </p:cNvPr>
          <p:cNvSpPr>
            <a:spLocks noChangeArrowheads="1"/>
          </p:cNvSpPr>
          <p:nvPr/>
        </p:nvSpPr>
        <p:spPr bwMode="auto">
          <a:xfrm>
            <a:off x="3519468" y="5132655"/>
            <a:ext cx="2105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Excellence</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8" name="Rectangle 7">
            <a:extLst>
              <a:ext uri="{FF2B5EF4-FFF2-40B4-BE49-F238E27FC236}">
                <a16:creationId xmlns:a16="http://schemas.microsoft.com/office/drawing/2014/main" id="{F989F2F4-E888-A868-A3F4-0624E596EDB6}"/>
              </a:ext>
            </a:extLst>
          </p:cNvPr>
          <p:cNvSpPr>
            <a:spLocks noChangeArrowheads="1"/>
          </p:cNvSpPr>
          <p:nvPr/>
        </p:nvSpPr>
        <p:spPr bwMode="auto">
          <a:xfrm>
            <a:off x="7020272" y="4609435"/>
            <a:ext cx="1938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Friendship</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9" name="Rectangle 8">
            <a:extLst>
              <a:ext uri="{FF2B5EF4-FFF2-40B4-BE49-F238E27FC236}">
                <a16:creationId xmlns:a16="http://schemas.microsoft.com/office/drawing/2014/main" id="{EBE49AD4-A529-2C07-5771-2019632CFEDA}"/>
              </a:ext>
            </a:extLst>
          </p:cNvPr>
          <p:cNvSpPr>
            <a:spLocks noChangeArrowheads="1"/>
          </p:cNvSpPr>
          <p:nvPr/>
        </p:nvSpPr>
        <p:spPr bwMode="auto">
          <a:xfrm>
            <a:off x="358773" y="4727317"/>
            <a:ext cx="1584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Respect</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1" name="Rectangle 10">
            <a:extLst>
              <a:ext uri="{FF2B5EF4-FFF2-40B4-BE49-F238E27FC236}">
                <a16:creationId xmlns:a16="http://schemas.microsoft.com/office/drawing/2014/main" id="{FA299F75-E283-B8EC-57F8-FA7A1D9FEEDD}"/>
              </a:ext>
            </a:extLst>
          </p:cNvPr>
          <p:cNvSpPr>
            <a:spLocks noChangeArrowheads="1"/>
          </p:cNvSpPr>
          <p:nvPr/>
        </p:nvSpPr>
        <p:spPr bwMode="auto">
          <a:xfrm>
            <a:off x="3122804" y="5940419"/>
            <a:ext cx="1728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Courage</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2" name="Rectangle 11">
            <a:extLst>
              <a:ext uri="{FF2B5EF4-FFF2-40B4-BE49-F238E27FC236}">
                <a16:creationId xmlns:a16="http://schemas.microsoft.com/office/drawing/2014/main" id="{0948B927-264D-DFFB-E0E7-4583CF387EEE}"/>
              </a:ext>
            </a:extLst>
          </p:cNvPr>
          <p:cNvSpPr>
            <a:spLocks noChangeArrowheads="1"/>
          </p:cNvSpPr>
          <p:nvPr/>
        </p:nvSpPr>
        <p:spPr bwMode="auto">
          <a:xfrm>
            <a:off x="6512593" y="5375564"/>
            <a:ext cx="1548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Equality</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3" name="Rectangle 12">
            <a:extLst>
              <a:ext uri="{FF2B5EF4-FFF2-40B4-BE49-F238E27FC236}">
                <a16:creationId xmlns:a16="http://schemas.microsoft.com/office/drawing/2014/main" id="{833D1974-920A-7599-B72D-51E1005770AC}"/>
              </a:ext>
            </a:extLst>
          </p:cNvPr>
          <p:cNvSpPr>
            <a:spLocks noChangeArrowheads="1"/>
          </p:cNvSpPr>
          <p:nvPr/>
        </p:nvSpPr>
        <p:spPr bwMode="auto">
          <a:xfrm>
            <a:off x="358773" y="5509518"/>
            <a:ext cx="26324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2800" b="1" dirty="0">
                <a:solidFill>
                  <a:srgbClr val="FFFFFF"/>
                </a:solidFill>
                <a:latin typeface="Century Gothic" panose="020B0502020202020204" pitchFamily="34" charset="0"/>
                <a:cs typeface="Tahoma" panose="020B0604030504040204" pitchFamily="34" charset="0"/>
              </a:rPr>
              <a:t>Determination</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7" name="Rectangle 16">
            <a:extLst>
              <a:ext uri="{FF2B5EF4-FFF2-40B4-BE49-F238E27FC236}">
                <a16:creationId xmlns:a16="http://schemas.microsoft.com/office/drawing/2014/main" id="{663121BF-254C-A209-E49B-C46EBA0CF101}"/>
              </a:ext>
            </a:extLst>
          </p:cNvPr>
          <p:cNvSpPr>
            <a:spLocks noChangeArrowheads="1"/>
          </p:cNvSpPr>
          <p:nvPr/>
        </p:nvSpPr>
        <p:spPr bwMode="auto">
          <a:xfrm>
            <a:off x="5525784" y="6006321"/>
            <a:ext cx="1973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Inspiration</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old glittery surface&#10;&#10;Description automatically generated">
            <a:extLst>
              <a:ext uri="{FF2B5EF4-FFF2-40B4-BE49-F238E27FC236}">
                <a16:creationId xmlns:a16="http://schemas.microsoft.com/office/drawing/2014/main" id="{481EBC0F-A01C-B827-6F52-40D7EB20EA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30617"/>
            <a:ext cx="9144001" cy="6888617"/>
          </a:xfrm>
          <a:prstGeom prst="rect">
            <a:avLst/>
          </a:prstGeom>
        </p:spPr>
      </p:pic>
      <p:sp>
        <p:nvSpPr>
          <p:cNvPr id="31748" name="Rectangle 17">
            <a:extLst>
              <a:ext uri="{FF2B5EF4-FFF2-40B4-BE49-F238E27FC236}">
                <a16:creationId xmlns:a16="http://schemas.microsoft.com/office/drawing/2014/main" id="{BD413810-5AB6-1EFA-07CE-03C4D9B0CB59}"/>
              </a:ext>
            </a:extLst>
          </p:cNvPr>
          <p:cNvSpPr>
            <a:spLocks noChangeArrowheads="1"/>
          </p:cNvSpPr>
          <p:nvPr/>
        </p:nvSpPr>
        <p:spPr bwMode="auto">
          <a:xfrm>
            <a:off x="755650" y="620713"/>
            <a:ext cx="2120335" cy="92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5400" b="1">
                <a:latin typeface="Tahoma" panose="020B0604030504040204" pitchFamily="34" charset="0"/>
                <a:cs typeface="Tahoma" panose="020B0604030504040204" pitchFamily="34" charset="0"/>
              </a:rPr>
              <a:t>1960</a:t>
            </a:r>
          </a:p>
        </p:txBody>
      </p:sp>
      <p:sp>
        <p:nvSpPr>
          <p:cNvPr id="23" name="TextBox 1">
            <a:extLst>
              <a:ext uri="{FF2B5EF4-FFF2-40B4-BE49-F238E27FC236}">
                <a16:creationId xmlns:a16="http://schemas.microsoft.com/office/drawing/2014/main" id="{B3A69C4A-2760-A539-E332-4655F876305C}"/>
              </a:ext>
            </a:extLst>
          </p:cNvPr>
          <p:cNvSpPr txBox="1">
            <a:spLocks noChangeArrowheads="1"/>
          </p:cNvSpPr>
          <p:nvPr/>
        </p:nvSpPr>
        <p:spPr bwMode="auto">
          <a:xfrm>
            <a:off x="395288" y="5445125"/>
            <a:ext cx="5418137" cy="1200150"/>
          </a:xfrm>
          <a:prstGeom prst="rect">
            <a:avLst/>
          </a:prstGeom>
          <a:solidFill>
            <a:schemeClr val="bg1"/>
          </a:solidFill>
          <a:ln>
            <a:solidFill>
              <a:schemeClr val="tx1"/>
            </a:solidFill>
          </a:ln>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7200" b="1" dirty="0">
                <a:latin typeface="Tahoma" panose="020B0604030504040204" pitchFamily="34" charset="0"/>
                <a:cs typeface="Tahoma" panose="020B0604030504040204" pitchFamily="34" charset="0"/>
              </a:rPr>
              <a:t>Equality</a:t>
            </a:r>
          </a:p>
        </p:txBody>
      </p:sp>
      <p:pic>
        <p:nvPicPr>
          <p:cNvPr id="3" name="Picture 2" descr="A group of people in wheelchairs shooting a bow and arrow&#10;&#10;Description automatically generated">
            <a:extLst>
              <a:ext uri="{FF2B5EF4-FFF2-40B4-BE49-F238E27FC236}">
                <a16:creationId xmlns:a16="http://schemas.microsoft.com/office/drawing/2014/main" id="{F59BC27C-F4BC-A636-D2EB-8A454AEA5F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02595">
            <a:off x="4854247" y="412081"/>
            <a:ext cx="3693075" cy="4788326"/>
          </a:xfrm>
          <a:prstGeom prst="rect">
            <a:avLst/>
          </a:prstGeom>
          <a:ln w="127000" cap="sq">
            <a:solidFill>
              <a:schemeClr val="bg1"/>
            </a:solidFill>
            <a:miter lim="800000"/>
          </a:ln>
          <a:effectLst>
            <a:outerShdw blurRad="57150" dist="50800" dir="2700000" algn="tl" rotWithShape="0">
              <a:srgbClr val="000000">
                <a:alpha val="40000"/>
              </a:srgbClr>
            </a:outerShdw>
          </a:effectLst>
        </p:spPr>
      </p:pic>
      <p:pic>
        <p:nvPicPr>
          <p:cNvPr id="4" name="Picture 3" descr="A stamp with a person in glasses&#10;&#10;Description automatically generated">
            <a:extLst>
              <a:ext uri="{FF2B5EF4-FFF2-40B4-BE49-F238E27FC236}">
                <a16:creationId xmlns:a16="http://schemas.microsoft.com/office/drawing/2014/main" id="{36FEE6A1-F466-E64B-F6ED-5257CEA7EA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91680" y="2188661"/>
            <a:ext cx="2979305" cy="2962280"/>
          </a:xfrm>
          <a:prstGeom prst="rect">
            <a:avLst/>
          </a:prstGeom>
        </p:spPr>
      </p:pic>
      <p:pic>
        <p:nvPicPr>
          <p:cNvPr id="5" name="Picture 3">
            <a:extLst>
              <a:ext uri="{FF2B5EF4-FFF2-40B4-BE49-F238E27FC236}">
                <a16:creationId xmlns:a16="http://schemas.microsoft.com/office/drawing/2014/main" id="{822EDD32-CB95-AB22-5736-CDD183F6FF5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rot="21250807">
            <a:off x="6227285" y="3985910"/>
            <a:ext cx="2594617" cy="2594617"/>
          </a:xfrm>
          <a:prstGeom prst="rect">
            <a:avLst/>
          </a:prstGeom>
          <a:ln w="127000" cap="sq">
            <a:solidFill>
              <a:schemeClr val="bg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old glittery surface&#10;&#10;Description automatically generated">
            <a:extLst>
              <a:ext uri="{FF2B5EF4-FFF2-40B4-BE49-F238E27FC236}">
                <a16:creationId xmlns:a16="http://schemas.microsoft.com/office/drawing/2014/main" id="{C72A308F-66EE-F7CE-5649-B518E68985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30617"/>
            <a:ext cx="9144001" cy="6888617"/>
          </a:xfrm>
          <a:prstGeom prst="rect">
            <a:avLst/>
          </a:prstGeom>
        </p:spPr>
      </p:pic>
      <p:sp>
        <p:nvSpPr>
          <p:cNvPr id="2" name="TextBox 1">
            <a:extLst>
              <a:ext uri="{FF2B5EF4-FFF2-40B4-BE49-F238E27FC236}">
                <a16:creationId xmlns:a16="http://schemas.microsoft.com/office/drawing/2014/main" id="{CD3C4BC8-AE87-34E0-C5B6-D48B848A2984}"/>
              </a:ext>
            </a:extLst>
          </p:cNvPr>
          <p:cNvSpPr txBox="1">
            <a:spLocks noChangeArrowheads="1"/>
          </p:cNvSpPr>
          <p:nvPr/>
        </p:nvSpPr>
        <p:spPr bwMode="auto">
          <a:xfrm>
            <a:off x="1116013" y="2420938"/>
            <a:ext cx="7000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7200" b="1" dirty="0">
                <a:solidFill>
                  <a:schemeClr val="bg1"/>
                </a:solidFill>
                <a:latin typeface="Tahoma" panose="020B0604030504040204" pitchFamily="34" charset="0"/>
                <a:cs typeface="Tahoma" panose="020B0604030504040204" pitchFamily="34" charset="0"/>
              </a:rPr>
              <a:t>Names</a:t>
            </a:r>
          </a:p>
        </p:txBody>
      </p:sp>
    </p:spTree>
    <p:extLst>
      <p:ext uri="{BB962C8B-B14F-4D97-AF65-F5344CB8AC3E}">
        <p14:creationId xmlns:p14="http://schemas.microsoft.com/office/powerpoint/2010/main" val="3823194406"/>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old glittery surface&#10;&#10;Description automatically generated">
            <a:extLst>
              <a:ext uri="{FF2B5EF4-FFF2-40B4-BE49-F238E27FC236}">
                <a16:creationId xmlns:a16="http://schemas.microsoft.com/office/drawing/2014/main" id="{91CBEF7D-13D9-80F3-A524-C358B48D02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30617"/>
            <a:ext cx="9144001" cy="6888617"/>
          </a:xfrm>
          <a:prstGeom prst="rect">
            <a:avLst/>
          </a:prstGeom>
        </p:spPr>
      </p:pic>
      <p:sp>
        <p:nvSpPr>
          <p:cNvPr id="33793" name="Rectangle 17">
            <a:extLst>
              <a:ext uri="{FF2B5EF4-FFF2-40B4-BE49-F238E27FC236}">
                <a16:creationId xmlns:a16="http://schemas.microsoft.com/office/drawing/2014/main" id="{6B7BB823-27C2-68C7-0DFE-B5C635CD24AC}"/>
              </a:ext>
            </a:extLst>
          </p:cNvPr>
          <p:cNvSpPr>
            <a:spLocks noChangeArrowheads="1"/>
          </p:cNvSpPr>
          <p:nvPr/>
        </p:nvSpPr>
        <p:spPr bwMode="auto">
          <a:xfrm>
            <a:off x="4932363" y="404813"/>
            <a:ext cx="2120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5400" b="1" dirty="0">
                <a:latin typeface="Tahoma" panose="020B0604030504040204" pitchFamily="34" charset="0"/>
                <a:cs typeface="Tahoma" panose="020B0604030504040204" pitchFamily="34" charset="0"/>
              </a:rPr>
              <a:t>2008</a:t>
            </a:r>
          </a:p>
        </p:txBody>
      </p:sp>
      <p:sp>
        <p:nvSpPr>
          <p:cNvPr id="23" name="TextBox 1">
            <a:extLst>
              <a:ext uri="{FF2B5EF4-FFF2-40B4-BE49-F238E27FC236}">
                <a16:creationId xmlns:a16="http://schemas.microsoft.com/office/drawing/2014/main" id="{899D13B3-97DC-93A9-4306-B5E63FCD6B0A}"/>
              </a:ext>
            </a:extLst>
          </p:cNvPr>
          <p:cNvSpPr txBox="1">
            <a:spLocks noChangeArrowheads="1"/>
          </p:cNvSpPr>
          <p:nvPr/>
        </p:nvSpPr>
        <p:spPr bwMode="auto">
          <a:xfrm>
            <a:off x="4932363" y="2924175"/>
            <a:ext cx="4103687" cy="1200150"/>
          </a:xfrm>
          <a:prstGeom prst="rect">
            <a:avLst/>
          </a:prstGeom>
          <a:solidFill>
            <a:schemeClr val="bg1"/>
          </a:solidFill>
          <a:ln>
            <a:solidFill>
              <a:schemeClr val="tx1"/>
            </a:solidFill>
          </a:ln>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7200" b="1" dirty="0">
                <a:latin typeface="Tahoma" panose="020B0604030504040204" pitchFamily="34" charset="0"/>
                <a:cs typeface="Tahoma" panose="020B0604030504040204" pitchFamily="34" charset="0"/>
              </a:rPr>
              <a:t>Respect</a:t>
            </a:r>
          </a:p>
        </p:txBody>
      </p:sp>
      <p:pic>
        <p:nvPicPr>
          <p:cNvPr id="4" name="Picture 3" descr="A pair of orange running shoes&#10;&#10;Description automatically generated">
            <a:extLst>
              <a:ext uri="{FF2B5EF4-FFF2-40B4-BE49-F238E27FC236}">
                <a16:creationId xmlns:a16="http://schemas.microsoft.com/office/drawing/2014/main" id="{54F0BE27-304B-F368-F566-1E0ACA330B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57191">
            <a:off x="611560" y="620688"/>
            <a:ext cx="3698342" cy="5549681"/>
          </a:xfrm>
          <a:prstGeom prst="rect">
            <a:avLst/>
          </a:prstGeom>
          <a:ln w="127000" cap="sq">
            <a:solidFill>
              <a:schemeClr val="bg1"/>
            </a:solidFill>
            <a:miter lim="800000"/>
          </a:ln>
          <a:effectLst>
            <a:outerShdw blurRad="57150" dist="50800" dir="27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old glittery surface&#10;&#10;Description automatically generated">
            <a:extLst>
              <a:ext uri="{FF2B5EF4-FFF2-40B4-BE49-F238E27FC236}">
                <a16:creationId xmlns:a16="http://schemas.microsoft.com/office/drawing/2014/main" id="{C72A308F-66EE-F7CE-5649-B518E68985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30617"/>
            <a:ext cx="9144001" cy="6888617"/>
          </a:xfrm>
          <a:prstGeom prst="rect">
            <a:avLst/>
          </a:prstGeom>
        </p:spPr>
      </p:pic>
      <p:sp>
        <p:nvSpPr>
          <p:cNvPr id="2" name="TextBox 1">
            <a:extLst>
              <a:ext uri="{FF2B5EF4-FFF2-40B4-BE49-F238E27FC236}">
                <a16:creationId xmlns:a16="http://schemas.microsoft.com/office/drawing/2014/main" id="{CD3C4BC8-AE87-34E0-C5B6-D48B848A2984}"/>
              </a:ext>
            </a:extLst>
          </p:cNvPr>
          <p:cNvSpPr txBox="1">
            <a:spLocks noChangeArrowheads="1"/>
          </p:cNvSpPr>
          <p:nvPr/>
        </p:nvSpPr>
        <p:spPr bwMode="auto">
          <a:xfrm>
            <a:off x="1116013" y="2420938"/>
            <a:ext cx="7000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7200" b="1" dirty="0">
                <a:solidFill>
                  <a:schemeClr val="bg1"/>
                </a:solidFill>
                <a:latin typeface="Tahoma" panose="020B0604030504040204" pitchFamily="34" charset="0"/>
                <a:cs typeface="Tahoma" panose="020B0604030504040204" pitchFamily="34" charset="0"/>
              </a:rPr>
              <a:t>Names</a:t>
            </a:r>
          </a:p>
        </p:txBody>
      </p:sp>
    </p:spTree>
    <p:extLst>
      <p:ext uri="{BB962C8B-B14F-4D97-AF65-F5344CB8AC3E}">
        <p14:creationId xmlns:p14="http://schemas.microsoft.com/office/powerpoint/2010/main" val="3592167652"/>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7EE44-4CEF-931A-C4C0-9C8D220932F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B5992AE-0A1A-63EA-A5E8-DA586BB40EED}"/>
              </a:ext>
            </a:extLst>
          </p:cNvPr>
          <p:cNvSpPr txBox="1">
            <a:spLocks noChangeArrowheads="1"/>
          </p:cNvSpPr>
          <p:nvPr/>
        </p:nvSpPr>
        <p:spPr bwMode="auto">
          <a:xfrm>
            <a:off x="4455460" y="415867"/>
            <a:ext cx="4444750" cy="6026265"/>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fontAlgn="auto">
              <a:spcAft>
                <a:spcPts val="0"/>
              </a:spcAft>
              <a:buNone/>
              <a:defRPr/>
            </a:pPr>
            <a:r>
              <a:rPr lang="en-GB" sz="2800" b="1" dirty="0">
                <a:solidFill>
                  <a:prstClr val="black"/>
                </a:solidFill>
                <a:latin typeface="Century Gothic" panose="020B0502020202020204" pitchFamily="34" charset="0"/>
              </a:rPr>
              <a:t>….I wonder what achievement you are most proud of this year?....</a:t>
            </a:r>
          </a:p>
          <a:p>
            <a:pPr lvl="0" algn="ctr" fontAlgn="auto">
              <a:spcAft>
                <a:spcPts val="0"/>
              </a:spcAft>
              <a:buNone/>
              <a:defRPr/>
            </a:pPr>
            <a:endParaRPr lang="en-GB" sz="1600" b="1" dirty="0">
              <a:solidFill>
                <a:prstClr val="black"/>
              </a:solidFill>
              <a:latin typeface="Century Gothic" panose="020B0502020202020204" pitchFamily="34" charset="0"/>
            </a:endParaRPr>
          </a:p>
          <a:p>
            <a:pPr algn="ctr" fontAlgn="auto">
              <a:spcAft>
                <a:spcPts val="0"/>
              </a:spcAft>
              <a:buNone/>
              <a:defRPr/>
            </a:pPr>
            <a:r>
              <a:rPr lang="en-GB" sz="2800" b="1" dirty="0">
                <a:solidFill>
                  <a:prstClr val="black"/>
                </a:solidFill>
                <a:latin typeface="Century Gothic" panose="020B0502020202020204" pitchFamily="34" charset="0"/>
              </a:rPr>
              <a:t>…I wonder whose example has inspired you most this term?....</a:t>
            </a:r>
          </a:p>
          <a:p>
            <a:pPr lvl="0" algn="ctr" fontAlgn="auto">
              <a:spcAft>
                <a:spcPts val="0"/>
              </a:spcAft>
              <a:buNone/>
              <a:defRPr/>
            </a:pPr>
            <a:endParaRPr lang="en-GB" sz="1600" b="1" dirty="0">
              <a:solidFill>
                <a:prstClr val="black"/>
              </a:solidFill>
              <a:latin typeface="Century Gothic" panose="020B0502020202020204" pitchFamily="34" charset="0"/>
            </a:endParaRPr>
          </a:p>
          <a:p>
            <a:pPr algn="ctr" fontAlgn="auto">
              <a:spcAft>
                <a:spcPts val="0"/>
              </a:spcAft>
              <a:buNone/>
              <a:defRPr/>
            </a:pPr>
            <a:r>
              <a:rPr lang="en-GB" sz="2800" b="1" dirty="0">
                <a:solidFill>
                  <a:prstClr val="black"/>
                </a:solidFill>
                <a:latin typeface="Century Gothic" panose="020B0502020202020204" pitchFamily="34" charset="0"/>
              </a:rPr>
              <a:t>….I wonder how our Olympic Values might help us as we go forwards from here into a new school year?....</a:t>
            </a:r>
          </a:p>
        </p:txBody>
      </p:sp>
      <p:grpSp>
        <p:nvGrpSpPr>
          <p:cNvPr id="2" name="Group 1">
            <a:extLst>
              <a:ext uri="{FF2B5EF4-FFF2-40B4-BE49-F238E27FC236}">
                <a16:creationId xmlns:a16="http://schemas.microsoft.com/office/drawing/2014/main" id="{9AFE1063-25E0-D2C9-CEED-59FAD3E6D2BA}"/>
              </a:ext>
            </a:extLst>
          </p:cNvPr>
          <p:cNvGrpSpPr/>
          <p:nvPr/>
        </p:nvGrpSpPr>
        <p:grpSpPr>
          <a:xfrm>
            <a:off x="243790" y="710582"/>
            <a:ext cx="3949660" cy="5436835"/>
            <a:chOff x="3218295" y="620688"/>
            <a:chExt cx="2707408" cy="3726836"/>
          </a:xfrm>
        </p:grpSpPr>
        <p:grpSp>
          <p:nvGrpSpPr>
            <p:cNvPr id="3" name="Graphic 16" descr="Medal with solid fill">
              <a:extLst>
                <a:ext uri="{FF2B5EF4-FFF2-40B4-BE49-F238E27FC236}">
                  <a16:creationId xmlns:a16="http://schemas.microsoft.com/office/drawing/2014/main" id="{3D3BFEE9-EE75-219E-D889-4F7FF084A0A7}"/>
                </a:ext>
              </a:extLst>
            </p:cNvPr>
            <p:cNvGrpSpPr/>
            <p:nvPr/>
          </p:nvGrpSpPr>
          <p:grpSpPr>
            <a:xfrm>
              <a:off x="3218295" y="620688"/>
              <a:ext cx="2707408" cy="3726836"/>
              <a:chOff x="3520775" y="3533876"/>
              <a:chExt cx="2106137" cy="2899167"/>
            </a:xfrm>
            <a:solidFill>
              <a:srgbClr val="FFC000"/>
            </a:solidFill>
          </p:grpSpPr>
          <p:sp>
            <p:nvSpPr>
              <p:cNvPr id="6" name="Free-form: Shape 5">
                <a:extLst>
                  <a:ext uri="{FF2B5EF4-FFF2-40B4-BE49-F238E27FC236}">
                    <a16:creationId xmlns:a16="http://schemas.microsoft.com/office/drawing/2014/main" id="{DF5F14B6-7914-9485-87E5-EB7097F3D161}"/>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8" name="Free-form: Shape 7">
                <a:extLst>
                  <a:ext uri="{FF2B5EF4-FFF2-40B4-BE49-F238E27FC236}">
                    <a16:creationId xmlns:a16="http://schemas.microsoft.com/office/drawing/2014/main" id="{43596D18-D113-EEB9-348A-F6A2AF58DFE6}"/>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9" name="Free-form: Shape 8">
                <a:extLst>
                  <a:ext uri="{FF2B5EF4-FFF2-40B4-BE49-F238E27FC236}">
                    <a16:creationId xmlns:a16="http://schemas.microsoft.com/office/drawing/2014/main" id="{75F5A845-8FA5-9031-A0C8-040A8CE920CB}"/>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0" name="Free-form: Shape 9">
                <a:extLst>
                  <a:ext uri="{FF2B5EF4-FFF2-40B4-BE49-F238E27FC236}">
                    <a16:creationId xmlns:a16="http://schemas.microsoft.com/office/drawing/2014/main" id="{102D567D-316B-3E5C-C1C0-097261A223CC}"/>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1" name="Free-form: Shape 10">
                <a:extLst>
                  <a:ext uri="{FF2B5EF4-FFF2-40B4-BE49-F238E27FC236}">
                    <a16:creationId xmlns:a16="http://schemas.microsoft.com/office/drawing/2014/main" id="{03ACD13F-5EC7-7C9C-31A0-6BD54FA9966D}"/>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grpSp>
        <p:pic>
          <p:nvPicPr>
            <p:cNvPr id="5" name="Picture 4" descr="A group of rings in different colors&#10;&#10;Description automatically generated">
              <a:extLst>
                <a:ext uri="{FF2B5EF4-FFF2-40B4-BE49-F238E27FC236}">
                  <a16:creationId xmlns:a16="http://schemas.microsoft.com/office/drawing/2014/main" id="{C22935D1-810C-9E19-B95A-BA2897D224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extLst>
      <p:ext uri="{BB962C8B-B14F-4D97-AF65-F5344CB8AC3E}">
        <p14:creationId xmlns:p14="http://schemas.microsoft.com/office/powerpoint/2010/main" val="3506850169"/>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a book with confetti flying out of it&#10;&#10;Description automatically generated">
            <a:extLst>
              <a:ext uri="{FF2B5EF4-FFF2-40B4-BE49-F238E27FC236}">
                <a16:creationId xmlns:a16="http://schemas.microsoft.com/office/drawing/2014/main" id="{7428D725-C461-1081-C2AB-5D521FECBB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60648"/>
            <a:ext cx="9144000" cy="4608512"/>
          </a:xfrm>
          <a:prstGeom prst="rect">
            <a:avLst/>
          </a:prstGeom>
          <a:ln>
            <a:solidFill>
              <a:schemeClr val="bg1"/>
            </a:solidFill>
          </a:ln>
        </p:spPr>
      </p:pic>
      <p:sp>
        <p:nvSpPr>
          <p:cNvPr id="4" name="TextBox 3">
            <a:extLst>
              <a:ext uri="{FF2B5EF4-FFF2-40B4-BE49-F238E27FC236}">
                <a16:creationId xmlns:a16="http://schemas.microsoft.com/office/drawing/2014/main" id="{A1518590-A8E0-E83C-2CBA-C6D28E21B53F}"/>
              </a:ext>
            </a:extLst>
          </p:cNvPr>
          <p:cNvSpPr txBox="1"/>
          <p:nvPr/>
        </p:nvSpPr>
        <p:spPr>
          <a:xfrm>
            <a:off x="215516" y="5038144"/>
            <a:ext cx="8712968" cy="1631216"/>
          </a:xfrm>
          <a:prstGeom prst="rect">
            <a:avLst/>
          </a:prstGeom>
          <a:noFill/>
        </p:spPr>
        <p:txBody>
          <a:bodyPr wrap="square">
            <a:spAutoFit/>
          </a:bodyPr>
          <a:lstStyle/>
          <a:p>
            <a:r>
              <a:rPr lang="en-US" sz="2000" b="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Dear God</a:t>
            </a:r>
            <a:endParaRPr lang="en-GB" sz="2000"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endParaRPr>
          </a:p>
          <a:p>
            <a:r>
              <a:rPr lang="en-US" sz="2000" b="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We want to thank you for this special time when we have been able to think about what we have achieved this year.  As we look back, may we be inspired to carry on working hard to achieve new and greater things in the year to come.</a:t>
            </a:r>
            <a:endParaRPr lang="en-GB" sz="2000"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068190425"/>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953744"/>
            <a:ext cx="8679468" cy="167223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Let’s </a:t>
            </a:r>
            <a:r>
              <a:rPr kumimoji="0" lang="en-GB" sz="3200" b="1" i="0" u="none" strike="noStrike" kern="1200" cap="none" spc="0" normalizeH="0" baseline="0" noProof="0" dirty="0">
                <a:ln>
                  <a:noFill/>
                </a:ln>
                <a:solidFill>
                  <a:srgbClr val="FFC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‘go for gold’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in all that we do!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grpSp>
        <p:nvGrpSpPr>
          <p:cNvPr id="2" name="Group 1">
            <a:extLst>
              <a:ext uri="{FF2B5EF4-FFF2-40B4-BE49-F238E27FC236}">
                <a16:creationId xmlns:a16="http://schemas.microsoft.com/office/drawing/2014/main" id="{CA192027-AEE6-2F71-5E23-F30D051B01F8}"/>
              </a:ext>
            </a:extLst>
          </p:cNvPr>
          <p:cNvGrpSpPr/>
          <p:nvPr/>
        </p:nvGrpSpPr>
        <p:grpSpPr>
          <a:xfrm>
            <a:off x="3023828" y="318315"/>
            <a:ext cx="3096344" cy="4262218"/>
            <a:chOff x="3218295" y="620688"/>
            <a:chExt cx="2707408" cy="3726836"/>
          </a:xfrm>
        </p:grpSpPr>
        <p:grpSp>
          <p:nvGrpSpPr>
            <p:cNvPr id="4" name="Graphic 16" descr="Medal with solid fill">
              <a:extLst>
                <a:ext uri="{FF2B5EF4-FFF2-40B4-BE49-F238E27FC236}">
                  <a16:creationId xmlns:a16="http://schemas.microsoft.com/office/drawing/2014/main" id="{20F559A6-5951-F81A-A5F2-9E0B9A565024}"/>
                </a:ext>
              </a:extLst>
            </p:cNvPr>
            <p:cNvGrpSpPr/>
            <p:nvPr/>
          </p:nvGrpSpPr>
          <p:grpSpPr>
            <a:xfrm>
              <a:off x="3218295" y="620688"/>
              <a:ext cx="2707408" cy="3726836"/>
              <a:chOff x="3520775" y="3533876"/>
              <a:chExt cx="2106137" cy="2899167"/>
            </a:xfrm>
            <a:solidFill>
              <a:srgbClr val="FFC000"/>
            </a:solidFill>
          </p:grpSpPr>
          <p:sp>
            <p:nvSpPr>
              <p:cNvPr id="11" name="Free-form: Shape 10">
                <a:extLst>
                  <a:ext uri="{FF2B5EF4-FFF2-40B4-BE49-F238E27FC236}">
                    <a16:creationId xmlns:a16="http://schemas.microsoft.com/office/drawing/2014/main" id="{BC01126B-314F-998B-FE75-FFEECC9DB04F}"/>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2" name="Free-form: Shape 11">
                <a:extLst>
                  <a:ext uri="{FF2B5EF4-FFF2-40B4-BE49-F238E27FC236}">
                    <a16:creationId xmlns:a16="http://schemas.microsoft.com/office/drawing/2014/main" id="{5DF64967-A478-8338-FF2B-87706664EFEC}"/>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3" name="Free-form: Shape 12">
                <a:extLst>
                  <a:ext uri="{FF2B5EF4-FFF2-40B4-BE49-F238E27FC236}">
                    <a16:creationId xmlns:a16="http://schemas.microsoft.com/office/drawing/2014/main" id="{24311600-23E8-7074-5004-0C07785EFBB0}"/>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4" name="Free-form: Shape 13">
                <a:extLst>
                  <a:ext uri="{FF2B5EF4-FFF2-40B4-BE49-F238E27FC236}">
                    <a16:creationId xmlns:a16="http://schemas.microsoft.com/office/drawing/2014/main" id="{B579DC89-43F3-A608-E6A1-6BF015AE0D9A}"/>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5" name="Free-form: Shape 14">
                <a:extLst>
                  <a:ext uri="{FF2B5EF4-FFF2-40B4-BE49-F238E27FC236}">
                    <a16:creationId xmlns:a16="http://schemas.microsoft.com/office/drawing/2014/main" id="{7384D4B3-99E9-326B-C2AC-7AABC716D7B4}"/>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grpSp>
        <p:pic>
          <p:nvPicPr>
            <p:cNvPr id="10" name="Picture 9" descr="A group of rings in different colors&#10;&#10;Description automatically generated">
              <a:extLst>
                <a:ext uri="{FF2B5EF4-FFF2-40B4-BE49-F238E27FC236}">
                  <a16:creationId xmlns:a16="http://schemas.microsoft.com/office/drawing/2014/main" id="{34835960-12D9-B579-72A9-6B3B590235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a:extLst>
              <a:ext uri="{FF2B5EF4-FFF2-40B4-BE49-F238E27FC236}">
                <a16:creationId xmlns:a16="http://schemas.microsoft.com/office/drawing/2014/main" id="{910A41E0-721F-2F51-1527-5BF1B196BD8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0" y="469900"/>
            <a:ext cx="8509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a:extLst>
              <a:ext uri="{FF2B5EF4-FFF2-40B4-BE49-F238E27FC236}">
                <a16:creationId xmlns:a16="http://schemas.microsoft.com/office/drawing/2014/main" id="{47C74A78-BB53-CBCD-192D-C1324520355E}"/>
              </a:ext>
            </a:extLst>
          </p:cNvPr>
          <p:cNvSpPr txBox="1">
            <a:spLocks noChangeArrowheads="1"/>
          </p:cNvSpPr>
          <p:nvPr/>
        </p:nvSpPr>
        <p:spPr bwMode="auto">
          <a:xfrm>
            <a:off x="990600" y="685800"/>
            <a:ext cx="3581400" cy="701675"/>
          </a:xfrm>
          <a:prstGeom prst="rect">
            <a:avLst/>
          </a:prstGeom>
          <a:noFill/>
          <a:ln w="9525">
            <a:noFill/>
            <a:miter lim="800000"/>
            <a:headEnd/>
            <a:tailEnd/>
          </a:ln>
          <a:effectLst/>
        </p:spPr>
        <p:txBody>
          <a:bodyPr>
            <a:spAutoFit/>
          </a:bodyPr>
          <a:lstStyle/>
          <a:p>
            <a:pPr>
              <a:spcBef>
                <a:spcPct val="50000"/>
              </a:spcBef>
              <a:defRPr/>
            </a:pPr>
            <a:r>
              <a:rPr lang="en-US" sz="4000" dirty="0" err="1">
                <a:solidFill>
                  <a:srgbClr val="FF0000"/>
                </a:solidFill>
                <a:effectLst>
                  <a:outerShdw blurRad="38100" dist="38100" dir="2700000" algn="tl">
                    <a:srgbClr val="FFFFFF"/>
                  </a:outerShdw>
                </a:effectLst>
                <a:latin typeface="Cooper Black" pitchFamily="18" charset="0"/>
                <a:ea typeface="+mn-ea"/>
              </a:rPr>
              <a:t>Pheidippides</a:t>
            </a:r>
            <a:endParaRPr lang="en-GB" sz="4000" dirty="0">
              <a:solidFill>
                <a:srgbClr val="FF0000"/>
              </a:solidFill>
              <a:effectLst>
                <a:outerShdw blurRad="38100" dist="38100" dir="2700000" algn="tl">
                  <a:srgbClr val="FFFFFF"/>
                </a:outerShdw>
              </a:effectLst>
              <a:latin typeface="Cooper Black" pitchFamily="18" charset="0"/>
              <a:ea typeface="+mn-ea"/>
            </a:endParaRPr>
          </a:p>
        </p:txBody>
      </p:sp>
      <p:sp>
        <p:nvSpPr>
          <p:cNvPr id="15363" name="TextBox 1">
            <a:extLst>
              <a:ext uri="{FF2B5EF4-FFF2-40B4-BE49-F238E27FC236}">
                <a16:creationId xmlns:a16="http://schemas.microsoft.com/office/drawing/2014/main" id="{F8BD444B-12B7-3C86-7150-B115F22F88A4}"/>
              </a:ext>
            </a:extLst>
          </p:cNvPr>
          <p:cNvSpPr txBox="1">
            <a:spLocks noChangeArrowheads="1"/>
          </p:cNvSpPr>
          <p:nvPr/>
        </p:nvSpPr>
        <p:spPr bwMode="auto">
          <a:xfrm>
            <a:off x="6227763" y="5373688"/>
            <a:ext cx="2393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4800" b="1">
                <a:solidFill>
                  <a:srgbClr val="FF0000"/>
                </a:solidFill>
                <a:latin typeface="Tahoma" panose="020B0604030504040204" pitchFamily="34" charset="0"/>
                <a:cs typeface="Tahoma" panose="020B0604030504040204" pitchFamily="34" charset="0"/>
              </a:rPr>
              <a:t>776 BC</a:t>
            </a:r>
          </a:p>
        </p:txBody>
      </p:sp>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world map">
            <a:extLst>
              <a:ext uri="{FF2B5EF4-FFF2-40B4-BE49-F238E27FC236}">
                <a16:creationId xmlns:a16="http://schemas.microsoft.com/office/drawing/2014/main" id="{59BD2BF9-1985-7988-2325-7FA78C089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904" y="728700"/>
            <a:ext cx="9235809" cy="5400600"/>
          </a:xfrm>
          <a:prstGeom prst="rect">
            <a:avLst/>
          </a:prstGeom>
        </p:spPr>
      </p:pic>
      <p:sp>
        <p:nvSpPr>
          <p:cNvPr id="2" name="AutoShape 4">
            <a:extLst>
              <a:ext uri="{FF2B5EF4-FFF2-40B4-BE49-F238E27FC236}">
                <a16:creationId xmlns:a16="http://schemas.microsoft.com/office/drawing/2014/main" id="{147AEEFD-E43B-AC95-3C03-5FE377911335}"/>
              </a:ext>
            </a:extLst>
          </p:cNvPr>
          <p:cNvSpPr>
            <a:spLocks noChangeArrowheads="1"/>
          </p:cNvSpPr>
          <p:nvPr/>
        </p:nvSpPr>
        <p:spPr bwMode="auto">
          <a:xfrm rot="954738">
            <a:off x="4888103" y="2005579"/>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8" name="AutoShape 4">
            <a:extLst>
              <a:ext uri="{FF2B5EF4-FFF2-40B4-BE49-F238E27FC236}">
                <a16:creationId xmlns:a16="http://schemas.microsoft.com/office/drawing/2014/main" id="{AAB42AEF-2159-8969-8473-36ABDAE92096}"/>
              </a:ext>
            </a:extLst>
          </p:cNvPr>
          <p:cNvSpPr>
            <a:spLocks noChangeArrowheads="1"/>
          </p:cNvSpPr>
          <p:nvPr/>
        </p:nvSpPr>
        <p:spPr bwMode="auto">
          <a:xfrm rot="954738">
            <a:off x="4384045" y="1789555"/>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9" name="Picture 8">
            <a:extLst>
              <a:ext uri="{FF2B5EF4-FFF2-40B4-BE49-F238E27FC236}">
                <a16:creationId xmlns:a16="http://schemas.microsoft.com/office/drawing/2014/main" id="{7F519213-4E93-83C4-B6DC-C40E8351E6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b="6731"/>
          <a:stretch>
            <a:fillRect/>
          </a:stretch>
        </p:blipFill>
        <p:spPr bwMode="auto">
          <a:xfrm>
            <a:off x="197680" y="5034971"/>
            <a:ext cx="1097727" cy="7101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descr="A red white and blue flag&#10;&#10;Description automatically generated">
            <a:extLst>
              <a:ext uri="{FF2B5EF4-FFF2-40B4-BE49-F238E27FC236}">
                <a16:creationId xmlns:a16="http://schemas.microsoft.com/office/drawing/2014/main" id="{B9E68BDB-D850-B1EE-BFAE-3E27678936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8086" y="5013571"/>
            <a:ext cx="1097727" cy="731533"/>
          </a:xfrm>
          <a:prstGeom prst="rect">
            <a:avLst/>
          </a:prstGeom>
          <a:ln>
            <a:solidFill>
              <a:schemeClr val="tx1"/>
            </a:solidFill>
          </a:ln>
        </p:spPr>
      </p:pic>
      <p:sp>
        <p:nvSpPr>
          <p:cNvPr id="11" name="AutoShape 4">
            <a:extLst>
              <a:ext uri="{FF2B5EF4-FFF2-40B4-BE49-F238E27FC236}">
                <a16:creationId xmlns:a16="http://schemas.microsoft.com/office/drawing/2014/main" id="{00412933-0423-9585-8EA0-780110558613}"/>
              </a:ext>
            </a:extLst>
          </p:cNvPr>
          <p:cNvSpPr>
            <a:spLocks noChangeArrowheads="1"/>
          </p:cNvSpPr>
          <p:nvPr/>
        </p:nvSpPr>
        <p:spPr bwMode="auto">
          <a:xfrm rot="954738">
            <a:off x="4821843" y="1336346"/>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pic>
        <p:nvPicPr>
          <p:cNvPr id="12" name="Picture 4">
            <a:extLst>
              <a:ext uri="{FF2B5EF4-FFF2-40B4-BE49-F238E27FC236}">
                <a16:creationId xmlns:a16="http://schemas.microsoft.com/office/drawing/2014/main" id="{4C2FD1E7-B44A-74C6-F82F-F52ED64C015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75298" y="5013176"/>
            <a:ext cx="1235612" cy="7537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AutoShape 4">
            <a:extLst>
              <a:ext uri="{FF2B5EF4-FFF2-40B4-BE49-F238E27FC236}">
                <a16:creationId xmlns:a16="http://schemas.microsoft.com/office/drawing/2014/main" id="{C5837437-AB0A-D124-26E0-78AF091D40D2}"/>
              </a:ext>
            </a:extLst>
          </p:cNvPr>
          <p:cNvSpPr>
            <a:spLocks noChangeArrowheads="1"/>
          </p:cNvSpPr>
          <p:nvPr/>
        </p:nvSpPr>
        <p:spPr bwMode="auto">
          <a:xfrm rot="954738">
            <a:off x="4300473" y="1640963"/>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14" name="Picture 4">
            <a:extLst>
              <a:ext uri="{FF2B5EF4-FFF2-40B4-BE49-F238E27FC236}">
                <a16:creationId xmlns:a16="http://schemas.microsoft.com/office/drawing/2014/main" id="{7E4B5E9C-94E3-8043-71C7-737F1E7C994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00395" y="5026997"/>
            <a:ext cx="1109853" cy="7399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AutoShape 4">
            <a:extLst>
              <a:ext uri="{FF2B5EF4-FFF2-40B4-BE49-F238E27FC236}">
                <a16:creationId xmlns:a16="http://schemas.microsoft.com/office/drawing/2014/main" id="{B5C4F6FE-2465-04F8-76F1-D47347CF5F26}"/>
              </a:ext>
            </a:extLst>
          </p:cNvPr>
          <p:cNvSpPr>
            <a:spLocks noChangeArrowheads="1"/>
          </p:cNvSpPr>
          <p:nvPr/>
        </p:nvSpPr>
        <p:spPr bwMode="auto">
          <a:xfrm rot="954738">
            <a:off x="8034273" y="4565138"/>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16" name="Picture 15">
            <a:extLst>
              <a:ext uri="{FF2B5EF4-FFF2-40B4-BE49-F238E27FC236}">
                <a16:creationId xmlns:a16="http://schemas.microsoft.com/office/drawing/2014/main" id="{E914BFB5-2513-1B91-4FED-3F13783745CF}"/>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81565" y="5027841"/>
            <a:ext cx="1153292" cy="767984"/>
          </a:xfrm>
          <a:prstGeom prst="rect">
            <a:avLst/>
          </a:prstGeom>
          <a:noFill/>
          <a:ln>
            <a:solidFill>
              <a:schemeClr val="tx1"/>
            </a:solidFill>
          </a:ln>
        </p:spPr>
      </p:pic>
      <p:sp>
        <p:nvSpPr>
          <p:cNvPr id="19" name="AutoShape 4">
            <a:extLst>
              <a:ext uri="{FF2B5EF4-FFF2-40B4-BE49-F238E27FC236}">
                <a16:creationId xmlns:a16="http://schemas.microsoft.com/office/drawing/2014/main" id="{F2A4DD5F-5E42-728F-F717-728917563DB8}"/>
              </a:ext>
            </a:extLst>
          </p:cNvPr>
          <p:cNvSpPr>
            <a:spLocks noChangeArrowheads="1"/>
          </p:cNvSpPr>
          <p:nvPr/>
        </p:nvSpPr>
        <p:spPr bwMode="auto">
          <a:xfrm rot="954738">
            <a:off x="4718274" y="2041802"/>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20" name="Picture 5">
            <a:extLst>
              <a:ext uri="{FF2B5EF4-FFF2-40B4-BE49-F238E27FC236}">
                <a16:creationId xmlns:a16="http://schemas.microsoft.com/office/drawing/2014/main" id="{4AF29A1C-FE41-1DD2-EAFD-3452E0F659D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9458" y="5936922"/>
            <a:ext cx="1138419" cy="7689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AutoShape 4">
            <a:extLst>
              <a:ext uri="{FF2B5EF4-FFF2-40B4-BE49-F238E27FC236}">
                <a16:creationId xmlns:a16="http://schemas.microsoft.com/office/drawing/2014/main" id="{5D145046-A52F-D2D5-885B-5BDB0AC7E628}"/>
              </a:ext>
            </a:extLst>
          </p:cNvPr>
          <p:cNvSpPr>
            <a:spLocks noChangeArrowheads="1"/>
          </p:cNvSpPr>
          <p:nvPr/>
        </p:nvSpPr>
        <p:spPr bwMode="auto">
          <a:xfrm rot="954738">
            <a:off x="7819894" y="2193412"/>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22" name="Picture 4" descr="http://home.scarlet.be/catalin.gelu/japan-flag.gif">
            <a:extLst>
              <a:ext uri="{FF2B5EF4-FFF2-40B4-BE49-F238E27FC236}">
                <a16:creationId xmlns:a16="http://schemas.microsoft.com/office/drawing/2014/main" id="{A2068F5D-0D10-6567-CD51-672016492FF2}"/>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479920" y="5864683"/>
            <a:ext cx="1097727" cy="85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4">
            <a:extLst>
              <a:ext uri="{FF2B5EF4-FFF2-40B4-BE49-F238E27FC236}">
                <a16:creationId xmlns:a16="http://schemas.microsoft.com/office/drawing/2014/main" id="{EBB373D4-6387-3481-756A-1EB50A5E58D7}"/>
              </a:ext>
            </a:extLst>
          </p:cNvPr>
          <p:cNvSpPr>
            <a:spLocks noChangeArrowheads="1"/>
          </p:cNvSpPr>
          <p:nvPr/>
        </p:nvSpPr>
        <p:spPr bwMode="auto">
          <a:xfrm rot="954738">
            <a:off x="4505327" y="1879085"/>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24" name="Picture 5">
            <a:extLst>
              <a:ext uri="{FF2B5EF4-FFF2-40B4-BE49-F238E27FC236}">
                <a16:creationId xmlns:a16="http://schemas.microsoft.com/office/drawing/2014/main" id="{8DD8C16B-A7FA-8E00-5B83-8860C087D4F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r="5211" b="7407"/>
          <a:stretch>
            <a:fillRect/>
          </a:stretch>
        </p:blipFill>
        <p:spPr bwMode="auto">
          <a:xfrm>
            <a:off x="2767132" y="5869449"/>
            <a:ext cx="1243778" cy="846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AutoShape 4">
            <a:extLst>
              <a:ext uri="{FF2B5EF4-FFF2-40B4-BE49-F238E27FC236}">
                <a16:creationId xmlns:a16="http://schemas.microsoft.com/office/drawing/2014/main" id="{FE677850-2973-AD3B-E93B-98B2E01A3DC7}"/>
              </a:ext>
            </a:extLst>
          </p:cNvPr>
          <p:cNvSpPr>
            <a:spLocks noChangeArrowheads="1"/>
          </p:cNvSpPr>
          <p:nvPr/>
        </p:nvSpPr>
        <p:spPr bwMode="auto">
          <a:xfrm rot="954738">
            <a:off x="7648576" y="1481346"/>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26" name="Picture 4" descr="http://library.thinkquest.org/07aug/01105/China/china-flag.gif">
            <a:extLst>
              <a:ext uri="{FF2B5EF4-FFF2-40B4-BE49-F238E27FC236}">
                <a16:creationId xmlns:a16="http://schemas.microsoft.com/office/drawing/2014/main" id="{4F9799DD-99DA-4AF8-AE2A-F72E542C0D5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182227" y="5936921"/>
            <a:ext cx="1177032" cy="7855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 name="AutoShape 4">
            <a:extLst>
              <a:ext uri="{FF2B5EF4-FFF2-40B4-BE49-F238E27FC236}">
                <a16:creationId xmlns:a16="http://schemas.microsoft.com/office/drawing/2014/main" id="{A8ED511E-58BE-2268-DA74-731B62EA564B}"/>
              </a:ext>
            </a:extLst>
          </p:cNvPr>
          <p:cNvSpPr>
            <a:spLocks noChangeArrowheads="1"/>
          </p:cNvSpPr>
          <p:nvPr/>
        </p:nvSpPr>
        <p:spPr bwMode="auto">
          <a:xfrm rot="954738">
            <a:off x="3159909" y="3641306"/>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29" name="Picture 28" descr="A flag with a blue circle and white text&#10;&#10;Description automatically generated">
            <a:extLst>
              <a:ext uri="{FF2B5EF4-FFF2-40B4-BE49-F238E27FC236}">
                <a16:creationId xmlns:a16="http://schemas.microsoft.com/office/drawing/2014/main" id="{6425DA8A-F233-9BAF-71E2-0B0EAA808C8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68569" y="5983374"/>
            <a:ext cx="1183973" cy="739058"/>
          </a:xfrm>
          <a:prstGeom prst="rect">
            <a:avLst/>
          </a:prstGeom>
          <a:ln>
            <a:solidFill>
              <a:schemeClr val="tx1"/>
            </a:solidFill>
          </a:ln>
        </p:spPr>
      </p:pic>
      <p:pic>
        <p:nvPicPr>
          <p:cNvPr id="30" name="Picture 29" descr="A red white and blue flag&#10;&#10;Description automatically generated">
            <a:extLst>
              <a:ext uri="{FF2B5EF4-FFF2-40B4-BE49-F238E27FC236}">
                <a16:creationId xmlns:a16="http://schemas.microsoft.com/office/drawing/2014/main" id="{E75FEA75-E6AD-A8E7-DB9F-CCACB2F6F4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65346" y="5229820"/>
            <a:ext cx="1905331" cy="1269726"/>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3" grpId="0" animBg="1"/>
      <p:bldP spid="15" grpId="0" animBg="1"/>
      <p:bldP spid="19" grpId="0" animBg="1"/>
      <p:bldP spid="21" grpId="0" animBg="1"/>
      <p:bldP spid="23" grpId="0" animBg="1"/>
      <p:bldP spid="25"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9035EE0A-7D8C-652A-8AD3-058F771FBA2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188913"/>
            <a:ext cx="26035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a:extLst>
              <a:ext uri="{FF2B5EF4-FFF2-40B4-BE49-F238E27FC236}">
                <a16:creationId xmlns:a16="http://schemas.microsoft.com/office/drawing/2014/main" id="{5DD3B417-59B3-8BBA-29F9-8D5FD34535F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68538" y="2028825"/>
            <a:ext cx="6659562"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7" name="Group 4">
            <a:extLst>
              <a:ext uri="{FF2B5EF4-FFF2-40B4-BE49-F238E27FC236}">
                <a16:creationId xmlns:a16="http://schemas.microsoft.com/office/drawing/2014/main" id="{C35DCCA1-C78E-0754-810B-BDE80BE59087}"/>
              </a:ext>
            </a:extLst>
          </p:cNvPr>
          <p:cNvGrpSpPr>
            <a:grpSpLocks/>
          </p:cNvGrpSpPr>
          <p:nvPr/>
        </p:nvGrpSpPr>
        <p:grpSpPr bwMode="auto">
          <a:xfrm>
            <a:off x="2987675" y="1052513"/>
            <a:ext cx="2736850" cy="2016125"/>
            <a:chOff x="2987824" y="1052736"/>
            <a:chExt cx="2736423" cy="2016224"/>
          </a:xfrm>
        </p:grpSpPr>
        <p:sp>
          <p:nvSpPr>
            <p:cNvPr id="4" name="Down Arrow 3">
              <a:extLst>
                <a:ext uri="{FF2B5EF4-FFF2-40B4-BE49-F238E27FC236}">
                  <a16:creationId xmlns:a16="http://schemas.microsoft.com/office/drawing/2014/main" id="{C1A0B343-5467-B78A-5391-7889E032646F}"/>
                </a:ext>
              </a:extLst>
            </p:cNvPr>
            <p:cNvSpPr>
              <a:spLocks noChangeArrowheads="1"/>
            </p:cNvSpPr>
            <p:nvPr/>
          </p:nvSpPr>
          <p:spPr bwMode="auto">
            <a:xfrm>
              <a:off x="3924303" y="1484557"/>
              <a:ext cx="431733" cy="1584403"/>
            </a:xfrm>
            <a:prstGeom prst="downArrow">
              <a:avLst>
                <a:gd name="adj1" fmla="val 50000"/>
                <a:gd name="adj2" fmla="val 50002"/>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390" name="TextBox 5">
              <a:extLst>
                <a:ext uri="{FF2B5EF4-FFF2-40B4-BE49-F238E27FC236}">
                  <a16:creationId xmlns:a16="http://schemas.microsoft.com/office/drawing/2014/main" id="{D07CDEDF-ABE3-3942-2891-BD4B194E0546}"/>
                </a:ext>
              </a:extLst>
            </p:cNvPr>
            <p:cNvSpPr txBox="1">
              <a:spLocks noChangeArrowheads="1"/>
            </p:cNvSpPr>
            <p:nvPr/>
          </p:nvSpPr>
          <p:spPr bwMode="auto">
            <a:xfrm>
              <a:off x="2987824" y="1052736"/>
              <a:ext cx="2736423" cy="3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i="1">
                  <a:solidFill>
                    <a:schemeClr val="bg1"/>
                  </a:solidFill>
                  <a:latin typeface="Tahoma" panose="020B0604030504040204" pitchFamily="34" charset="0"/>
                </a:rPr>
                <a:t>Baron Pierre de Coubertin</a:t>
              </a:r>
            </a:p>
          </p:txBody>
        </p:sp>
      </p:grpSp>
      <p:sp>
        <p:nvSpPr>
          <p:cNvPr id="16388" name="TextBox 1">
            <a:extLst>
              <a:ext uri="{FF2B5EF4-FFF2-40B4-BE49-F238E27FC236}">
                <a16:creationId xmlns:a16="http://schemas.microsoft.com/office/drawing/2014/main" id="{6B9D6A8B-D6BE-706E-62D6-0E2945643606}"/>
              </a:ext>
            </a:extLst>
          </p:cNvPr>
          <p:cNvSpPr txBox="1">
            <a:spLocks noChangeArrowheads="1"/>
          </p:cNvSpPr>
          <p:nvPr/>
        </p:nvSpPr>
        <p:spPr bwMode="auto">
          <a:xfrm>
            <a:off x="6516688" y="188913"/>
            <a:ext cx="2393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4800" b="1">
                <a:solidFill>
                  <a:schemeClr val="bg1"/>
                </a:solidFill>
                <a:latin typeface="Tahoma" panose="020B0604030504040204" pitchFamily="34" charset="0"/>
                <a:cs typeface="Tahoma" panose="020B0604030504040204" pitchFamily="34" charset="0"/>
              </a:rPr>
              <a:t>1894</a:t>
            </a:r>
          </a:p>
        </p:txBody>
      </p:sp>
      <p:pic>
        <p:nvPicPr>
          <p:cNvPr id="2" name="Picture 1" descr="A red white and blue flag&#10;&#10;Description automatically generated">
            <a:extLst>
              <a:ext uri="{FF2B5EF4-FFF2-40B4-BE49-F238E27FC236}">
                <a16:creationId xmlns:a16="http://schemas.microsoft.com/office/drawing/2014/main" id="{0BD8EB9A-96BA-AD31-7905-4B01AA7AAB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674" y="5370242"/>
            <a:ext cx="1769038" cy="1178899"/>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29D00549-DE09-601D-56CE-4E91AF33711F}"/>
              </a:ext>
            </a:extLst>
          </p:cNvPr>
          <p:cNvSpPr txBox="1">
            <a:spLocks noChangeArrowheads="1"/>
          </p:cNvSpPr>
          <p:nvPr/>
        </p:nvSpPr>
        <p:spPr bwMode="auto">
          <a:xfrm>
            <a:off x="358775" y="-27384"/>
            <a:ext cx="8426450" cy="12001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dirty="0">
                <a:ln>
                  <a:noFill/>
                </a:ln>
                <a:solidFill>
                  <a:srgbClr val="FF0000"/>
                </a:solidFill>
                <a:effectLst>
                  <a:outerShdw blurRad="38100" dist="38100" dir="2700000" algn="tl">
                    <a:srgbClr val="FFFFFF"/>
                  </a:outerShdw>
                </a:effectLst>
                <a:uLnTx/>
                <a:uFillTx/>
                <a:latin typeface="Cooper Black" pitchFamily="18" charset="0"/>
                <a:ea typeface="MS PGothic" panose="020B0600070205080204" pitchFamily="34" charset="-128"/>
                <a:cs typeface="Times New Roman"/>
              </a:rPr>
              <a:t>The Olympics</a:t>
            </a:r>
            <a:endParaRPr kumimoji="0" lang="en-GB" sz="6000" b="0" i="0" u="none" strike="noStrike" kern="1200" cap="none" spc="0" normalizeH="0" baseline="0" noProof="0" dirty="0">
              <a:ln>
                <a:noFill/>
              </a:ln>
              <a:solidFill>
                <a:srgbClr val="FF0000"/>
              </a:solidFill>
              <a:effectLst/>
              <a:uLnTx/>
              <a:uFillTx/>
              <a:latin typeface="Cooper Black" pitchFamily="18" charset="0"/>
              <a:ea typeface="MS PGothic" panose="020B0600070205080204" pitchFamily="34" charset="-128"/>
              <a:cs typeface="Times New Roman"/>
            </a:endParaRPr>
          </a:p>
        </p:txBody>
      </p:sp>
      <p:pic>
        <p:nvPicPr>
          <p:cNvPr id="3" name="Picture 2" descr="A group of rings in different colors&#10;&#10;Description automatically generated">
            <a:extLst>
              <a:ext uri="{FF2B5EF4-FFF2-40B4-BE49-F238E27FC236}">
                <a16:creationId xmlns:a16="http://schemas.microsoft.com/office/drawing/2014/main" id="{546AA55A-8E8E-B455-E493-D9A771263D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1" y="1112436"/>
            <a:ext cx="8064896" cy="4032448"/>
          </a:xfrm>
          <a:prstGeom prst="rect">
            <a:avLst/>
          </a:prstGeom>
        </p:spPr>
      </p:pic>
      <p:sp>
        <p:nvSpPr>
          <p:cNvPr id="2" name="TextBox 1">
            <a:extLst>
              <a:ext uri="{FF2B5EF4-FFF2-40B4-BE49-F238E27FC236}">
                <a16:creationId xmlns:a16="http://schemas.microsoft.com/office/drawing/2014/main" id="{C2C4FE03-B1EC-4C2A-F0A8-5A768E8E3019}"/>
              </a:ext>
            </a:extLst>
          </p:cNvPr>
          <p:cNvSpPr txBox="1"/>
          <p:nvPr/>
        </p:nvSpPr>
        <p:spPr>
          <a:xfrm>
            <a:off x="107504" y="6503025"/>
            <a:ext cx="273630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Olympic rings © </a:t>
            </a:r>
            <a:r>
              <a:rPr kumimoji="0" lang="en-GB" sz="1100" b="0" i="1" u="none" strike="noStrike" kern="1200" cap="none" spc="0" normalizeH="0" baseline="0" noProof="0" dirty="0" err="1">
                <a:ln>
                  <a:noFill/>
                </a:ln>
                <a:solidFill>
                  <a:srgbClr val="FFFFFF"/>
                </a:solidFill>
                <a:effectLst/>
                <a:uLnTx/>
                <a:uFillTx/>
                <a:latin typeface="Century Gothic" panose="020B0502020202020204" pitchFamily="34" charset="0"/>
                <a:ea typeface="MS PGothic" panose="020B0600070205080204" pitchFamily="34" charset="-128"/>
                <a:cs typeface="Times New Roman"/>
              </a:rPr>
              <a:t>Pixabay</a:t>
            </a:r>
            <a:endPar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
        <p:nvSpPr>
          <p:cNvPr id="7" name="Rectangle 6">
            <a:extLst>
              <a:ext uri="{FF2B5EF4-FFF2-40B4-BE49-F238E27FC236}">
                <a16:creationId xmlns:a16="http://schemas.microsoft.com/office/drawing/2014/main" id="{45A7FC48-2F16-148B-76DC-C4DBA77D6B0B}"/>
              </a:ext>
            </a:extLst>
          </p:cNvPr>
          <p:cNvSpPr>
            <a:spLocks noChangeArrowheads="1"/>
          </p:cNvSpPr>
          <p:nvPr/>
        </p:nvSpPr>
        <p:spPr bwMode="auto">
          <a:xfrm>
            <a:off x="3519468" y="5132655"/>
            <a:ext cx="2105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Excellence</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8" name="Rectangle 7">
            <a:extLst>
              <a:ext uri="{FF2B5EF4-FFF2-40B4-BE49-F238E27FC236}">
                <a16:creationId xmlns:a16="http://schemas.microsoft.com/office/drawing/2014/main" id="{F989F2F4-E888-A868-A3F4-0624E596EDB6}"/>
              </a:ext>
            </a:extLst>
          </p:cNvPr>
          <p:cNvSpPr>
            <a:spLocks noChangeArrowheads="1"/>
          </p:cNvSpPr>
          <p:nvPr/>
        </p:nvSpPr>
        <p:spPr bwMode="auto">
          <a:xfrm>
            <a:off x="7020272" y="4609435"/>
            <a:ext cx="1938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Friendship</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9" name="Rectangle 8">
            <a:extLst>
              <a:ext uri="{FF2B5EF4-FFF2-40B4-BE49-F238E27FC236}">
                <a16:creationId xmlns:a16="http://schemas.microsoft.com/office/drawing/2014/main" id="{EBE49AD4-A529-2C07-5771-2019632CFEDA}"/>
              </a:ext>
            </a:extLst>
          </p:cNvPr>
          <p:cNvSpPr>
            <a:spLocks noChangeArrowheads="1"/>
          </p:cNvSpPr>
          <p:nvPr/>
        </p:nvSpPr>
        <p:spPr bwMode="auto">
          <a:xfrm>
            <a:off x="358773" y="4727317"/>
            <a:ext cx="1584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Respect</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1" name="Rectangle 10">
            <a:extLst>
              <a:ext uri="{FF2B5EF4-FFF2-40B4-BE49-F238E27FC236}">
                <a16:creationId xmlns:a16="http://schemas.microsoft.com/office/drawing/2014/main" id="{FA299F75-E283-B8EC-57F8-FA7A1D9FEEDD}"/>
              </a:ext>
            </a:extLst>
          </p:cNvPr>
          <p:cNvSpPr>
            <a:spLocks noChangeArrowheads="1"/>
          </p:cNvSpPr>
          <p:nvPr/>
        </p:nvSpPr>
        <p:spPr bwMode="auto">
          <a:xfrm>
            <a:off x="3122804" y="5940419"/>
            <a:ext cx="1728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Courage</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2" name="Rectangle 11">
            <a:extLst>
              <a:ext uri="{FF2B5EF4-FFF2-40B4-BE49-F238E27FC236}">
                <a16:creationId xmlns:a16="http://schemas.microsoft.com/office/drawing/2014/main" id="{0948B927-264D-DFFB-E0E7-4583CF387EEE}"/>
              </a:ext>
            </a:extLst>
          </p:cNvPr>
          <p:cNvSpPr>
            <a:spLocks noChangeArrowheads="1"/>
          </p:cNvSpPr>
          <p:nvPr/>
        </p:nvSpPr>
        <p:spPr bwMode="auto">
          <a:xfrm>
            <a:off x="6512593" y="5375564"/>
            <a:ext cx="1548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Equality</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3" name="Rectangle 12">
            <a:extLst>
              <a:ext uri="{FF2B5EF4-FFF2-40B4-BE49-F238E27FC236}">
                <a16:creationId xmlns:a16="http://schemas.microsoft.com/office/drawing/2014/main" id="{833D1974-920A-7599-B72D-51E1005770AC}"/>
              </a:ext>
            </a:extLst>
          </p:cNvPr>
          <p:cNvSpPr>
            <a:spLocks noChangeArrowheads="1"/>
          </p:cNvSpPr>
          <p:nvPr/>
        </p:nvSpPr>
        <p:spPr bwMode="auto">
          <a:xfrm>
            <a:off x="358773" y="5509518"/>
            <a:ext cx="26324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2800" b="1" dirty="0">
                <a:solidFill>
                  <a:srgbClr val="FFFFFF"/>
                </a:solidFill>
                <a:latin typeface="Century Gothic" panose="020B0502020202020204" pitchFamily="34" charset="0"/>
                <a:cs typeface="Tahoma" panose="020B0604030504040204" pitchFamily="34" charset="0"/>
              </a:rPr>
              <a:t>Determination</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7" name="Rectangle 16">
            <a:extLst>
              <a:ext uri="{FF2B5EF4-FFF2-40B4-BE49-F238E27FC236}">
                <a16:creationId xmlns:a16="http://schemas.microsoft.com/office/drawing/2014/main" id="{663121BF-254C-A209-E49B-C46EBA0CF101}"/>
              </a:ext>
            </a:extLst>
          </p:cNvPr>
          <p:cNvSpPr>
            <a:spLocks noChangeArrowheads="1"/>
          </p:cNvSpPr>
          <p:nvPr/>
        </p:nvSpPr>
        <p:spPr bwMode="auto">
          <a:xfrm>
            <a:off x="5525784" y="6006321"/>
            <a:ext cx="1973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Inspiration</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Tree>
    <p:extLst>
      <p:ext uri="{BB962C8B-B14F-4D97-AF65-F5344CB8AC3E}">
        <p14:creationId xmlns:p14="http://schemas.microsoft.com/office/powerpoint/2010/main" val="3178770339"/>
      </p:ext>
    </p:extLst>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44C4C7E7-AB84-61C3-FAF5-E84A18B93CD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8" name="Group 8">
            <a:extLst>
              <a:ext uri="{FF2B5EF4-FFF2-40B4-BE49-F238E27FC236}">
                <a16:creationId xmlns:a16="http://schemas.microsoft.com/office/drawing/2014/main" id="{61341A81-D393-9101-BD59-9047A4DC424F}"/>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77EF2A3B-6F8E-7570-C847-251E0283CF5F}"/>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sp>
          <p:nvSpPr>
            <p:cNvPr id="11" name="TextBox 10">
              <a:extLst>
                <a:ext uri="{FF2B5EF4-FFF2-40B4-BE49-F238E27FC236}">
                  <a16:creationId xmlns:a16="http://schemas.microsoft.com/office/drawing/2014/main" id="{43430CA3-DF21-4318-7D11-DE864D03C427}"/>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grpSp>
      <p:grpSp>
        <p:nvGrpSpPr>
          <p:cNvPr id="4" name="Group 3">
            <a:extLst>
              <a:ext uri="{FF2B5EF4-FFF2-40B4-BE49-F238E27FC236}">
                <a16:creationId xmlns:a16="http://schemas.microsoft.com/office/drawing/2014/main" id="{FA1D0000-7F99-5956-C6B6-4D481F3E5490}"/>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6F611E37-DC26-5B55-E14C-919CC3FAACA9}"/>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2024</a:t>
              </a:r>
            </a:p>
          </p:txBody>
        </p:sp>
        <p:sp>
          <p:nvSpPr>
            <p:cNvPr id="6" name="TextBox 5">
              <a:extLst>
                <a:ext uri="{FF2B5EF4-FFF2-40B4-BE49-F238E27FC236}">
                  <a16:creationId xmlns:a16="http://schemas.microsoft.com/office/drawing/2014/main" id="{53DCF05C-8572-0C05-B2E1-111D8CA7DD1A}"/>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grpSp>
      <p:sp>
        <p:nvSpPr>
          <p:cNvPr id="7" name="TextBox 6">
            <a:extLst>
              <a:ext uri="{FF2B5EF4-FFF2-40B4-BE49-F238E27FC236}">
                <a16:creationId xmlns:a16="http://schemas.microsoft.com/office/drawing/2014/main" id="{BEB4FC69-F6AD-4F93-5E44-44E8CED687AE}"/>
              </a:ext>
            </a:extLst>
          </p:cNvPr>
          <p:cNvSpPr txBox="1"/>
          <p:nvPr/>
        </p:nvSpPr>
        <p:spPr>
          <a:xfrm>
            <a:off x="2915816" y="2001614"/>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dirty="0">
                <a:solidFill>
                  <a:srgbClr val="FFFFFF"/>
                </a:solidFill>
                <a:latin typeface="Tahoma"/>
                <a:ea typeface="ＭＳ Ｐゴシック" charset="0"/>
                <a:cs typeface="Tahoma"/>
              </a:rPr>
              <a:t>2024</a:t>
            </a: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  </a:t>
            </a:r>
          </a:p>
        </p:txBody>
      </p:sp>
      <p:sp>
        <p:nvSpPr>
          <p:cNvPr id="8" name="TextBox 7">
            <a:extLst>
              <a:ext uri="{FF2B5EF4-FFF2-40B4-BE49-F238E27FC236}">
                <a16:creationId xmlns:a16="http://schemas.microsoft.com/office/drawing/2014/main" id="{86885AF0-AC01-C9B6-C47C-CB91DA93AA95}"/>
              </a:ext>
            </a:extLst>
          </p:cNvPr>
          <p:cNvSpPr txBox="1"/>
          <p:nvPr/>
        </p:nvSpPr>
        <p:spPr>
          <a:xfrm>
            <a:off x="5076056" y="1975669"/>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sp>
        <p:nvSpPr>
          <p:cNvPr id="2" name="Rectangle 1">
            <a:extLst>
              <a:ext uri="{FF2B5EF4-FFF2-40B4-BE49-F238E27FC236}">
                <a16:creationId xmlns:a16="http://schemas.microsoft.com/office/drawing/2014/main" id="{206871B5-0773-7C7D-8467-B8A2263000DC}"/>
              </a:ext>
            </a:extLst>
          </p:cNvPr>
          <p:cNvSpPr/>
          <p:nvPr/>
        </p:nvSpPr>
        <p:spPr>
          <a:xfrm>
            <a:off x="2843808" y="-866350"/>
            <a:ext cx="3250108" cy="7725192"/>
          </a:xfrm>
          <a:prstGeom prst="rect">
            <a:avLst/>
          </a:prstGeom>
          <a:noFill/>
        </p:spPr>
        <p:txBody>
          <a:bodyPr wrap="none">
            <a:spAutoFit/>
          </a:bodyPr>
          <a:lstStyle/>
          <a:p>
            <a:pPr algn="ctr">
              <a:defRPr/>
            </a:pPr>
            <a:r>
              <a:rPr lang="en-GB" sz="49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ooper Black"/>
                <a:ea typeface="ＭＳ Ｐゴシック" charset="0"/>
                <a:cs typeface="Cooper Black"/>
              </a:rPr>
              <a:t>?</a:t>
            </a:r>
          </a:p>
        </p:txBody>
      </p:sp>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p:val>
                                            <p:fltVal val="0.5"/>
                                          </p:val>
                                        </p:tav>
                                        <p:tav tm="100000">
                                          <p:val>
                                            <p:strVal val="#ppt_x"/>
                                          </p:val>
                                        </p:tav>
                                      </p:tavLst>
                                    </p:anim>
                                    <p:anim calcmode="lin" valueType="num">
                                      <p:cBhvr>
                                        <p:cTn id="10" dur="2000" fill="hold"/>
                                        <p:tgtEl>
                                          <p:spTgt spid="2"/>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0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8BB7ABD4-B4D3-9D7E-A261-387245A0D6F7}"/>
              </a:ext>
            </a:extLst>
          </p:cNvPr>
          <p:cNvSpPr txBox="1">
            <a:spLocks noChangeArrowheads="1"/>
          </p:cNvSpPr>
          <p:nvPr/>
        </p:nvSpPr>
        <p:spPr bwMode="auto">
          <a:xfrm>
            <a:off x="358775" y="188640"/>
            <a:ext cx="8426450" cy="3416300"/>
          </a:xfrm>
          <a:prstGeom prst="rect">
            <a:avLst/>
          </a:prstGeom>
          <a:noFill/>
          <a:ln w="9525">
            <a:noFill/>
            <a:miter lim="800000"/>
            <a:headEnd/>
            <a:tailEnd/>
          </a:ln>
          <a:effectLst/>
        </p:spPr>
        <p:txBody>
          <a:bodyPr>
            <a:spAutoFit/>
          </a:bodyPr>
          <a:lstStyle/>
          <a:p>
            <a:pPr algn="ctr">
              <a:spcBef>
                <a:spcPct val="50000"/>
              </a:spcBef>
              <a:defRPr/>
            </a:pPr>
            <a:r>
              <a:rPr lang="en-US" sz="7200" dirty="0">
                <a:solidFill>
                  <a:srgbClr val="FF0000"/>
                </a:solidFill>
                <a:effectLst>
                  <a:outerShdw blurRad="38100" dist="38100" dir="2700000" algn="tl">
                    <a:srgbClr val="FFFFFF"/>
                  </a:outerShdw>
                </a:effectLst>
                <a:latin typeface="Cooper Black" pitchFamily="18" charset="0"/>
                <a:ea typeface="+mn-ea"/>
              </a:rPr>
              <a:t>Olympic Achievements Awards</a:t>
            </a:r>
            <a:endParaRPr lang="en-GB" sz="6000" dirty="0">
              <a:solidFill>
                <a:srgbClr val="FF0000"/>
              </a:solidFill>
              <a:latin typeface="Cooper Black" pitchFamily="18" charset="0"/>
              <a:ea typeface="+mn-ea"/>
            </a:endParaRPr>
          </a:p>
        </p:txBody>
      </p:sp>
      <p:pic>
        <p:nvPicPr>
          <p:cNvPr id="2" name="Picture 1" descr="A group of rings in different colors&#10;&#10;Description automatically generated">
            <a:extLst>
              <a:ext uri="{FF2B5EF4-FFF2-40B4-BE49-F238E27FC236}">
                <a16:creationId xmlns:a16="http://schemas.microsoft.com/office/drawing/2014/main" id="{1B88088C-9A7A-9B92-D987-01F63FD9D7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5656" y="3645024"/>
            <a:ext cx="6192689" cy="30963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a:extLst>
              <a:ext uri="{FF2B5EF4-FFF2-40B4-BE49-F238E27FC236}">
                <a16:creationId xmlns:a16="http://schemas.microsoft.com/office/drawing/2014/main" id="{BD0AEFD5-94E3-8887-0869-46F145FF3DB3}"/>
              </a:ext>
            </a:extLst>
          </p:cNvPr>
          <p:cNvPicPr>
            <a:picLocks noChangeAspect="1"/>
          </p:cNvPicPr>
          <p:nvPr/>
        </p:nvPicPr>
        <p:blipFill>
          <a:blip r:embed="rId3" cstate="email">
            <a:extLst>
              <a:ext uri="{28A0092B-C50C-407E-A947-70E740481C1C}">
                <a14:useLocalDpi xmlns:a14="http://schemas.microsoft.com/office/drawing/2010/main"/>
              </a:ext>
            </a:extLst>
          </a:blip>
          <a:srcRect r="2824" b="2815"/>
          <a:stretch>
            <a:fillRect/>
          </a:stretch>
        </p:blipFill>
        <p:spPr bwMode="auto">
          <a:xfrm>
            <a:off x="323528" y="260648"/>
            <a:ext cx="4248472" cy="633094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482" name="TextBox 3">
            <a:extLst>
              <a:ext uri="{FF2B5EF4-FFF2-40B4-BE49-F238E27FC236}">
                <a16:creationId xmlns:a16="http://schemas.microsoft.com/office/drawing/2014/main" id="{9B77E220-992E-B3A5-1513-441751F71603}"/>
              </a:ext>
            </a:extLst>
          </p:cNvPr>
          <p:cNvSpPr txBox="1">
            <a:spLocks noChangeArrowheads="1"/>
          </p:cNvSpPr>
          <p:nvPr/>
        </p:nvSpPr>
        <p:spPr bwMode="auto">
          <a:xfrm>
            <a:off x="4788792" y="2028617"/>
            <a:ext cx="410368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en-US" sz="4400" b="1" dirty="0">
                <a:solidFill>
                  <a:schemeClr val="bg1"/>
                </a:solidFill>
                <a:latin typeface="Century Gothic" panose="020B0502020202020204" pitchFamily="34" charset="0"/>
                <a:cs typeface="Tahoma" panose="020B0604030504040204" pitchFamily="34" charset="0"/>
              </a:rPr>
              <a:t>‘The important thing ….is not winning, but taking part….’</a:t>
            </a:r>
          </a:p>
        </p:txBody>
      </p:sp>
    </p:spTree>
  </p:cSld>
  <p:clrMapOvr>
    <a:masterClrMapping/>
  </p:clrMapOvr>
  <mc:AlternateContent xmlns:mc="http://schemas.openxmlformats.org/markup-compatibility/2006" xmlns:p14="http://schemas.microsoft.com/office/powerpoint/2010/main">
    <mc:Choice Requires="p14">
      <p:transition spd="med" p14:dur="700" advClick="0" advTm="16000">
        <p:fade/>
      </p:transition>
    </mc:Choice>
    <mc:Fallback xmlns="">
      <p:transition spd="med" advClick="0" advTm="16000">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1473</TotalTime>
  <Words>1663</Words>
  <Application>Microsoft Office PowerPoint</Application>
  <PresentationFormat>On-screen Show (4:3)</PresentationFormat>
  <Paragraphs>132</Paragraphs>
  <Slides>27</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Aptos</vt:lpstr>
      <vt:lpstr>Arial</vt:lpstr>
      <vt:lpstr>Calibri</vt:lpstr>
      <vt:lpstr>Cambria</vt:lpstr>
      <vt:lpstr>Century Gothic</vt:lpstr>
      <vt:lpstr>Cooper Black</vt:lpstr>
      <vt:lpstr>Symbol</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56</cp:revision>
  <dcterms:created xsi:type="dcterms:W3CDTF">2008-03-03T20:29:43Z</dcterms:created>
  <dcterms:modified xsi:type="dcterms:W3CDTF">2024-04-30T12:52:20Z</dcterms:modified>
</cp:coreProperties>
</file>