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 id="2147483750" r:id="rId3"/>
  </p:sldMasterIdLst>
  <p:notesMasterIdLst>
    <p:notesMasterId r:id="rId30"/>
  </p:notesMasterIdLst>
  <p:sldIdLst>
    <p:sldId id="277" r:id="rId4"/>
    <p:sldId id="449" r:id="rId5"/>
    <p:sldId id="458" r:id="rId6"/>
    <p:sldId id="439" r:id="rId7"/>
    <p:sldId id="444" r:id="rId8"/>
    <p:sldId id="468" r:id="rId9"/>
    <p:sldId id="469" r:id="rId10"/>
    <p:sldId id="465" r:id="rId11"/>
    <p:sldId id="470" r:id="rId12"/>
    <p:sldId id="267" r:id="rId13"/>
    <p:sldId id="471" r:id="rId14"/>
    <p:sldId id="457" r:id="rId15"/>
    <p:sldId id="271" r:id="rId16"/>
    <p:sldId id="467" r:id="rId17"/>
    <p:sldId id="270" r:id="rId18"/>
    <p:sldId id="257" r:id="rId19"/>
    <p:sldId id="269" r:id="rId20"/>
    <p:sldId id="438" r:id="rId21"/>
    <p:sldId id="459" r:id="rId22"/>
    <p:sldId id="460" r:id="rId23"/>
    <p:sldId id="461" r:id="rId24"/>
    <p:sldId id="462" r:id="rId25"/>
    <p:sldId id="463" r:id="rId26"/>
    <p:sldId id="472" r:id="rId27"/>
    <p:sldId id="431" r:id="rId28"/>
    <p:sldId id="46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CC00FF"/>
    <a:srgbClr val="1AF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73888" autoAdjust="0"/>
  </p:normalViewPr>
  <p:slideViewPr>
    <p:cSldViewPr snapToGrid="0" snapToObjects="1">
      <p:cViewPr>
        <p:scale>
          <a:sx n="65" d="100"/>
          <a:sy n="65" d="100"/>
        </p:scale>
        <p:origin x="1772" y="268"/>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2146-6A52-4AB8-8F8F-3AD4E104C32A}" type="datetimeFigureOut">
              <a:rPr lang="en-GB" smtClean="0"/>
              <a:t>04/11/2023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D171-9D34-43A3-887A-C59325A451F1}" type="slidenum">
              <a:rPr lang="en-GB" smtClean="0"/>
              <a:t>‹#›</a:t>
            </a:fld>
            <a:endParaRPr lang="en-GB"/>
          </a:p>
        </p:txBody>
      </p:sp>
    </p:spTree>
    <p:extLst>
      <p:ext uri="{BB962C8B-B14F-4D97-AF65-F5344CB8AC3E}">
        <p14:creationId xmlns:p14="http://schemas.microsoft.com/office/powerpoint/2010/main" val="383743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616969DA-F800-F86F-137F-D6387A5314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A048AE7-DDB9-C74D-6602-AEC2557B5E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800" b="1">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a:latin typeface="Avenir Next LT Pro" panose="020B0504020202020204" pitchFamily="34" charset="0"/>
                <a:ea typeface="MS Mincho" panose="02020609040205080304" pitchFamily="49" charset="-128"/>
                <a:cs typeface="Times New Roman" panose="02020603050405020304" pitchFamily="18" charset="0"/>
              </a:rPr>
              <a:t> Use this special greeting for the Advent season, as you light your Advent candle.</a:t>
            </a:r>
            <a:endParaRPr lang="en-GB" altLang="en-US">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C66D67D0-1A18-3DB0-54D2-3E5C55DCBBF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74E604-DF41-4520-8D58-BBBBFBB1246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t>
            </a:r>
            <a:r>
              <a:rPr lang="en-GB" b="0" dirty="0"/>
              <a:t>We heard last week that Baby Jesus was born in a stable because all the inns were busy. </a:t>
            </a:r>
          </a:p>
          <a:p>
            <a:pPr algn="ctr"/>
            <a:r>
              <a:rPr lang="en-GB" sz="1200" b="1" dirty="0">
                <a:latin typeface="Century Gothic" panose="020B0502020202020204" pitchFamily="34" charset="0"/>
              </a:rPr>
              <a:t>I wonder how Mary and Joseph felt to know that this baby was ‘Immanuel – God with them’?....</a:t>
            </a:r>
          </a:p>
          <a:p>
            <a:r>
              <a:rPr lang="en-GB" b="0" dirty="0"/>
              <a:t>This part of the story is especially important to Christians because they believe that Jesus, God’s son, was born as a human baby, to live a human life, just like them.</a:t>
            </a:r>
          </a:p>
        </p:txBody>
      </p:sp>
      <p:sp>
        <p:nvSpPr>
          <p:cNvPr id="4" name="Slide Number Placeholder 3"/>
          <p:cNvSpPr>
            <a:spLocks noGrp="1"/>
          </p:cNvSpPr>
          <p:nvPr>
            <p:ph type="sldNum" sz="quarter" idx="5"/>
          </p:nvPr>
        </p:nvSpPr>
        <p:spPr/>
        <p:txBody>
          <a:bodyPr/>
          <a:lstStyle/>
          <a:p>
            <a:fld id="{03A6D171-9D34-43A3-887A-C59325A451F1}" type="slidenum">
              <a:rPr lang="en-GB" smtClean="0"/>
              <a:t>10</a:t>
            </a:fld>
            <a:endParaRPr lang="en-GB"/>
          </a:p>
        </p:txBody>
      </p:sp>
    </p:spTree>
    <p:extLst>
      <p:ext uri="{BB962C8B-B14F-4D97-AF65-F5344CB8AC3E}">
        <p14:creationId xmlns:p14="http://schemas.microsoft.com/office/powerpoint/2010/main" val="16627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11: </a:t>
            </a:r>
            <a:r>
              <a:rPr lang="en-GB" b="0" dirty="0"/>
              <a:t>The account in Luke’s gospel tells how the angels went first to the very poorest people in Bethlehem – some shepherds, who were out in the fields watching over their sheep through the night. </a:t>
            </a:r>
            <a:endParaRPr lang="en-GB"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a:t>
            </a:r>
            <a:r>
              <a:rPr lang="en-GB" b="0" dirty="0"/>
              <a:t>The shepherds heard from the angels how this new baby would be their Saviour and so they rushed to Bethlehem to find Jesus in the stable, just as the angels had said they would!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I wonder how the shepherds felt knowing that they were the very first visitors to see ‘Immanuel – God with them’?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[did you spot the word ‘Saviour’ – rescuer there?!]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200" b="1" dirty="0">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12</a:t>
            </a:fld>
            <a:endParaRPr lang="en-GB"/>
          </a:p>
        </p:txBody>
      </p:sp>
    </p:spTree>
    <p:extLst>
      <p:ext uri="{BB962C8B-B14F-4D97-AF65-F5344CB8AC3E}">
        <p14:creationId xmlns:p14="http://schemas.microsoft.com/office/powerpoint/2010/main" val="1528387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b="0" dirty="0"/>
              <a:t>After the shepherds left the stable, they told everyone they met about what they had seen – how God had been born among them.</a:t>
            </a:r>
          </a:p>
          <a:p>
            <a:pPr algn="ctr"/>
            <a:r>
              <a:rPr lang="en-GB" sz="1200" b="1" dirty="0">
                <a:latin typeface="Century Gothic" panose="020B0502020202020204" pitchFamily="34" charset="0"/>
              </a:rPr>
              <a:t>I wonder how these people felt when they heard that God was ‘with them’?</a:t>
            </a:r>
          </a:p>
        </p:txBody>
      </p:sp>
      <p:sp>
        <p:nvSpPr>
          <p:cNvPr id="4" name="Slide Number Placeholder 3"/>
          <p:cNvSpPr>
            <a:spLocks noGrp="1"/>
          </p:cNvSpPr>
          <p:nvPr>
            <p:ph type="sldNum" sz="quarter" idx="5"/>
          </p:nvPr>
        </p:nvSpPr>
        <p:spPr/>
        <p:txBody>
          <a:bodyPr/>
          <a:lstStyle/>
          <a:p>
            <a:fld id="{03A6D171-9D34-43A3-887A-C59325A451F1}" type="slidenum">
              <a:rPr lang="en-GB" smtClean="0"/>
              <a:t>13</a:t>
            </a:fld>
            <a:endParaRPr lang="en-GB"/>
          </a:p>
        </p:txBody>
      </p:sp>
    </p:spTree>
    <p:extLst>
      <p:ext uri="{BB962C8B-B14F-4D97-AF65-F5344CB8AC3E}">
        <p14:creationId xmlns:p14="http://schemas.microsoft.com/office/powerpoint/2010/main" val="707360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14: </a:t>
            </a:r>
            <a:r>
              <a:rPr lang="en-GB" altLang="en-US" sz="1200" b="0"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We hear in Matthew’s gospel (another part of the story) that wise men had been studying their books, maps and charts. They believed that one day, a new King would be born – and that a bright star would tell them when. They had been watching the skies for years and years, waiting for the moment when this time would come. And so, the star led them to this new King. The gifts that they brought with them – gold, frankincense and myrrh – showed that this was no ordinary King</a:t>
            </a:r>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14</a:t>
            </a:fld>
            <a:endParaRPr lang="en-GB"/>
          </a:p>
        </p:txBody>
      </p:sp>
    </p:spTree>
    <p:extLst>
      <p:ext uri="{BB962C8B-B14F-4D97-AF65-F5344CB8AC3E}">
        <p14:creationId xmlns:p14="http://schemas.microsoft.com/office/powerpoint/2010/main" val="337581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a:t>
            </a:r>
            <a:r>
              <a:rPr lang="en-GB" b="0" dirty="0"/>
              <a:t>The wise men were the final visitors to see the good news that not just a new King, but God himself, had been born among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I wonder how the wise men felt to know that God was finally here – with them? </a:t>
            </a:r>
            <a:r>
              <a:rPr lang="en-GB" b="1" dirty="0"/>
              <a:t>….and why they worshipped?</a:t>
            </a:r>
          </a:p>
        </p:txBody>
      </p:sp>
      <p:sp>
        <p:nvSpPr>
          <p:cNvPr id="4" name="Slide Number Placeholder 3"/>
          <p:cNvSpPr>
            <a:spLocks noGrp="1"/>
          </p:cNvSpPr>
          <p:nvPr>
            <p:ph type="sldNum" sz="quarter" idx="5"/>
          </p:nvPr>
        </p:nvSpPr>
        <p:spPr/>
        <p:txBody>
          <a:bodyPr/>
          <a:lstStyle/>
          <a:p>
            <a:fld id="{03A6D171-9D34-43A3-887A-C59325A451F1}" type="slidenum">
              <a:rPr lang="en-GB" smtClean="0"/>
              <a:t>15</a:t>
            </a:fld>
            <a:endParaRPr lang="en-GB"/>
          </a:p>
        </p:txBody>
      </p:sp>
    </p:spTree>
    <p:extLst>
      <p:ext uri="{BB962C8B-B14F-4D97-AF65-F5344CB8AC3E}">
        <p14:creationId xmlns:p14="http://schemas.microsoft.com/office/powerpoint/2010/main" val="68384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t>
            </a:r>
            <a:r>
              <a:rPr lang="en-GB" b="0" dirty="0"/>
              <a:t>But we also know that during that very first Christmas, there were many people gathering in Bethlehem as Caesar had ordered that everyone go back to the town of their birth to be counted. </a:t>
            </a:r>
          </a:p>
          <a:p>
            <a:r>
              <a:rPr lang="en-GB" b="0" dirty="0"/>
              <a:t>Bethlehem was a very busy place, full of people.</a:t>
            </a:r>
          </a:p>
          <a:p>
            <a:pPr algn="ctr"/>
            <a:r>
              <a:rPr lang="en-GB" sz="1200" b="1" dirty="0">
                <a:latin typeface="Century Gothic" panose="020B0502020202020204" pitchFamily="34" charset="0"/>
              </a:rPr>
              <a:t>I wonder if these people had any idea that God was ‘with them’?....</a:t>
            </a:r>
            <a:r>
              <a:rPr lang="en-GB" b="0" dirty="0"/>
              <a:t> </a:t>
            </a:r>
          </a:p>
          <a:p>
            <a:pPr algn="ctr"/>
            <a:r>
              <a:rPr lang="en-GB" b="0" dirty="0"/>
              <a:t>….it’s quite likely that very few of them ever realised that some very important events were to take place. </a:t>
            </a:r>
            <a:r>
              <a:rPr lang="en-GB" sz="1800" dirty="0">
                <a:effectLst/>
                <a:latin typeface="Calibri" panose="020F0502020204030204" pitchFamily="34" charset="0"/>
                <a:ea typeface="MS Mincho" panose="020B0400000000000000" pitchFamily="49" charset="-128"/>
              </a:rPr>
              <a:t>I wonder what they might have done if they had realised that Immanuel – ‘God with them’ – had been born?</a:t>
            </a:r>
            <a:endParaRPr lang="en-GB" sz="1200" b="1"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03A6D171-9D34-43A3-887A-C59325A451F1}" type="slidenum">
              <a:rPr lang="en-GB" smtClean="0"/>
              <a:t>16</a:t>
            </a:fld>
            <a:endParaRPr lang="en-GB"/>
          </a:p>
        </p:txBody>
      </p:sp>
    </p:spTree>
    <p:extLst>
      <p:ext uri="{BB962C8B-B14F-4D97-AF65-F5344CB8AC3E}">
        <p14:creationId xmlns:p14="http://schemas.microsoft.com/office/powerpoint/2010/main" val="3380908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17: Responding &amp; words for worship….Let’s bring our thoughts together now.</a:t>
            </a:r>
          </a:p>
          <a:p>
            <a:r>
              <a:rPr lang="en-GB" b="0" dirty="0"/>
              <a:t>We’ve heard that at the very first Christmas, many people came to see Jesus, Immanuel – ‘God with us’ …whom Christians believe to be God’s son.</a:t>
            </a:r>
          </a:p>
          <a:p>
            <a:pPr algn="ctr" fontAlgn="auto">
              <a:spcAft>
                <a:spcPts val="0"/>
              </a:spcAft>
              <a:buFont typeface="Arial" panose="020B0604020202020204" pitchFamily="34" charset="0"/>
              <a:buNone/>
              <a:defRPr/>
            </a:pPr>
            <a:r>
              <a:rPr lang="en-GB"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what you think about the idea of Immanuel – ‘God with us’?</a:t>
            </a:r>
          </a:p>
          <a:p>
            <a:pPr algn="ctr" fontAlgn="auto">
              <a:spcAft>
                <a:spcPts val="0"/>
              </a:spcAft>
              <a:buFont typeface="Arial" panose="020B0604020202020204" pitchFamily="34" charset="0"/>
              <a:buNone/>
              <a:defRPr/>
            </a:pPr>
            <a:r>
              <a:rPr lang="en-GB"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what difference it might make as we gather as a school community this Christmas time?</a:t>
            </a:r>
          </a:p>
          <a:p>
            <a:endParaRPr lang="en-GB" b="1" dirty="0"/>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We’re coming to the end of our time together today, so let’s be quiet with our own thoughts…..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heard today about the people who witnessed the arrival of Immanuel – ‘God with us’ …..</a:t>
            </a:r>
          </a:p>
          <a:p>
            <a:pPr algn="ctr"/>
            <a:r>
              <a:rPr lang="en-GB" sz="1800" b="0" kern="1200" dirty="0">
                <a:solidFill>
                  <a:srgbClr val="000000"/>
                </a:solidFill>
                <a:effectLst/>
                <a:latin typeface="Avenir Next LT Pro" panose="020B0504020202020204" pitchFamily="34" charset="0"/>
                <a:cs typeface="Times New Roman" panose="02020603050405020304" pitchFamily="18" charset="0"/>
              </a:rPr>
              <a:t>….we’ve heard how the wise men’s visit caused them to worship….</a:t>
            </a:r>
          </a:p>
          <a:p>
            <a:pPr algn="ctr"/>
            <a:r>
              <a:rPr lang="en-GB" sz="1800" b="0" kern="1200" dirty="0">
                <a:solidFill>
                  <a:srgbClr val="000000"/>
                </a:solidFill>
                <a:effectLst/>
                <a:latin typeface="Avenir Next LT Pro" panose="020B0504020202020204" pitchFamily="34" charset="0"/>
                <a:cs typeface="Times New Roman" panose="02020603050405020304" pitchFamily="18" charset="0"/>
              </a:rPr>
              <a:t>….and Christians ever since have done the same….</a:t>
            </a:r>
            <a:endParaRPr lang="en-GB" b="0" dirty="0"/>
          </a:p>
          <a:p>
            <a:endParaRPr lang="en-GB" b="1" dirty="0"/>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17</a:t>
            </a:fld>
            <a:endParaRPr lang="en-GB"/>
          </a:p>
        </p:txBody>
      </p:sp>
    </p:spTree>
    <p:extLst>
      <p:ext uri="{BB962C8B-B14F-4D97-AF65-F5344CB8AC3E}">
        <p14:creationId xmlns:p14="http://schemas.microsoft.com/office/powerpoint/2010/main" val="1575376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18: Opportunity for reflection / prayer</a:t>
            </a:r>
          </a:p>
          <a:p>
            <a:r>
              <a:rPr lang="en-GB" b="0" dirty="0"/>
              <a:t>We’re going to give you an opportunity now to listen, reflect, or pray – whichever you feel most comfortable with.</a:t>
            </a:r>
          </a:p>
          <a:p>
            <a:r>
              <a:rPr lang="en-GB" b="0" dirty="0"/>
              <a:t>One of the most familiar Christmas carols that you might hear, or even sing, over Christmas is one called ‘O Come All Ye Faithful’ – which was first published in 1751, but was probably written much earlier than that (in an ancient language called Latin….) We’re going to use a few of the words to help us to pray now (and in a while, we can listen to it too!)</a:t>
            </a:r>
          </a:p>
        </p:txBody>
      </p:sp>
      <p:sp>
        <p:nvSpPr>
          <p:cNvPr id="4" name="Slide Number Placeholder 3"/>
          <p:cNvSpPr>
            <a:spLocks noGrp="1"/>
          </p:cNvSpPr>
          <p:nvPr>
            <p:ph type="sldNum" sz="quarter" idx="5"/>
          </p:nvPr>
        </p:nvSpPr>
        <p:spPr/>
        <p:txBody>
          <a:bodyPr/>
          <a:lstStyle/>
          <a:p>
            <a:fld id="{03A6D171-9D34-43A3-887A-C59325A451F1}" type="slidenum">
              <a:rPr lang="en-GB" smtClean="0"/>
              <a:t>18</a:t>
            </a:fld>
            <a:endParaRPr lang="en-GB"/>
          </a:p>
        </p:txBody>
      </p:sp>
    </p:spTree>
    <p:extLst>
      <p:ext uri="{BB962C8B-B14F-4D97-AF65-F5344CB8AC3E}">
        <p14:creationId xmlns:p14="http://schemas.microsoft.com/office/powerpoint/2010/main" val="118883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19: Prayer</a:t>
            </a:r>
          </a:p>
          <a:p>
            <a:r>
              <a:rPr lang="en-GB" b="0" dirty="0"/>
              <a:t>Like the wise men – and those many other visitors who came to gaze at Jesus, Immanuel – ‘God with us’ – the words that Christians sing say </a:t>
            </a:r>
            <a:r>
              <a:rPr lang="en-GB" b="1" dirty="0"/>
              <a:t>‘O come let us adore him!’</a:t>
            </a:r>
          </a:p>
          <a:p>
            <a:r>
              <a:rPr lang="en-GB" b="0" dirty="0"/>
              <a:t>If you want to pray with me, then you might want to join in those words when they come on the screen, or you can continue to be quiet with your own thoughts.</a:t>
            </a:r>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19</a:t>
            </a:fld>
            <a:endParaRPr lang="en-GB"/>
          </a:p>
        </p:txBody>
      </p:sp>
    </p:spTree>
    <p:extLst>
      <p:ext uri="{BB962C8B-B14F-4D97-AF65-F5344CB8AC3E}">
        <p14:creationId xmlns:p14="http://schemas.microsoft.com/office/powerpoint/2010/main" val="175711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We’re going to start our time together today with a game about names. Some of you may know what your name means – and it may have been chosen for you because of that meaning. [you might want to pause and allow a few children to share here – try not to choose anyone whose name appears on slide 3-8!!</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2627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we think about this special story, of Jesus, born as a baby…. </a:t>
            </a:r>
            <a:r>
              <a:rPr lang="en-GB" b="1" dirty="0"/>
              <a:t>‘O come let us adore him!’</a:t>
            </a:r>
          </a:p>
          <a:p>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20</a:t>
            </a:fld>
            <a:endParaRPr lang="en-GB"/>
          </a:p>
        </p:txBody>
      </p:sp>
    </p:spTree>
    <p:extLst>
      <p:ext uri="{BB962C8B-B14F-4D97-AF65-F5344CB8AC3E}">
        <p14:creationId xmlns:p14="http://schemas.microsoft.com/office/powerpoint/2010/main" val="173939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21: </a:t>
            </a:r>
            <a:r>
              <a:rPr lang="en-GB" b="0" dirty="0"/>
              <a:t>As we remember how the shepherds saw him first…. </a:t>
            </a:r>
            <a:r>
              <a:rPr lang="en-GB" b="1" dirty="0"/>
              <a:t>‘O come let us adore him!’</a:t>
            </a:r>
          </a:p>
          <a:p>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21</a:t>
            </a:fld>
            <a:endParaRPr lang="en-GB"/>
          </a:p>
        </p:txBody>
      </p:sp>
    </p:spTree>
    <p:extLst>
      <p:ext uri="{BB962C8B-B14F-4D97-AF65-F5344CB8AC3E}">
        <p14:creationId xmlns:p14="http://schemas.microsoft.com/office/powerpoint/2010/main" val="3702694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22: </a:t>
            </a:r>
            <a:r>
              <a:rPr lang="en-GB" b="0" dirty="0"/>
              <a:t>As we remember how the wise men knelt in worship…. </a:t>
            </a:r>
            <a:r>
              <a:rPr lang="en-GB" b="1" dirty="0"/>
              <a:t>‘O come let us adore him!’</a:t>
            </a:r>
          </a:p>
          <a:p>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22</a:t>
            </a:fld>
            <a:endParaRPr lang="en-GB"/>
          </a:p>
        </p:txBody>
      </p:sp>
    </p:spTree>
    <p:extLst>
      <p:ext uri="{BB962C8B-B14F-4D97-AF65-F5344CB8AC3E}">
        <p14:creationId xmlns:p14="http://schemas.microsoft.com/office/powerpoint/2010/main" val="3583546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23: </a:t>
            </a:r>
            <a:r>
              <a:rPr lang="en-GB" b="0" dirty="0"/>
              <a:t>With Christians all over the world, may we sing this Christmas time…. </a:t>
            </a:r>
            <a:r>
              <a:rPr lang="en-GB" b="1" dirty="0"/>
              <a:t>‘O come let us adore him!’</a:t>
            </a:r>
          </a:p>
          <a:p>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23</a:t>
            </a:fld>
            <a:endParaRPr lang="en-GB"/>
          </a:p>
        </p:txBody>
      </p:sp>
    </p:spTree>
    <p:extLst>
      <p:ext uri="{BB962C8B-B14F-4D97-AF65-F5344CB8AC3E}">
        <p14:creationId xmlns:p14="http://schemas.microsoft.com/office/powerpoint/2010/main" val="1077668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26: Immanuel – ‘God is with us’</a:t>
            </a:r>
            <a:endParaRPr lang="en-GB" altLang="en-US" dirty="0">
              <a:ea typeface="MS Mincho" panose="02020609040205080304" pitchFamily="49" charset="-128"/>
              <a:cs typeface="Times New Roman" panose="02020603050405020304" pitchFamily="18" charset="0"/>
            </a:endParaRPr>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24</a:t>
            </a:fld>
            <a:endParaRPr lang="en-GB"/>
          </a:p>
        </p:txBody>
      </p:sp>
    </p:spTree>
    <p:extLst>
      <p:ext uri="{BB962C8B-B14F-4D97-AF65-F5344CB8AC3E}">
        <p14:creationId xmlns:p14="http://schemas.microsoft.com/office/powerpoint/2010/main" val="2109042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25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AA7A358-230D-F886-DB1B-8C496F7A61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372F9B6-ABD3-DB5B-72D2-93CCD3A614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Sending: Slide 26 (</a:t>
            </a:r>
            <a:r>
              <a:rPr lang="en-GB" altLang="en-US" sz="1800" b="1" i="1" dirty="0">
                <a:latin typeface="Avenir Next LT Pro" panose="020B0504020202020204" pitchFamily="34" charset="0"/>
                <a:ea typeface="MS Mincho" panose="02020609040205080304" pitchFamily="49" charset="-128"/>
                <a:cs typeface="Times New Roman" panose="02020603050405020304" pitchFamily="18" charset="0"/>
              </a:rPr>
              <a:t>You might want to use this slide throughout the Advent season to end your time together)</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pPr eaLnBrk="1" hangingPunct="1">
              <a:spcBef>
                <a:spcPct val="0"/>
              </a:spcBef>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Leader: </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As we leave this place and time….</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pPr eaLnBrk="1" hangingPunct="1">
              <a:spcBef>
                <a:spcPct val="0"/>
              </a:spcBef>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All: </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May the light of Advent shine brightly in our school today. </a:t>
            </a:r>
            <a:endParaRPr lang="en-GB" altLang="en-US" dirty="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7E3C16-F055-D98A-2793-9EF7090E007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A6728D-D5AC-4996-8286-E0460E29AF0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dirty="0"/>
              <a:t>Rachel – a ewe lamb</a:t>
            </a:r>
          </a:p>
        </p:txBody>
      </p:sp>
      <p:sp>
        <p:nvSpPr>
          <p:cNvPr id="4" name="Slide Number Placeholder 3"/>
          <p:cNvSpPr>
            <a:spLocks noGrp="1"/>
          </p:cNvSpPr>
          <p:nvPr>
            <p:ph type="sldNum" sz="quarter" idx="5"/>
          </p:nvPr>
        </p:nvSpPr>
        <p:spPr/>
        <p:txBody>
          <a:bodyPr/>
          <a:lstStyle/>
          <a:p>
            <a:fld id="{03A6D171-9D34-43A3-887A-C59325A451F1}" type="slidenum">
              <a:rPr lang="en-GB" smtClean="0"/>
              <a:t>3</a:t>
            </a:fld>
            <a:endParaRPr lang="en-GB"/>
          </a:p>
        </p:txBody>
      </p:sp>
    </p:spTree>
    <p:extLst>
      <p:ext uri="{BB962C8B-B14F-4D97-AF65-F5344CB8AC3E}">
        <p14:creationId xmlns:p14="http://schemas.microsoft.com/office/powerpoint/2010/main" val="25342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William – strong warrior</a:t>
            </a:r>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4</a:t>
            </a:fld>
            <a:endParaRPr lang="en-GB"/>
          </a:p>
        </p:txBody>
      </p:sp>
    </p:spTree>
    <p:extLst>
      <p:ext uri="{BB962C8B-B14F-4D97-AF65-F5344CB8AC3E}">
        <p14:creationId xmlns:p14="http://schemas.microsoft.com/office/powerpoint/2010/main" val="8262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Sophie – wise one</a:t>
            </a:r>
          </a:p>
        </p:txBody>
      </p:sp>
      <p:sp>
        <p:nvSpPr>
          <p:cNvPr id="4" name="Slide Number Placeholder 3"/>
          <p:cNvSpPr>
            <a:spLocks noGrp="1"/>
          </p:cNvSpPr>
          <p:nvPr>
            <p:ph type="sldNum" sz="quarter" idx="5"/>
          </p:nvPr>
        </p:nvSpPr>
        <p:spPr/>
        <p:txBody>
          <a:bodyPr/>
          <a:lstStyle/>
          <a:p>
            <a:fld id="{03A6D171-9D34-43A3-887A-C59325A451F1}" type="slidenum">
              <a:rPr lang="en-GB" smtClean="0"/>
              <a:t>5</a:t>
            </a:fld>
            <a:endParaRPr lang="en-GB"/>
          </a:p>
        </p:txBody>
      </p:sp>
    </p:spTree>
    <p:extLst>
      <p:ext uri="{BB962C8B-B14F-4D97-AF65-F5344CB8AC3E}">
        <p14:creationId xmlns:p14="http://schemas.microsoft.com/office/powerpoint/2010/main" val="4621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Freddie (short for Frederick) – peaceful ruler</a:t>
            </a:r>
          </a:p>
        </p:txBody>
      </p:sp>
      <p:sp>
        <p:nvSpPr>
          <p:cNvPr id="4" name="Slide Number Placeholder 3"/>
          <p:cNvSpPr>
            <a:spLocks noGrp="1"/>
          </p:cNvSpPr>
          <p:nvPr>
            <p:ph type="sldNum" sz="quarter" idx="5"/>
          </p:nvPr>
        </p:nvSpPr>
        <p:spPr/>
        <p:txBody>
          <a:bodyPr/>
          <a:lstStyle/>
          <a:p>
            <a:fld id="{03A6D171-9D34-43A3-887A-C59325A451F1}" type="slidenum">
              <a:rPr lang="en-GB" smtClean="0"/>
              <a:t>6</a:t>
            </a:fld>
            <a:endParaRPr lang="en-GB"/>
          </a:p>
        </p:txBody>
      </p:sp>
    </p:spTree>
    <p:extLst>
      <p:ext uri="{BB962C8B-B14F-4D97-AF65-F5344CB8AC3E}">
        <p14:creationId xmlns:p14="http://schemas.microsoft.com/office/powerpoint/2010/main" val="221525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Jesus – </a:t>
            </a:r>
            <a:r>
              <a:rPr lang="en-GB" b="1" dirty="0" err="1"/>
              <a:t>yeshua</a:t>
            </a:r>
            <a:r>
              <a:rPr lang="en-GB" b="1" dirty="0"/>
              <a:t>, ‘God saves’</a:t>
            </a:r>
          </a:p>
          <a:p>
            <a:r>
              <a:rPr lang="en-GB" b="0" dirty="0"/>
              <a:t>This is the meaning of Jesus’ name, which is a really important idea for Christians – the idea of Jesus as Saviour, the Great Rescuer. We often think about this at Easter time, but there are words in the story of the very first Christmas – listen out for them!</a:t>
            </a:r>
          </a:p>
        </p:txBody>
      </p:sp>
      <p:sp>
        <p:nvSpPr>
          <p:cNvPr id="4" name="Slide Number Placeholder 3"/>
          <p:cNvSpPr>
            <a:spLocks noGrp="1"/>
          </p:cNvSpPr>
          <p:nvPr>
            <p:ph type="sldNum" sz="quarter" idx="5"/>
          </p:nvPr>
        </p:nvSpPr>
        <p:spPr/>
        <p:txBody>
          <a:bodyPr/>
          <a:lstStyle/>
          <a:p>
            <a:fld id="{03A6D171-9D34-43A3-887A-C59325A451F1}" type="slidenum">
              <a:rPr lang="en-GB" smtClean="0"/>
              <a:t>7</a:t>
            </a:fld>
            <a:endParaRPr lang="en-GB"/>
          </a:p>
        </p:txBody>
      </p:sp>
    </p:spTree>
    <p:extLst>
      <p:ext uri="{BB962C8B-B14F-4D97-AF65-F5344CB8AC3E}">
        <p14:creationId xmlns:p14="http://schemas.microsoft.com/office/powerpoint/2010/main" val="128233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800" b="1" dirty="0">
                <a:effectLst/>
                <a:latin typeface="Calibri" panose="020F0502020204030204" pitchFamily="34" charset="0"/>
                <a:ea typeface="MS Mincho" panose="02020609040205080304" pitchFamily="49" charset="-128"/>
              </a:rPr>
              <a:t>Slide 8: </a:t>
            </a:r>
            <a:r>
              <a:rPr lang="en-GB" sz="1800" dirty="0">
                <a:effectLst/>
                <a:latin typeface="Calibri" panose="020F0502020204030204" pitchFamily="34" charset="0"/>
                <a:ea typeface="MS Mincho" panose="02020609040205080304" pitchFamily="49" charset="-128"/>
              </a:rPr>
              <a:t>We’ve been thinking over the last couple of weeks about how God came to live amongst his people, in the tabernacle – that he ‘dwelled’ there. We’ve heard in the stories of Moses how God rescued his people many times.</a:t>
            </a:r>
          </a:p>
          <a:p>
            <a:pPr lvl="0"/>
            <a:r>
              <a:rPr lang="en-GB" sz="1800" dirty="0">
                <a:effectLst/>
                <a:latin typeface="Calibri" panose="020F0502020204030204" pitchFamily="34" charset="0"/>
                <a:ea typeface="MS Mincho" panose="02020609040205080304" pitchFamily="49" charset="-128"/>
              </a:rPr>
              <a:t>Much later in the history of God’s people there are some words that are often read during Christmas services, ancient words that Christians believe are words about Mary &amp; Jesus:</a:t>
            </a:r>
          </a:p>
          <a:p>
            <a:pPr lvl="0"/>
            <a:endParaRPr lang="en-GB" sz="1200" b="1"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rPr>
              <a:t>She will give birth to a son, and she will call him ‘Immanuel’ – which means ‘God is</a:t>
            </a:r>
            <a:r>
              <a:rPr kumimoji="0" lang="en-GB" sz="1200" b="1" i="0" u="none" strike="noStrike" kern="0" cap="none" spc="0" normalizeH="0" noProof="0" dirty="0">
                <a:ln>
                  <a:noFill/>
                </a:ln>
                <a:solidFill>
                  <a:prstClr val="black"/>
                </a:solidFill>
                <a:effectLst/>
                <a:uLnTx/>
                <a:uFillTx/>
                <a:latin typeface="Century Gothic" panose="020B0502020202020204" pitchFamily="34" charset="0"/>
              </a:rPr>
              <a:t> </a:t>
            </a: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rPr>
              <a:t>with us’.              </a:t>
            </a:r>
            <a:r>
              <a:rPr kumimoji="0" lang="en-GB" sz="900" b="1" i="1" u="none" strike="noStrike" kern="0" cap="none" spc="0" normalizeH="0" baseline="0" noProof="0" dirty="0">
                <a:ln>
                  <a:noFill/>
                </a:ln>
                <a:solidFill>
                  <a:prstClr val="black"/>
                </a:solidFill>
                <a:effectLst/>
                <a:uLnTx/>
                <a:uFillTx/>
                <a:latin typeface="Century Gothic" panose="020B0502020202020204" pitchFamily="34" charset="0"/>
              </a:rPr>
              <a:t>Isaiah</a:t>
            </a:r>
            <a:r>
              <a:rPr kumimoji="0" lang="en-GB" sz="900" b="1" i="1" u="none" strike="noStrike" kern="0" cap="none" spc="0" normalizeH="0" noProof="0" dirty="0">
                <a:ln>
                  <a:noFill/>
                </a:ln>
                <a:solidFill>
                  <a:prstClr val="black"/>
                </a:solidFill>
                <a:effectLst/>
                <a:uLnTx/>
                <a:uFillTx/>
                <a:latin typeface="Century Gothic" panose="020B0502020202020204" pitchFamily="34" charset="0"/>
              </a:rPr>
              <a:t> 7:14</a:t>
            </a:r>
            <a:endParaRPr kumimoji="0" lang="en-GB" sz="1200" b="1" i="0" u="none" strike="noStrike" kern="0" cap="none" spc="0" normalizeH="0" baseline="0" noProof="0" dirty="0">
              <a:ln>
                <a:noFill/>
              </a:ln>
              <a:solidFill>
                <a:prstClr val="black"/>
              </a:solidFill>
              <a:effectLst/>
              <a:uLnTx/>
              <a:uFillTx/>
              <a:latin typeface="Century Gothic" panose="020B0502020202020204" pitchFamily="34" charset="0"/>
            </a:endParaRPr>
          </a:p>
          <a:p>
            <a:pPr lvl="0"/>
            <a:r>
              <a:rPr lang="en-US" b="0" dirty="0"/>
              <a:t>This name, Immanuel, is one of the names given to Jesus. This is a very big idea, that God might be ‘with us’ – not living in a tent, but as we heard last week….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r>
              <a:rPr lang="en-US" b="0" dirty="0"/>
              <a:t>come to earth as a tiny baby.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rPr>
              <a:t>Immanuel –     ‘God with 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We’re going to use this idea now as we hear about the visitors who came to see this miracle – and finish off the story that Christians (and we in school!) tell every Christmas. As we tell the story, we are going to think about </a:t>
            </a:r>
            <a:r>
              <a:rPr lang="en-GB" altLang="en-US" sz="1200" b="0"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how these different people experienced ‘God with them’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…..and try to imagine how it felt….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[there are wondering questions to think / talk about to go with each slide]</a:t>
            </a:r>
            <a:endParaRPr lang="en-GB" altLang="en-US" dirty="0">
              <a:ea typeface="MS Mincho" panose="02020609040205080304" pitchFamily="49" charset="-128"/>
              <a:cs typeface="Times New Roman" panose="02020603050405020304" pitchFamily="18" charset="0"/>
            </a:endParaRPr>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9</a:t>
            </a:fld>
            <a:endParaRPr lang="en-GB"/>
          </a:p>
        </p:txBody>
      </p:sp>
    </p:spTree>
    <p:extLst>
      <p:ext uri="{BB962C8B-B14F-4D97-AF65-F5344CB8AC3E}">
        <p14:creationId xmlns:p14="http://schemas.microsoft.com/office/powerpoint/2010/main" val="262568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11/4/2023</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41933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11/4/2023</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27089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11/4/2023</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681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11/4/2023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26784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11/4/2023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8943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11/4/2023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8586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11/4/2023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9732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11/4/2023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175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11/4/2023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3636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11/4/2023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7320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11/4/2023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40268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11/4/2023</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38426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11/4/2023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0677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11/4/2023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4095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11/4/2023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6307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0789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4579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30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657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5800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54650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3908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11/4/2023</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42538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1465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7492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36876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83760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11/4/2023</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6255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11/4/2023</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4392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11/4/2023</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0801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11/4/2023</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11289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11/4/2023</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703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11/4/2023</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25227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11/4/2023</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11/4/2023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4688753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76438351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A picture containing sitting, table&#10;&#10;Description automatically generated">
            <a:extLst>
              <a:ext uri="{FF2B5EF4-FFF2-40B4-BE49-F238E27FC236}">
                <a16:creationId xmlns:a16="http://schemas.microsoft.com/office/drawing/2014/main" id="{A0729EA4-03CF-52F0-C23E-022456AFCF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68400"/>
            <a:ext cx="9144000"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a:extLst>
              <a:ext uri="{FF2B5EF4-FFF2-40B4-BE49-F238E27FC236}">
                <a16:creationId xmlns:a16="http://schemas.microsoft.com/office/drawing/2014/main" id="{84B8E9F9-B605-6CF6-CAC7-1C8E31E94F82}"/>
              </a:ext>
            </a:extLst>
          </p:cNvPr>
          <p:cNvSpPr txBox="1">
            <a:spLocks/>
          </p:cNvSpPr>
          <p:nvPr/>
        </p:nvSpPr>
        <p:spPr>
          <a:xfrm>
            <a:off x="395288" y="315913"/>
            <a:ext cx="8253412" cy="1592262"/>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story show us something new, like light in the darkness.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4100" name="Group 11">
            <a:extLst>
              <a:ext uri="{FF2B5EF4-FFF2-40B4-BE49-F238E27FC236}">
                <a16:creationId xmlns:a16="http://schemas.microsoft.com/office/drawing/2014/main" id="{7EEE5275-55F5-9D18-32E2-CF944C901EC5}"/>
              </a:ext>
            </a:extLst>
          </p:cNvPr>
          <p:cNvGrpSpPr>
            <a:grpSpLocks/>
          </p:cNvGrpSpPr>
          <p:nvPr/>
        </p:nvGrpSpPr>
        <p:grpSpPr bwMode="auto">
          <a:xfrm rot="8217778">
            <a:off x="7791450" y="5746750"/>
            <a:ext cx="1477963" cy="969963"/>
            <a:chOff x="0" y="0"/>
            <a:chExt cx="1670756" cy="1095023"/>
          </a:xfrm>
        </p:grpSpPr>
        <p:pic>
          <p:nvPicPr>
            <p:cNvPr id="4101" name="Graphic 34" descr="Arrow: Counter-clockwise curve">
              <a:extLst>
                <a:ext uri="{FF2B5EF4-FFF2-40B4-BE49-F238E27FC236}">
                  <a16:creationId xmlns:a16="http://schemas.microsoft.com/office/drawing/2014/main" id="{97A4C37F-36D3-8F91-C3D6-7806FF44F4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6" y="179562"/>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35" descr="Arrow: Counter-clockwise curve">
              <a:extLst>
                <a:ext uri="{FF2B5EF4-FFF2-40B4-BE49-F238E27FC236}">
                  <a16:creationId xmlns:a16="http://schemas.microsoft.com/office/drawing/2014/main" id="{18100D4D-4371-DB6E-D045-BB9F7E054F0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54136" y="180331"/>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36" descr="Arrow: Straight">
              <a:extLst>
                <a:ext uri="{FF2B5EF4-FFF2-40B4-BE49-F238E27FC236}">
                  <a16:creationId xmlns:a16="http://schemas.microsoft.com/office/drawing/2014/main" id="{801E6513-733B-E3F1-4DAA-DE0790EF52F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74630" y="257"/>
              <a:ext cx="914012" cy="91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CD0C1FB-E258-429D-B27D-CAA0691ABC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918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C689F8-0596-4EFE-98C9-15BB22E4BACB}"/>
              </a:ext>
            </a:extLst>
          </p:cNvPr>
          <p:cNvSpPr txBox="1"/>
          <p:nvPr/>
        </p:nvSpPr>
        <p:spPr>
          <a:xfrm>
            <a:off x="273132" y="273135"/>
            <a:ext cx="8585859" cy="1754326"/>
          </a:xfrm>
          <a:prstGeom prst="rect">
            <a:avLst/>
          </a:prstGeom>
          <a:solidFill>
            <a:sysClr val="window" lastClr="FFFFFF">
              <a:alpha val="59000"/>
            </a:sysClr>
          </a:solidFill>
        </p:spPr>
        <p:txBody>
          <a:bodyPr wrap="square" rtlCol="0">
            <a:spAutoFit/>
          </a:bodyPr>
          <a:lstStyle/>
          <a:p>
            <a:pPr algn="ctr"/>
            <a:r>
              <a:rPr lang="en-GB" sz="3600" b="1" dirty="0">
                <a:latin typeface="Century Gothic" panose="020B0502020202020204" pitchFamily="34" charset="0"/>
              </a:rPr>
              <a:t>I wonder how Mary and Joseph felt to know that this baby was ‘Immanuel – God with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493DA277-B850-429C-B0EB-B2886BEE5D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8F6780-8D31-4829-8B1F-D57DEFA85110}"/>
              </a:ext>
            </a:extLst>
          </p:cNvPr>
          <p:cNvSpPr txBox="1"/>
          <p:nvPr/>
        </p:nvSpPr>
        <p:spPr>
          <a:xfrm>
            <a:off x="273132" y="273135"/>
            <a:ext cx="8585859" cy="2308324"/>
          </a:xfrm>
          <a:prstGeom prst="rect">
            <a:avLst/>
          </a:prstGeom>
          <a:solidFill>
            <a:sysClr val="window" lastClr="FFFFFF">
              <a:alpha val="59000"/>
            </a:sysClr>
          </a:solidFill>
        </p:spPr>
        <p:txBody>
          <a:bodyPr wrap="square" rtlCol="0">
            <a:spAutoFit/>
          </a:bodyPr>
          <a:lstStyle/>
          <a:p>
            <a:pPr algn="ctr"/>
            <a:r>
              <a:rPr lang="en-GB" sz="3600" b="1" dirty="0">
                <a:latin typeface="Century Gothic" panose="020B0502020202020204" pitchFamily="34" charset="0"/>
              </a:rPr>
              <a:t>I wonder how the shepherds felt knowing that they were the very first visitors to see ‘Immanuel – God with </a:t>
            </a:r>
            <a:r>
              <a:rPr lang="en-GB" sz="3600" b="1" u="sng" dirty="0">
                <a:latin typeface="Century Gothic" panose="020B0502020202020204" pitchFamily="34" charset="0"/>
              </a:rPr>
              <a:t>them</a:t>
            </a:r>
            <a:r>
              <a:rPr lang="en-GB" sz="3600" b="1" dirty="0">
                <a:latin typeface="Century Gothic" panose="020B0502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A98E0709-E0C6-452A-B2BA-85A07F16D9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DD685A-FBC8-4D32-A28B-B07DB305E0CD}"/>
              </a:ext>
            </a:extLst>
          </p:cNvPr>
          <p:cNvSpPr txBox="1"/>
          <p:nvPr/>
        </p:nvSpPr>
        <p:spPr>
          <a:xfrm>
            <a:off x="279070" y="5338619"/>
            <a:ext cx="8585859" cy="1200329"/>
          </a:xfrm>
          <a:prstGeom prst="rect">
            <a:avLst/>
          </a:prstGeom>
          <a:solidFill>
            <a:sysClr val="window" lastClr="FFFFFF">
              <a:alpha val="59000"/>
            </a:sysClr>
          </a:solidFill>
        </p:spPr>
        <p:txBody>
          <a:bodyPr wrap="square" rtlCol="0">
            <a:spAutoFit/>
          </a:bodyPr>
          <a:lstStyle/>
          <a:p>
            <a:pPr algn="ctr"/>
            <a:r>
              <a:rPr lang="en-GB" sz="3600" b="1" dirty="0">
                <a:latin typeface="Century Gothic" panose="020B0502020202020204" pitchFamily="34" charset="0"/>
              </a:rPr>
              <a:t>I wonder how these people felt when they heard that God was ‘with </a:t>
            </a:r>
            <a:r>
              <a:rPr lang="en-GB" sz="3600" b="1" u="sng" dirty="0">
                <a:latin typeface="Century Gothic" panose="020B0502020202020204" pitchFamily="34" charset="0"/>
              </a:rPr>
              <a:t>them</a:t>
            </a:r>
            <a:r>
              <a:rPr lang="en-GB" sz="3600" b="1" dirty="0">
                <a:latin typeface="Century Gothic" panose="020B0502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546A1B1-2E5D-4903-9ABC-36C9A1C2A7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0782"/>
            <a:ext cx="9088581" cy="681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5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49CA0C0-F23E-4F98-885B-D0B215569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6FE2ED-E1F2-4A7F-A47D-F0D741E76182}"/>
              </a:ext>
            </a:extLst>
          </p:cNvPr>
          <p:cNvSpPr txBox="1"/>
          <p:nvPr/>
        </p:nvSpPr>
        <p:spPr>
          <a:xfrm>
            <a:off x="273132" y="4845144"/>
            <a:ext cx="8585859" cy="1754326"/>
          </a:xfrm>
          <a:prstGeom prst="rect">
            <a:avLst/>
          </a:prstGeom>
          <a:solidFill>
            <a:sysClr val="window" lastClr="FFFFFF">
              <a:alpha val="59000"/>
            </a:sysClr>
          </a:solidFill>
        </p:spPr>
        <p:txBody>
          <a:bodyPr wrap="square" rtlCol="0">
            <a:spAutoFit/>
          </a:bodyPr>
          <a:lstStyle/>
          <a:p>
            <a:pPr algn="ctr"/>
            <a:r>
              <a:rPr lang="en-GB" sz="3600" b="1" dirty="0">
                <a:latin typeface="Century Gothic" panose="020B0502020202020204" pitchFamily="34" charset="0"/>
              </a:rPr>
              <a:t>I wonder how the wise men felt to know that God was finally here – with </a:t>
            </a:r>
            <a:r>
              <a:rPr lang="en-GB" sz="3600" b="1" u="sng" dirty="0">
                <a:latin typeface="Century Gothic" panose="020B0502020202020204" pitchFamily="34" charset="0"/>
              </a:rPr>
              <a:t>them</a:t>
            </a:r>
            <a:r>
              <a:rPr lang="en-GB" sz="3600" b="1" dirty="0">
                <a:latin typeface="Century Gothic" panose="020B0502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168EF2-C7AA-4D31-859B-19B2E0F00E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D5D8C3-F579-482C-98E4-35293D0A2C25}"/>
              </a:ext>
            </a:extLst>
          </p:cNvPr>
          <p:cNvSpPr txBox="1"/>
          <p:nvPr/>
        </p:nvSpPr>
        <p:spPr>
          <a:xfrm>
            <a:off x="273132" y="273135"/>
            <a:ext cx="8585859" cy="1200329"/>
          </a:xfrm>
          <a:prstGeom prst="rect">
            <a:avLst/>
          </a:prstGeom>
          <a:solidFill>
            <a:sysClr val="window" lastClr="FFFFFF">
              <a:alpha val="59000"/>
            </a:sysClr>
          </a:solidFill>
        </p:spPr>
        <p:txBody>
          <a:bodyPr wrap="square" rtlCol="0">
            <a:spAutoFit/>
          </a:bodyPr>
          <a:lstStyle/>
          <a:p>
            <a:pPr algn="ctr"/>
            <a:r>
              <a:rPr lang="en-GB" sz="3600" b="1" dirty="0">
                <a:latin typeface="Century Gothic" panose="020B0502020202020204" pitchFamily="34" charset="0"/>
              </a:rPr>
              <a:t>I wonder if these people had any idea that God was ‘with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70665554-008A-4A29-8B9A-941D25231D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CE9053-8D56-49A4-9244-EE2EB88B60D3}"/>
              </a:ext>
            </a:extLst>
          </p:cNvPr>
          <p:cNvSpPr txBox="1">
            <a:spLocks noChangeArrowheads="1"/>
          </p:cNvSpPr>
          <p:nvPr/>
        </p:nvSpPr>
        <p:spPr bwMode="auto">
          <a:xfrm>
            <a:off x="245344" y="169646"/>
            <a:ext cx="8649274" cy="2653034"/>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Font typeface="Arial" panose="020B0604020202020204" pitchFamily="34" charset="0"/>
              <a:buNone/>
              <a:defRPr/>
            </a:pPr>
            <a:r>
              <a:rPr lang="en-GB"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what you think about the idea of Immanuel – ‘God with us’?</a:t>
            </a:r>
          </a:p>
          <a:p>
            <a:pPr algn="ctr" fontAlgn="auto">
              <a:spcAft>
                <a:spcPts val="0"/>
              </a:spcAft>
              <a:buFont typeface="Arial" panose="020B0604020202020204" pitchFamily="34" charset="0"/>
              <a:buNone/>
              <a:defRPr/>
            </a:pPr>
            <a:r>
              <a:rPr lang="en-GB"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what difference it might make as we gather as a school community this Christmas 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it&#10;&#10;Description automatically generated">
            <a:extLst>
              <a:ext uri="{FF2B5EF4-FFF2-40B4-BE49-F238E27FC236}">
                <a16:creationId xmlns:a16="http://schemas.microsoft.com/office/drawing/2014/main" id="{924FB49B-07C1-4908-B288-4C80BF7D0C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18" y="1072134"/>
            <a:ext cx="9114165" cy="4713732"/>
          </a:xfrm>
          <a:prstGeom prst="rect">
            <a:avLst/>
          </a:prstGeom>
        </p:spPr>
      </p:pic>
    </p:spTree>
    <p:extLst>
      <p:ext uri="{BB962C8B-B14F-4D97-AF65-F5344CB8AC3E}">
        <p14:creationId xmlns:p14="http://schemas.microsoft.com/office/powerpoint/2010/main" val="37016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wall, doll, indoor&#10;&#10;Description automatically generated">
            <a:extLst>
              <a:ext uri="{FF2B5EF4-FFF2-40B4-BE49-F238E27FC236}">
                <a16:creationId xmlns:a16="http://schemas.microsoft.com/office/drawing/2014/main" id="{0BF82C99-B457-4C71-91D3-06700B393A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5920" y="174898"/>
            <a:ext cx="5852160" cy="4389120"/>
          </a:xfrm>
          <a:prstGeom prst="rect">
            <a:avLst/>
          </a:prstGeom>
          <a:ln>
            <a:solidFill>
              <a:schemeClr val="bg1"/>
            </a:solidFill>
          </a:ln>
        </p:spPr>
      </p:pic>
      <p:sp>
        <p:nvSpPr>
          <p:cNvPr id="10" name="TextBox 9">
            <a:extLst>
              <a:ext uri="{FF2B5EF4-FFF2-40B4-BE49-F238E27FC236}">
                <a16:creationId xmlns:a16="http://schemas.microsoft.com/office/drawing/2014/main" id="{C2424190-24A0-4AE3-8641-5BBFD15C25F2}"/>
              </a:ext>
            </a:extLst>
          </p:cNvPr>
          <p:cNvSpPr txBox="1"/>
          <p:nvPr/>
        </p:nvSpPr>
        <p:spPr>
          <a:xfrm>
            <a:off x="522514" y="4694816"/>
            <a:ext cx="8331200"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spTree>
    <p:extLst>
      <p:ext uri="{BB962C8B-B14F-4D97-AF65-F5344CB8AC3E}">
        <p14:creationId xmlns:p14="http://schemas.microsoft.com/office/powerpoint/2010/main" val="302528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C8834E7-8623-4F5B-9A77-B7630149642A}"/>
              </a:ext>
            </a:extLst>
          </p:cNvPr>
          <p:cNvGrpSpPr/>
          <p:nvPr/>
        </p:nvGrpSpPr>
        <p:grpSpPr>
          <a:xfrm>
            <a:off x="1141682" y="1359762"/>
            <a:ext cx="9861597" cy="4536855"/>
            <a:chOff x="1265094" y="914851"/>
            <a:chExt cx="9861597" cy="4536855"/>
          </a:xfrm>
        </p:grpSpPr>
        <p:sp>
          <p:nvSpPr>
            <p:cNvPr id="2" name="Rectangle 1">
              <a:extLst>
                <a:ext uri="{FF2B5EF4-FFF2-40B4-BE49-F238E27FC236}">
                  <a16:creationId xmlns:a16="http://schemas.microsoft.com/office/drawing/2014/main" id="{B08BC3ED-B0B0-4825-B076-0546FDFB3B74}"/>
                </a:ext>
              </a:extLst>
            </p:cNvPr>
            <p:cNvSpPr/>
            <p:nvPr/>
          </p:nvSpPr>
          <p:spPr>
            <a:xfrm>
              <a:off x="1265094" y="914851"/>
              <a:ext cx="6574236" cy="3631763"/>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0" b="1" i="0" u="none" strike="noStrike" kern="1200" cap="none" spc="0" normalizeH="0" baseline="0" noProof="0" dirty="0">
                  <a:ln w="50800">
                    <a:solidFill>
                      <a:srgbClr val="0070C0"/>
                    </a:solidFill>
                    <a:prstDash val="solid"/>
                  </a:ln>
                  <a:solidFill>
                    <a:srgbClr val="FFC000"/>
                  </a:solidFill>
                  <a:effectLst/>
                  <a:uLnTx/>
                  <a:uFillTx/>
                  <a:latin typeface="Britannic Bold" panose="020B0903060703020204" pitchFamily="34" charset="0"/>
                  <a:ea typeface="MS PGothic" panose="020B0600070205080204" pitchFamily="34" charset="-128"/>
                  <a:cs typeface="Cavolini" panose="03000502040302020204" pitchFamily="66" charset="0"/>
                </a:rPr>
                <a:t>The Name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1500" b="1" dirty="0">
                  <a:ln w="50800">
                    <a:solidFill>
                      <a:srgbClr val="0070C0"/>
                    </a:solidFill>
                    <a:prstDash val="solid"/>
                  </a:ln>
                  <a:solidFill>
                    <a:srgbClr val="FFC000"/>
                  </a:solidFill>
                  <a:latin typeface="Britannic Bold" panose="020B0903060703020204" pitchFamily="34" charset="0"/>
                  <a:cs typeface="Cavolini" panose="03000502040302020204" pitchFamily="66" charset="0"/>
                </a:rPr>
                <a:t>Game</a:t>
              </a:r>
              <a:endParaRPr kumimoji="0" lang="en-US" sz="11500" b="1" i="0" u="none" strike="noStrike" kern="1200" cap="none" spc="0" normalizeH="0" baseline="0" noProof="0" dirty="0">
                <a:ln w="50800">
                  <a:solidFill>
                    <a:srgbClr val="0070C0"/>
                  </a:solidFill>
                  <a:prstDash val="solid"/>
                </a:ln>
                <a:solidFill>
                  <a:srgbClr val="FFC000"/>
                </a:solidFill>
                <a:effectLst/>
                <a:uLnTx/>
                <a:uFillTx/>
                <a:latin typeface="Britannic Bold" panose="020B0903060703020204" pitchFamily="34" charset="0"/>
                <a:ea typeface="MS PGothic" panose="020B0600070205080204" pitchFamily="34" charset="-128"/>
                <a:cs typeface="Cavolini" panose="03000502040302020204" pitchFamily="66" charset="0"/>
              </a:endParaRPr>
            </a:p>
          </p:txBody>
        </p:sp>
        <p:sp>
          <p:nvSpPr>
            <p:cNvPr id="6" name="TextBox 5">
              <a:extLst>
                <a:ext uri="{FF2B5EF4-FFF2-40B4-BE49-F238E27FC236}">
                  <a16:creationId xmlns:a16="http://schemas.microsoft.com/office/drawing/2014/main" id="{0DC7AC80-D6FD-4970-B357-38FDEBA9500D}"/>
                </a:ext>
              </a:extLst>
            </p:cNvPr>
            <p:cNvSpPr txBox="1"/>
            <p:nvPr/>
          </p:nvSpPr>
          <p:spPr>
            <a:xfrm rot="552797">
              <a:off x="6554691" y="2296996"/>
              <a:ext cx="4572000" cy="3154710"/>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900" b="1" i="0" u="none" strike="noStrike" kern="1200" cap="none" spc="0" normalizeH="0" baseline="0" noProof="0" dirty="0">
                  <a:ln w="50800">
                    <a:solidFill>
                      <a:srgbClr val="0070C0"/>
                    </a:solidFill>
                    <a:prstDash val="solid"/>
                  </a:ln>
                  <a:solidFill>
                    <a:srgbClr val="FFC000"/>
                  </a:solidFill>
                  <a:effectLst/>
                  <a:uLnTx/>
                  <a:uFillTx/>
                  <a:latin typeface="Britannic Bold" panose="020B0903060703020204" pitchFamily="34" charset="0"/>
                  <a:ea typeface="MS PGothic" panose="020B0600070205080204" pitchFamily="34" charset="-128"/>
                  <a:cs typeface="Cavolini" panose="03000502040302020204" pitchFamily="66" charset="0"/>
                </a:rPr>
                <a:t>!</a:t>
              </a:r>
              <a:endParaRPr kumimoji="0" lang="en-GB" sz="3200" b="0" i="0" u="none" strike="noStrike" kern="1200" cap="none" spc="0" normalizeH="0" baseline="0" noProof="0" dirty="0">
                <a:ln w="50800">
                  <a:solidFill>
                    <a:srgbClr val="0070C0"/>
                  </a:solidFill>
                </a:ln>
                <a:solidFill>
                  <a:srgbClr val="FFC000"/>
                </a:solidFill>
                <a:effectLst/>
                <a:uLnTx/>
                <a:uFillTx/>
                <a:latin typeface="Britannic Bold" panose="020B0903060703020204" pitchFamily="34" charset="0"/>
                <a:ea typeface="MS PGothic" panose="020B0600070205080204" pitchFamily="34" charset="-128"/>
                <a:cs typeface="Cavolini" panose="03000502040302020204" pitchFamily="66" charset="0"/>
              </a:endParaRPr>
            </a:p>
          </p:txBody>
        </p:sp>
      </p:grpSp>
    </p:spTree>
    <p:extLst>
      <p:ext uri="{BB962C8B-B14F-4D97-AF65-F5344CB8AC3E}">
        <p14:creationId xmlns:p14="http://schemas.microsoft.com/office/powerpoint/2010/main" val="28339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424190-24A0-4AE3-8641-5BBFD15C25F2}"/>
              </a:ext>
            </a:extLst>
          </p:cNvPr>
          <p:cNvSpPr txBox="1"/>
          <p:nvPr/>
        </p:nvSpPr>
        <p:spPr>
          <a:xfrm>
            <a:off x="522514" y="4694816"/>
            <a:ext cx="8331200"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pic>
        <p:nvPicPr>
          <p:cNvPr id="4" name="Picture 2">
            <a:extLst>
              <a:ext uri="{FF2B5EF4-FFF2-40B4-BE49-F238E27FC236}">
                <a16:creationId xmlns:a16="http://schemas.microsoft.com/office/drawing/2014/main" id="{911042D4-4A54-4375-9254-54CC87691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8249" y="117567"/>
            <a:ext cx="6207503" cy="465562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424190-24A0-4AE3-8641-5BBFD15C25F2}"/>
              </a:ext>
            </a:extLst>
          </p:cNvPr>
          <p:cNvSpPr txBox="1"/>
          <p:nvPr/>
        </p:nvSpPr>
        <p:spPr>
          <a:xfrm>
            <a:off x="522514" y="4694816"/>
            <a:ext cx="8331200"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pic>
        <p:nvPicPr>
          <p:cNvPr id="4" name="Picture 2">
            <a:extLst>
              <a:ext uri="{FF2B5EF4-FFF2-40B4-BE49-F238E27FC236}">
                <a16:creationId xmlns:a16="http://schemas.microsoft.com/office/drawing/2014/main" id="{D4F47111-BD81-4992-8AA5-1B7F813E5B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91441"/>
            <a:ext cx="6096000" cy="457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424190-24A0-4AE3-8641-5BBFD15C25F2}"/>
              </a:ext>
            </a:extLst>
          </p:cNvPr>
          <p:cNvSpPr txBox="1"/>
          <p:nvPr/>
        </p:nvSpPr>
        <p:spPr>
          <a:xfrm>
            <a:off x="522514" y="4694816"/>
            <a:ext cx="8331200"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pic>
        <p:nvPicPr>
          <p:cNvPr id="4" name="Picture 2">
            <a:extLst>
              <a:ext uri="{FF2B5EF4-FFF2-40B4-BE49-F238E27FC236}">
                <a16:creationId xmlns:a16="http://schemas.microsoft.com/office/drawing/2014/main" id="{3068A9AA-48B1-4BF6-A3CD-FDEA9D9A63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0126" y="78378"/>
            <a:ext cx="6043748" cy="453281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15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424190-24A0-4AE3-8641-5BBFD15C25F2}"/>
              </a:ext>
            </a:extLst>
          </p:cNvPr>
          <p:cNvSpPr txBox="1"/>
          <p:nvPr/>
        </p:nvSpPr>
        <p:spPr>
          <a:xfrm>
            <a:off x="522514" y="4694816"/>
            <a:ext cx="8331200"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pic>
        <p:nvPicPr>
          <p:cNvPr id="3" name="Picture 2" descr="A picture containing indoor, person, hall, dining room&#10;&#10;Description automatically generated">
            <a:extLst>
              <a:ext uri="{FF2B5EF4-FFF2-40B4-BE49-F238E27FC236}">
                <a16:creationId xmlns:a16="http://schemas.microsoft.com/office/drawing/2014/main" id="{48F80EF2-EE67-4BEC-AD9D-4B8CB3850A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857" y="106624"/>
            <a:ext cx="6882287" cy="4588191"/>
          </a:xfrm>
          <a:prstGeom prst="rect">
            <a:avLst/>
          </a:prstGeom>
          <a:ln>
            <a:solidFill>
              <a:schemeClr val="bg1"/>
            </a:solidFill>
          </a:ln>
        </p:spPr>
      </p:pic>
    </p:spTree>
    <p:extLst>
      <p:ext uri="{BB962C8B-B14F-4D97-AF65-F5344CB8AC3E}">
        <p14:creationId xmlns:p14="http://schemas.microsoft.com/office/powerpoint/2010/main" val="20066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2587300-5578-6AFC-1887-CF82E7AFE6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868"/>
            <a:ext cx="9144000" cy="6858000"/>
          </a:xfrm>
          <a:prstGeom prst="rect">
            <a:avLst/>
          </a:prstGeom>
        </p:spPr>
      </p:pic>
      <p:pic>
        <p:nvPicPr>
          <p:cNvPr id="4" name="Picture 4" descr="See the source image">
            <a:extLst>
              <a:ext uri="{FF2B5EF4-FFF2-40B4-BE49-F238E27FC236}">
                <a16:creationId xmlns:a16="http://schemas.microsoft.com/office/drawing/2014/main" id="{065B735A-4598-83BF-B15A-A335ED6CF85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417" y="6316132"/>
            <a:ext cx="764385" cy="39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34E9AAE-D528-2CEF-CA41-09E212A44585}"/>
              </a:ext>
            </a:extLst>
          </p:cNvPr>
          <p:cNvSpPr txBox="1"/>
          <p:nvPr/>
        </p:nvSpPr>
        <p:spPr>
          <a:xfrm>
            <a:off x="273132" y="4286351"/>
            <a:ext cx="8585859" cy="2246769"/>
          </a:xfrm>
          <a:prstGeom prst="rect">
            <a:avLst/>
          </a:prstGeom>
          <a:solidFill>
            <a:sysClr val="window" lastClr="FFFFFF">
              <a:alpha val="59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0" b="1" i="0" u="none" strike="noStrike" kern="0" cap="none" spc="0" normalizeH="0" baseline="0" noProof="0" dirty="0">
                <a:ln>
                  <a:noFill/>
                </a:ln>
                <a:solidFill>
                  <a:prstClr val="black"/>
                </a:solidFill>
                <a:effectLst/>
                <a:uLnTx/>
                <a:uFillTx/>
                <a:latin typeface="Century Gothic" panose="020B0502020202020204" pitchFamily="34" charset="0"/>
              </a:rPr>
              <a:t>Immanuel –     ‘God is with us’</a:t>
            </a:r>
          </a:p>
        </p:txBody>
      </p:sp>
    </p:spTree>
    <p:extLst>
      <p:ext uri="{BB962C8B-B14F-4D97-AF65-F5344CB8AC3E}">
        <p14:creationId xmlns:p14="http://schemas.microsoft.com/office/powerpoint/2010/main" val="99537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776F82B3-3AF8-4072-87F1-5CB6F03EC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429" y="2468878"/>
            <a:ext cx="2446486" cy="1699161"/>
          </a:xfrm>
          <a:prstGeom prst="rect">
            <a:avLst/>
          </a:prstGeom>
        </p:spPr>
      </p:pic>
      <p:pic>
        <p:nvPicPr>
          <p:cNvPr id="5" name="Picture 4" descr="Icon&#10;&#10;Description automatically generated">
            <a:extLst>
              <a:ext uri="{FF2B5EF4-FFF2-40B4-BE49-F238E27FC236}">
                <a16:creationId xmlns:a16="http://schemas.microsoft.com/office/drawing/2014/main" id="{A0863E42-C6FC-4608-9941-FB870E322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02470" y="2360021"/>
            <a:ext cx="2446486" cy="1699161"/>
          </a:xfrm>
          <a:prstGeom prst="rect">
            <a:avLst/>
          </a:prstGeom>
        </p:spPr>
      </p:pic>
      <p:pic>
        <p:nvPicPr>
          <p:cNvPr id="6" name="Picture 5" descr="Icon&#10;&#10;Description automatically generated">
            <a:extLst>
              <a:ext uri="{FF2B5EF4-FFF2-40B4-BE49-F238E27FC236}">
                <a16:creationId xmlns:a16="http://schemas.microsoft.com/office/drawing/2014/main" id="{98122D0C-4620-4F35-8FBD-7DE7B35A48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1946" y="2307769"/>
            <a:ext cx="2571877" cy="1786249"/>
          </a:xfrm>
          <a:prstGeom prst="rect">
            <a:avLst/>
          </a:prstGeom>
        </p:spPr>
      </p:pic>
      <p:pic>
        <p:nvPicPr>
          <p:cNvPr id="7" name="Picture 6" descr="Icon&#10;&#10;Description automatically generated">
            <a:extLst>
              <a:ext uri="{FF2B5EF4-FFF2-40B4-BE49-F238E27FC236}">
                <a16:creationId xmlns:a16="http://schemas.microsoft.com/office/drawing/2014/main" id="{03E34D67-E90B-4D6E-9595-9F641F776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325531" y="2394857"/>
            <a:ext cx="2446486" cy="1699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 picture containing sitting, table&#10;&#10;Description automatically generated">
            <a:extLst>
              <a:ext uri="{FF2B5EF4-FFF2-40B4-BE49-F238E27FC236}">
                <a16:creationId xmlns:a16="http://schemas.microsoft.com/office/drawing/2014/main" id="{4A6B0B0F-6DB3-F5FD-E693-BB9876DFB0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68400"/>
            <a:ext cx="9144000"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a:extLst>
              <a:ext uri="{FF2B5EF4-FFF2-40B4-BE49-F238E27FC236}">
                <a16:creationId xmlns:a16="http://schemas.microsoft.com/office/drawing/2014/main" id="{D500A011-F2B7-7A04-2B27-90D6BFBF9508}"/>
              </a:ext>
            </a:extLst>
          </p:cNvPr>
          <p:cNvSpPr txBox="1">
            <a:spLocks/>
          </p:cNvSpPr>
          <p:nvPr/>
        </p:nvSpPr>
        <p:spPr>
          <a:xfrm>
            <a:off x="395288" y="315913"/>
            <a:ext cx="8453437" cy="1592262"/>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the light of Advent shine brightly in our school today.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26628" name="Group 8">
            <a:extLst>
              <a:ext uri="{FF2B5EF4-FFF2-40B4-BE49-F238E27FC236}">
                <a16:creationId xmlns:a16="http://schemas.microsoft.com/office/drawing/2014/main" id="{DB89F5B4-CA4D-3486-28F4-2A6D4B5188C3}"/>
              </a:ext>
            </a:extLst>
          </p:cNvPr>
          <p:cNvGrpSpPr>
            <a:grpSpLocks/>
          </p:cNvGrpSpPr>
          <p:nvPr/>
        </p:nvGrpSpPr>
        <p:grpSpPr bwMode="auto">
          <a:xfrm rot="8217778">
            <a:off x="7243763" y="1512888"/>
            <a:ext cx="1763712" cy="1155700"/>
            <a:chOff x="0" y="0"/>
            <a:chExt cx="1670756" cy="1095023"/>
          </a:xfrm>
        </p:grpSpPr>
        <p:pic>
          <p:nvPicPr>
            <p:cNvPr id="26629" name="Graphic 34" descr="Arrow: Counter-clockwise curve">
              <a:extLst>
                <a:ext uri="{FF2B5EF4-FFF2-40B4-BE49-F238E27FC236}">
                  <a16:creationId xmlns:a16="http://schemas.microsoft.com/office/drawing/2014/main" id="{9B2BEF2A-6925-5664-4F6F-8D3253BBB6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Graphic 35" descr="Arrow: Counter-clockwise curve">
              <a:extLst>
                <a:ext uri="{FF2B5EF4-FFF2-40B4-BE49-F238E27FC236}">
                  <a16:creationId xmlns:a16="http://schemas.microsoft.com/office/drawing/2014/main" id="{F0648279-7BBA-B4F2-D163-A8A418EB80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5320" y="181083"/>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Graphic 36" descr="Arrow: Straight">
              <a:extLst>
                <a:ext uri="{FF2B5EF4-FFF2-40B4-BE49-F238E27FC236}">
                  <a16:creationId xmlns:a16="http://schemas.microsoft.com/office/drawing/2014/main" id="{3C45A4E1-9E0D-1DE5-2891-741CA76FD4D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2381" y="617"/>
              <a:ext cx="914525" cy="9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8B547-8512-B180-7885-8A74468D338F}"/>
              </a:ext>
            </a:extLst>
          </p:cNvPr>
          <p:cNvSpPr/>
          <p:nvPr/>
        </p:nvSpPr>
        <p:spPr>
          <a:xfrm>
            <a:off x="450198" y="538495"/>
            <a:ext cx="8236602" cy="2646878"/>
          </a:xfrm>
          <a:prstGeom prst="rect">
            <a:avLst/>
          </a:prstGeom>
          <a:noFill/>
          <a:ln>
            <a:noFill/>
          </a:ln>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600" b="1" i="0" u="none" strike="noStrike" kern="1200" cap="none" spc="0" normalizeH="0" baseline="0" noProof="0" dirty="0">
                <a:ln w="50800">
                  <a:solidFill>
                    <a:srgbClr val="0070C0"/>
                  </a:solidFill>
                  <a:prstDash val="solid"/>
                </a:ln>
                <a:solidFill>
                  <a:srgbClr val="FFC000"/>
                </a:solidFill>
                <a:effectLst/>
                <a:uLnTx/>
                <a:uFillTx/>
                <a:latin typeface="Britannic Bold" panose="020B0903060703020204" pitchFamily="34" charset="0"/>
                <a:ea typeface="MS PGothic" panose="020B0600070205080204" pitchFamily="34" charset="-128"/>
                <a:cs typeface="Cavolini" panose="03000502040302020204" pitchFamily="66" charset="0"/>
              </a:rPr>
              <a:t>Rachel</a:t>
            </a:r>
          </a:p>
        </p:txBody>
      </p:sp>
      <p:sp>
        <p:nvSpPr>
          <p:cNvPr id="3" name="TextBox 2">
            <a:extLst>
              <a:ext uri="{FF2B5EF4-FFF2-40B4-BE49-F238E27FC236}">
                <a16:creationId xmlns:a16="http://schemas.microsoft.com/office/drawing/2014/main" id="{A21DB048-D65A-A943-F6EE-5C751A483E3E}"/>
              </a:ext>
            </a:extLst>
          </p:cNvPr>
          <p:cNvSpPr txBox="1"/>
          <p:nvPr/>
        </p:nvSpPr>
        <p:spPr>
          <a:xfrm>
            <a:off x="618067" y="4521200"/>
            <a:ext cx="7780866" cy="1569660"/>
          </a:xfrm>
          <a:prstGeom prst="rect">
            <a:avLst/>
          </a:prstGeom>
          <a:noFill/>
        </p:spPr>
        <p:txBody>
          <a:bodyPr wrap="square" rtlCol="0">
            <a:spAutoFit/>
          </a:bodyPr>
          <a:lstStyle/>
          <a:p>
            <a:pPr algn="ctr"/>
            <a:r>
              <a:rPr lang="en-GB" sz="9600" b="1" dirty="0">
                <a:solidFill>
                  <a:schemeClr val="bg1"/>
                </a:solidFill>
                <a:latin typeface="Century Gothic" panose="020B0502020202020204" pitchFamily="34" charset="0"/>
              </a:rPr>
              <a:t>a ewe lamb</a:t>
            </a:r>
          </a:p>
        </p:txBody>
      </p:sp>
    </p:spTree>
    <p:extLst>
      <p:ext uri="{BB962C8B-B14F-4D97-AF65-F5344CB8AC3E}">
        <p14:creationId xmlns:p14="http://schemas.microsoft.com/office/powerpoint/2010/main" val="27105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930275-83AE-2C33-99E6-0B33BC13BEDE}"/>
              </a:ext>
            </a:extLst>
          </p:cNvPr>
          <p:cNvSpPr/>
          <p:nvPr/>
        </p:nvSpPr>
        <p:spPr>
          <a:xfrm>
            <a:off x="450198" y="538495"/>
            <a:ext cx="8236602" cy="2646878"/>
          </a:xfrm>
          <a:prstGeom prst="rect">
            <a:avLst/>
          </a:prstGeom>
          <a:noFill/>
          <a:ln>
            <a:noFill/>
          </a:ln>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600" b="1" i="0" u="none" strike="noStrike" kern="1200" cap="none" spc="0" normalizeH="0" baseline="0" noProof="0" dirty="0">
                <a:ln w="50800">
                  <a:solidFill>
                    <a:srgbClr val="0070C0"/>
                  </a:solidFill>
                  <a:prstDash val="solid"/>
                </a:ln>
                <a:solidFill>
                  <a:srgbClr val="FFC000"/>
                </a:solidFill>
                <a:effectLst/>
                <a:uLnTx/>
                <a:uFillTx/>
                <a:latin typeface="Britannic Bold" panose="020B0903060703020204" pitchFamily="34" charset="0"/>
                <a:ea typeface="MS PGothic" panose="020B0600070205080204" pitchFamily="34" charset="-128"/>
                <a:cs typeface="Cavolini" panose="03000502040302020204" pitchFamily="66" charset="0"/>
              </a:rPr>
              <a:t>William</a:t>
            </a:r>
          </a:p>
        </p:txBody>
      </p:sp>
      <p:sp>
        <p:nvSpPr>
          <p:cNvPr id="3" name="TextBox 2">
            <a:extLst>
              <a:ext uri="{FF2B5EF4-FFF2-40B4-BE49-F238E27FC236}">
                <a16:creationId xmlns:a16="http://schemas.microsoft.com/office/drawing/2014/main" id="{5FB4CD03-4E8E-992A-00A6-3AA9FBBF1A14}"/>
              </a:ext>
            </a:extLst>
          </p:cNvPr>
          <p:cNvSpPr txBox="1"/>
          <p:nvPr/>
        </p:nvSpPr>
        <p:spPr>
          <a:xfrm>
            <a:off x="270933" y="4521200"/>
            <a:ext cx="8636000" cy="1569660"/>
          </a:xfrm>
          <a:prstGeom prst="rect">
            <a:avLst/>
          </a:prstGeom>
          <a:noFill/>
        </p:spPr>
        <p:txBody>
          <a:bodyPr wrap="square" rtlCol="0">
            <a:spAutoFit/>
          </a:bodyPr>
          <a:lstStyle/>
          <a:p>
            <a:pPr algn="ctr"/>
            <a:r>
              <a:rPr lang="en-GB" sz="9600" b="1" dirty="0">
                <a:solidFill>
                  <a:schemeClr val="bg1"/>
                </a:solidFill>
                <a:latin typeface="Century Gothic" panose="020B0502020202020204" pitchFamily="34" charset="0"/>
              </a:rPr>
              <a:t>strong warrior</a:t>
            </a:r>
          </a:p>
        </p:txBody>
      </p:sp>
    </p:spTree>
    <p:extLst>
      <p:ext uri="{BB962C8B-B14F-4D97-AF65-F5344CB8AC3E}">
        <p14:creationId xmlns:p14="http://schemas.microsoft.com/office/powerpoint/2010/main" val="30158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CD05C1-9C0F-42D0-B651-EE1970DCAADA}"/>
              </a:ext>
            </a:extLst>
          </p:cNvPr>
          <p:cNvSpPr/>
          <p:nvPr/>
        </p:nvSpPr>
        <p:spPr>
          <a:xfrm>
            <a:off x="7342909" y="1385455"/>
            <a:ext cx="1634836" cy="1634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553EC76E-3F8D-E20A-8015-6ACABF2FF0E2}"/>
              </a:ext>
            </a:extLst>
          </p:cNvPr>
          <p:cNvSpPr/>
          <p:nvPr/>
        </p:nvSpPr>
        <p:spPr>
          <a:xfrm>
            <a:off x="450198" y="538495"/>
            <a:ext cx="8236602" cy="2646878"/>
          </a:xfrm>
          <a:prstGeom prst="rect">
            <a:avLst/>
          </a:prstGeom>
          <a:noFill/>
          <a:ln>
            <a:noFill/>
          </a:ln>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600" b="1" i="0" u="none" strike="noStrike" kern="1200" cap="none" spc="0" normalizeH="0" baseline="0" noProof="0" dirty="0">
                <a:ln w="50800">
                  <a:solidFill>
                    <a:srgbClr val="0070C0"/>
                  </a:solidFill>
                  <a:prstDash val="solid"/>
                </a:ln>
                <a:solidFill>
                  <a:srgbClr val="FFC000"/>
                </a:solidFill>
                <a:effectLst/>
                <a:uLnTx/>
                <a:uFillTx/>
                <a:latin typeface="Britannic Bold" panose="020B0903060703020204" pitchFamily="34" charset="0"/>
                <a:ea typeface="MS PGothic" panose="020B0600070205080204" pitchFamily="34" charset="-128"/>
                <a:cs typeface="Cavolini" panose="03000502040302020204" pitchFamily="66" charset="0"/>
              </a:rPr>
              <a:t>Sophie</a:t>
            </a:r>
          </a:p>
        </p:txBody>
      </p:sp>
      <p:sp>
        <p:nvSpPr>
          <p:cNvPr id="4" name="TextBox 3">
            <a:extLst>
              <a:ext uri="{FF2B5EF4-FFF2-40B4-BE49-F238E27FC236}">
                <a16:creationId xmlns:a16="http://schemas.microsoft.com/office/drawing/2014/main" id="{76F335E8-3DB8-40C2-F47C-D48D35A9FC7C}"/>
              </a:ext>
            </a:extLst>
          </p:cNvPr>
          <p:cNvSpPr txBox="1"/>
          <p:nvPr/>
        </p:nvSpPr>
        <p:spPr>
          <a:xfrm>
            <a:off x="618067" y="4521200"/>
            <a:ext cx="7780866" cy="1569660"/>
          </a:xfrm>
          <a:prstGeom prst="rect">
            <a:avLst/>
          </a:prstGeom>
          <a:noFill/>
        </p:spPr>
        <p:txBody>
          <a:bodyPr wrap="square" rtlCol="0">
            <a:spAutoFit/>
          </a:bodyPr>
          <a:lstStyle/>
          <a:p>
            <a:pPr algn="ctr"/>
            <a:r>
              <a:rPr lang="en-GB" sz="9600" b="1" dirty="0">
                <a:solidFill>
                  <a:schemeClr val="bg1"/>
                </a:solidFill>
                <a:latin typeface="Century Gothic" panose="020B0502020202020204" pitchFamily="34" charset="0"/>
              </a:rPr>
              <a:t>wise 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CD05C1-9C0F-42D0-B651-EE1970DCAADA}"/>
              </a:ext>
            </a:extLst>
          </p:cNvPr>
          <p:cNvSpPr/>
          <p:nvPr/>
        </p:nvSpPr>
        <p:spPr>
          <a:xfrm>
            <a:off x="7342909" y="1385455"/>
            <a:ext cx="1634836" cy="1634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A5CFCE-BCFE-EEDD-D403-0DCDF236005E}"/>
              </a:ext>
            </a:extLst>
          </p:cNvPr>
          <p:cNvSpPr/>
          <p:nvPr/>
        </p:nvSpPr>
        <p:spPr>
          <a:xfrm>
            <a:off x="450198" y="538495"/>
            <a:ext cx="8236602" cy="2646878"/>
          </a:xfrm>
          <a:prstGeom prst="rect">
            <a:avLst/>
          </a:prstGeom>
          <a:noFill/>
          <a:ln>
            <a:noFill/>
          </a:ln>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600" b="1" i="0" u="none" strike="noStrike" kern="1200" cap="none" spc="0" normalizeH="0" baseline="0" noProof="0" dirty="0">
                <a:ln w="50800">
                  <a:solidFill>
                    <a:srgbClr val="0070C0"/>
                  </a:solidFill>
                  <a:prstDash val="solid"/>
                </a:ln>
                <a:solidFill>
                  <a:srgbClr val="FFC000"/>
                </a:solidFill>
                <a:effectLst/>
                <a:uLnTx/>
                <a:uFillTx/>
                <a:latin typeface="Britannic Bold" panose="020B0903060703020204" pitchFamily="34" charset="0"/>
                <a:ea typeface="MS PGothic" panose="020B0600070205080204" pitchFamily="34" charset="-128"/>
                <a:cs typeface="Cavolini" panose="03000502040302020204" pitchFamily="66" charset="0"/>
              </a:rPr>
              <a:t>Freddie</a:t>
            </a:r>
          </a:p>
        </p:txBody>
      </p:sp>
      <p:sp>
        <p:nvSpPr>
          <p:cNvPr id="4" name="TextBox 3">
            <a:extLst>
              <a:ext uri="{FF2B5EF4-FFF2-40B4-BE49-F238E27FC236}">
                <a16:creationId xmlns:a16="http://schemas.microsoft.com/office/drawing/2014/main" id="{67F90885-2C5C-58DD-B4ED-E13AE1F7FB6D}"/>
              </a:ext>
            </a:extLst>
          </p:cNvPr>
          <p:cNvSpPr txBox="1"/>
          <p:nvPr/>
        </p:nvSpPr>
        <p:spPr>
          <a:xfrm>
            <a:off x="270933" y="4521200"/>
            <a:ext cx="8636000" cy="1569660"/>
          </a:xfrm>
          <a:prstGeom prst="rect">
            <a:avLst/>
          </a:prstGeom>
          <a:noFill/>
        </p:spPr>
        <p:txBody>
          <a:bodyPr wrap="square" rtlCol="0">
            <a:spAutoFit/>
          </a:bodyPr>
          <a:lstStyle/>
          <a:p>
            <a:pPr algn="ctr"/>
            <a:r>
              <a:rPr lang="en-GB" sz="9600" b="1" dirty="0">
                <a:solidFill>
                  <a:schemeClr val="bg1"/>
                </a:solidFill>
                <a:latin typeface="Century Gothic" panose="020B0502020202020204" pitchFamily="34" charset="0"/>
              </a:rPr>
              <a:t>peaceful ruler</a:t>
            </a:r>
          </a:p>
        </p:txBody>
      </p:sp>
    </p:spTree>
    <p:extLst>
      <p:ext uri="{BB962C8B-B14F-4D97-AF65-F5344CB8AC3E}">
        <p14:creationId xmlns:p14="http://schemas.microsoft.com/office/powerpoint/2010/main" val="274053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CD05C1-9C0F-42D0-B651-EE1970DCAADA}"/>
              </a:ext>
            </a:extLst>
          </p:cNvPr>
          <p:cNvSpPr/>
          <p:nvPr/>
        </p:nvSpPr>
        <p:spPr>
          <a:xfrm>
            <a:off x="7342909" y="1385455"/>
            <a:ext cx="1634836" cy="1634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0B819270-EC20-E562-4BDE-B3820754F60F}"/>
              </a:ext>
            </a:extLst>
          </p:cNvPr>
          <p:cNvSpPr/>
          <p:nvPr/>
        </p:nvSpPr>
        <p:spPr>
          <a:xfrm>
            <a:off x="450198" y="538495"/>
            <a:ext cx="8236602" cy="2646878"/>
          </a:xfrm>
          <a:prstGeom prst="rect">
            <a:avLst/>
          </a:prstGeom>
          <a:noFill/>
          <a:ln>
            <a:noFill/>
          </a:ln>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600" b="1" i="0" u="none" strike="noStrike" kern="1200" cap="none" spc="0" normalizeH="0" baseline="0" noProof="0" dirty="0">
                <a:ln w="50800">
                  <a:solidFill>
                    <a:srgbClr val="0070C0"/>
                  </a:solidFill>
                  <a:prstDash val="solid"/>
                </a:ln>
                <a:solidFill>
                  <a:srgbClr val="FFC000"/>
                </a:solidFill>
                <a:effectLst/>
                <a:uLnTx/>
                <a:uFillTx/>
                <a:latin typeface="Britannic Bold" panose="020B0903060703020204" pitchFamily="34" charset="0"/>
                <a:ea typeface="MS PGothic" panose="020B0600070205080204" pitchFamily="34" charset="-128"/>
                <a:cs typeface="Cavolini" panose="03000502040302020204" pitchFamily="66" charset="0"/>
              </a:rPr>
              <a:t>Jesus</a:t>
            </a:r>
          </a:p>
        </p:txBody>
      </p:sp>
      <p:sp>
        <p:nvSpPr>
          <p:cNvPr id="4" name="TextBox 3">
            <a:extLst>
              <a:ext uri="{FF2B5EF4-FFF2-40B4-BE49-F238E27FC236}">
                <a16:creationId xmlns:a16="http://schemas.microsoft.com/office/drawing/2014/main" id="{4BFF9D3B-83DF-23FE-7AC6-3CFA6CD05544}"/>
              </a:ext>
            </a:extLst>
          </p:cNvPr>
          <p:cNvSpPr txBox="1"/>
          <p:nvPr/>
        </p:nvSpPr>
        <p:spPr>
          <a:xfrm>
            <a:off x="270933" y="4521200"/>
            <a:ext cx="8636000" cy="1569660"/>
          </a:xfrm>
          <a:prstGeom prst="rect">
            <a:avLst/>
          </a:prstGeom>
          <a:noFill/>
        </p:spPr>
        <p:txBody>
          <a:bodyPr wrap="square" rtlCol="0">
            <a:spAutoFit/>
          </a:bodyPr>
          <a:lstStyle/>
          <a:p>
            <a:pPr algn="ctr"/>
            <a:r>
              <a:rPr lang="en-GB" sz="9600" b="1" dirty="0">
                <a:solidFill>
                  <a:schemeClr val="bg1"/>
                </a:solidFill>
                <a:latin typeface="Century Gothic" panose="020B0502020202020204" pitchFamily="34" charset="0"/>
              </a:rPr>
              <a:t>God saves</a:t>
            </a:r>
          </a:p>
        </p:txBody>
      </p:sp>
    </p:spTree>
    <p:extLst>
      <p:ext uri="{BB962C8B-B14F-4D97-AF65-F5344CB8AC3E}">
        <p14:creationId xmlns:p14="http://schemas.microsoft.com/office/powerpoint/2010/main" val="37146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1178289E-0140-3FBD-E0BC-B70E5F93FD08}"/>
              </a:ext>
            </a:extLst>
          </p:cNvPr>
          <p:cNvSpPr txBox="1"/>
          <p:nvPr/>
        </p:nvSpPr>
        <p:spPr>
          <a:xfrm>
            <a:off x="279070" y="4387935"/>
            <a:ext cx="8585859" cy="2308324"/>
          </a:xfrm>
          <a:prstGeom prst="rect">
            <a:avLst/>
          </a:prstGeom>
          <a:solidFill>
            <a:sysClr val="window" lastClr="FFFFFF">
              <a:alpha val="59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She will give birth to a son, and she will call him ‘Immanuel’ – which means ‘God is</a:t>
            </a:r>
            <a:r>
              <a:rPr kumimoji="0" lang="en-GB" sz="4000" b="1" i="0" u="none" strike="noStrike" kern="0" cap="none" spc="0" normalizeH="0" noProof="0" dirty="0">
                <a:ln>
                  <a:noFill/>
                </a:ln>
                <a:solidFill>
                  <a:prstClr val="black"/>
                </a:solidFill>
                <a:effectLst/>
                <a:uLnTx/>
                <a:uFillTx/>
                <a:latin typeface="Century Gothic" panose="020B0502020202020204" pitchFamily="34" charset="0"/>
              </a:rPr>
              <a:t> </a:t>
            </a: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with us’.              </a:t>
            </a:r>
            <a:r>
              <a:rPr kumimoji="0" lang="en-GB" sz="2400" b="1" i="1" u="none" strike="noStrike" kern="0" cap="none" spc="0" normalizeH="0" baseline="0" noProof="0" dirty="0">
                <a:ln>
                  <a:noFill/>
                </a:ln>
                <a:solidFill>
                  <a:prstClr val="black"/>
                </a:solidFill>
                <a:effectLst/>
                <a:uLnTx/>
                <a:uFillTx/>
                <a:latin typeface="Century Gothic" panose="020B0502020202020204" pitchFamily="34" charset="0"/>
              </a:rPr>
              <a:t>Isaiah</a:t>
            </a:r>
            <a:r>
              <a:rPr kumimoji="0" lang="en-GB" sz="2400" b="1" i="1" u="none" strike="noStrike" kern="0" cap="none" spc="0" normalizeH="0" noProof="0" dirty="0">
                <a:ln>
                  <a:noFill/>
                </a:ln>
                <a:solidFill>
                  <a:prstClr val="black"/>
                </a:solidFill>
                <a:effectLst/>
                <a:uLnTx/>
                <a:uFillTx/>
                <a:latin typeface="Century Gothic" panose="020B0502020202020204" pitchFamily="34" charset="0"/>
              </a:rPr>
              <a:t> 7:14</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2587300-5578-6AFC-1887-CF82E7AFE6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868"/>
            <a:ext cx="9144000" cy="6858000"/>
          </a:xfrm>
          <a:prstGeom prst="rect">
            <a:avLst/>
          </a:prstGeom>
        </p:spPr>
      </p:pic>
      <p:pic>
        <p:nvPicPr>
          <p:cNvPr id="4" name="Picture 4" descr="See the source image">
            <a:extLst>
              <a:ext uri="{FF2B5EF4-FFF2-40B4-BE49-F238E27FC236}">
                <a16:creationId xmlns:a16="http://schemas.microsoft.com/office/drawing/2014/main" id="{065B735A-4598-83BF-B15A-A335ED6CF85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417" y="6316132"/>
            <a:ext cx="764385" cy="39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34E9AAE-D528-2CEF-CA41-09E212A44585}"/>
              </a:ext>
            </a:extLst>
          </p:cNvPr>
          <p:cNvSpPr txBox="1"/>
          <p:nvPr/>
        </p:nvSpPr>
        <p:spPr>
          <a:xfrm>
            <a:off x="273132" y="4286351"/>
            <a:ext cx="8585859" cy="2246769"/>
          </a:xfrm>
          <a:prstGeom prst="rect">
            <a:avLst/>
          </a:prstGeom>
          <a:solidFill>
            <a:sysClr val="window" lastClr="FFFFFF">
              <a:alpha val="59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0" b="1" i="0" u="none" strike="noStrike" kern="0" cap="none" spc="0" normalizeH="0" baseline="0" noProof="0" dirty="0">
                <a:ln>
                  <a:noFill/>
                </a:ln>
                <a:solidFill>
                  <a:prstClr val="black"/>
                </a:solidFill>
                <a:effectLst/>
                <a:uLnTx/>
                <a:uFillTx/>
                <a:latin typeface="Century Gothic" panose="020B0502020202020204" pitchFamily="34" charset="0"/>
              </a:rPr>
              <a:t>Immanuel –     ‘God with us’</a:t>
            </a:r>
          </a:p>
        </p:txBody>
      </p:sp>
    </p:spTree>
    <p:extLst>
      <p:ext uri="{BB962C8B-B14F-4D97-AF65-F5344CB8AC3E}">
        <p14:creationId xmlns:p14="http://schemas.microsoft.com/office/powerpoint/2010/main" val="25517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2464</TotalTime>
  <Words>1740</Words>
  <Application>Microsoft Office PowerPoint</Application>
  <PresentationFormat>On-screen Show (4:3)</PresentationFormat>
  <Paragraphs>116</Paragraphs>
  <Slides>26</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Avenir Next LT Pro</vt:lpstr>
      <vt:lpstr>Britannic Bold</vt:lpstr>
      <vt:lpstr>Calibri</vt:lpstr>
      <vt:lpstr>Cambria</vt:lpstr>
      <vt:lpstr>Century Gothic</vt:lpstr>
      <vt:lpstr>Symbol</vt:lpstr>
      <vt:lpstr> Black </vt:lpstr>
      <vt:lpstr>1_Office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40</cp:revision>
  <dcterms:created xsi:type="dcterms:W3CDTF">2013-09-06T12:50:28Z</dcterms:created>
  <dcterms:modified xsi:type="dcterms:W3CDTF">2023-11-04T11:37:47Z</dcterms:modified>
</cp:coreProperties>
</file>