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77" r:id="rId3"/>
    <p:sldId id="548" r:id="rId4"/>
    <p:sldId id="549" r:id="rId5"/>
    <p:sldId id="547" r:id="rId6"/>
    <p:sldId id="551" r:id="rId7"/>
    <p:sldId id="550" r:id="rId8"/>
    <p:sldId id="544" r:id="rId9"/>
    <p:sldId id="552" r:id="rId10"/>
    <p:sldId id="267" r:id="rId11"/>
    <p:sldId id="553" r:id="rId12"/>
    <p:sldId id="536" r:id="rId13"/>
    <p:sldId id="268" r:id="rId14"/>
    <p:sldId id="30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631" autoAdjust="0"/>
  </p:normalViewPr>
  <p:slideViewPr>
    <p:cSldViewPr snapToGrid="0" snapToObjects="1">
      <p:cViewPr varScale="1">
        <p:scale>
          <a:sx n="66" d="100"/>
          <a:sy n="66" d="100"/>
        </p:scale>
        <p:origin x="1848"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AE637-112F-4F80-AB78-8F0030F50262}" type="datetimeFigureOut">
              <a:rPr lang="en-GB" smtClean="0"/>
              <a:t>24/10/2023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1F61D-C166-475F-BF62-A28A83202821}" type="slidenum">
              <a:rPr lang="en-GB" smtClean="0"/>
              <a:t>‹#›</a:t>
            </a:fld>
            <a:endParaRPr lang="en-GB"/>
          </a:p>
        </p:txBody>
      </p:sp>
    </p:spTree>
    <p:extLst>
      <p:ext uri="{BB962C8B-B14F-4D97-AF65-F5344CB8AC3E}">
        <p14:creationId xmlns:p14="http://schemas.microsoft.com/office/powerpoint/2010/main" val="152738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616969DA-F800-F86F-137F-D6387A5314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BA048AE7-DDB9-C74D-6602-AEC2557B5E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800" b="1">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a:latin typeface="Avenir Next LT Pro" panose="020B0504020202020204" pitchFamily="34" charset="0"/>
                <a:ea typeface="MS Mincho" panose="02020609040205080304" pitchFamily="49" charset="-128"/>
                <a:cs typeface="Times New Roman" panose="02020603050405020304" pitchFamily="18" charset="0"/>
              </a:rPr>
              <a:t> Use this special greeting for the Advent season, as you light your Advent candle.</a:t>
            </a:r>
            <a:endParaRPr lang="en-GB" altLang="en-US">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C66D67D0-1A18-3DB0-54D2-3E5C55DCBBF2}"/>
              </a:ext>
            </a:extLst>
          </p:cNvPr>
          <p:cNvSpPr>
            <a:spLocks noGrp="1"/>
          </p:cNvSpPr>
          <p:nvPr>
            <p:ph type="sldNum" sz="quarter" idx="5"/>
          </p:nvPr>
        </p:nvSpPr>
        <p:spPr/>
        <p:txBody>
          <a:bodyPr/>
          <a:lstStyle/>
          <a:p>
            <a:pPr defTabSz="457200" fontAlgn="auto">
              <a:spcBef>
                <a:spcPts val="0"/>
              </a:spcBef>
              <a:spcAft>
                <a:spcPts val="0"/>
              </a:spcAft>
              <a:defRPr/>
            </a:pPr>
            <a:fld id="{5C74E604-DF41-4520-8D58-BBBBFBB12464}" type="slidenum">
              <a:rPr lang="en-GB">
                <a:solidFill>
                  <a:prstClr val="black"/>
                </a:solidFill>
                <a:latin typeface="Calibri" panose="020F0502020204030204"/>
                <a:ea typeface="+mn-ea"/>
              </a:rPr>
              <a:pPr defTabSz="457200" fontAlgn="auto">
                <a:spcBef>
                  <a:spcPts val="0"/>
                </a:spcBef>
                <a:spcAft>
                  <a:spcPts val="0"/>
                </a:spcAft>
                <a:defRPr/>
              </a:pPr>
              <a:t>1</a:t>
            </a:fld>
            <a:endParaRPr lang="en-GB">
              <a:solidFill>
                <a:prstClr val="black"/>
              </a:solidFill>
              <a:latin typeface="Calibri" panose="020F0502020204030204"/>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0A350D5-583C-16AD-2F62-137A6205F7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915ED9B0-CE38-E1F5-4762-6840FE5C00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800" b="1" dirty="0">
                <a:latin typeface="Avenir Next LT Pro" panose="020B0504020202020204" pitchFamily="34" charset="0"/>
                <a:ea typeface="Calibri" panose="020F0502020204030204" pitchFamily="34" charset="0"/>
                <a:cs typeface="Times New Roman" panose="02020603050405020304" pitchFamily="18" charset="0"/>
              </a:rPr>
              <a:t>Slide 10: </a:t>
            </a:r>
            <a:r>
              <a:rPr lang="en-GB" sz="1800" b="1" i="0" dirty="0">
                <a:effectLst/>
                <a:latin typeface="Century Gothic" panose="020B0502020202020204" pitchFamily="34" charset="0"/>
              </a:rPr>
              <a:t>Before the world began, there was the Word. The Word was with God, and the Word was God…. The Word became a human being and </a:t>
            </a:r>
            <a:r>
              <a:rPr lang="en-GB" sz="1800" b="1" i="0" u="sng" dirty="0">
                <a:effectLst/>
                <a:latin typeface="Century Gothic" panose="020B0502020202020204" pitchFamily="34" charset="0"/>
              </a:rPr>
              <a:t>lived</a:t>
            </a:r>
            <a:r>
              <a:rPr lang="en-GB" sz="1800" b="1" i="0" dirty="0">
                <a:effectLst/>
                <a:latin typeface="Century Gothic" panose="020B0502020202020204" pitchFamily="34" charset="0"/>
              </a:rPr>
              <a:t> among us…..   </a:t>
            </a:r>
            <a:r>
              <a:rPr lang="en-GB" sz="1200" b="1" i="1" dirty="0">
                <a:latin typeface="Century Gothic" panose="020B0502020202020204" pitchFamily="34" charset="0"/>
              </a:rPr>
              <a:t>John</a:t>
            </a:r>
            <a:r>
              <a:rPr lang="en-GB" sz="1200" b="1" i="1" dirty="0">
                <a:effectLst/>
                <a:latin typeface="Century Gothic" panose="020B0502020202020204" pitchFamily="34" charset="0"/>
              </a:rPr>
              <a:t> </a:t>
            </a:r>
            <a:r>
              <a:rPr lang="en-GB" sz="1200" b="1" i="1" dirty="0">
                <a:latin typeface="Century Gothic" panose="020B0502020202020204" pitchFamily="34" charset="0"/>
              </a:rPr>
              <a:t>1</a:t>
            </a:r>
            <a:r>
              <a:rPr lang="en-GB" sz="1200" b="1" i="1" dirty="0">
                <a:effectLst/>
                <a:latin typeface="Century Gothic" panose="020B0502020202020204" pitchFamily="34" charset="0"/>
              </a:rPr>
              <a:t>:1 &amp; 14 </a:t>
            </a:r>
            <a:endParaRPr lang="en-GB" sz="1800" b="1" dirty="0">
              <a:latin typeface="Century Gothic" panose="020B0502020202020204" pitchFamily="34" charset="0"/>
            </a:endParaRPr>
          </a:p>
          <a:p>
            <a:pPr algn="l" eaLnBrk="1" hangingPunct="1">
              <a:spcBef>
                <a:spcPct val="0"/>
              </a:spcBef>
            </a:pPr>
            <a:r>
              <a:rPr lang="en-GB" altLang="en-US" sz="1800" b="0" dirty="0">
                <a:latin typeface="Avenir Next LT Pro" panose="020B0504020202020204" pitchFamily="34" charset="0"/>
                <a:ea typeface="Calibri" panose="020F0502020204030204" pitchFamily="34" charset="0"/>
                <a:cs typeface="Times New Roman" panose="02020603050405020304" pitchFamily="18" charset="0"/>
              </a:rPr>
              <a:t>These words </a:t>
            </a:r>
            <a:r>
              <a:rPr lang="en-GB" altLang="en-US" dirty="0">
                <a:ea typeface="Calibri" panose="020F0502020204030204" pitchFamily="34" charset="0"/>
                <a:cs typeface="Times New Roman" panose="02020603050405020304" pitchFamily="18" charset="0"/>
              </a:rPr>
              <a:t>might be trickier to understand – but they contain some very important ideas for Christians about who they believe Jesus is. Quite simply, the ‘Word’ is one of the names that they have for Jesus – and these important words written by John explain that Jesus is God, and that God came to ‘live among us’.</a:t>
            </a:r>
          </a:p>
          <a:p>
            <a:pPr algn="l" eaLnBrk="1" hangingPunct="1">
              <a:spcBef>
                <a:spcPct val="0"/>
              </a:spcBef>
            </a:pPr>
            <a:endParaRPr lang="en-GB" altLang="en-US" dirty="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a:ea typeface="Calibri" panose="020F0502020204030204" pitchFamily="34" charset="0"/>
                <a:cs typeface="Times New Roman" panose="02020603050405020304" pitchFamily="18" charset="0"/>
              </a:rPr>
              <a:t>In the original language of the Bible, the word </a:t>
            </a:r>
            <a:r>
              <a:rPr lang="en-GB" altLang="en-US" u="sng" dirty="0">
                <a:ea typeface="Calibri" panose="020F0502020204030204" pitchFamily="34" charset="0"/>
                <a:cs typeface="Times New Roman" panose="02020603050405020304" pitchFamily="18" charset="0"/>
              </a:rPr>
              <a:t>‘lived’</a:t>
            </a:r>
            <a:r>
              <a:rPr lang="en-GB" altLang="en-US" u="none" dirty="0">
                <a:ea typeface="Calibri" panose="020F0502020204030204" pitchFamily="34" charset="0"/>
                <a:cs typeface="Times New Roman" panose="02020603050405020304" pitchFamily="18" charset="0"/>
              </a:rPr>
              <a:t> </a:t>
            </a:r>
            <a:r>
              <a:rPr lang="en-GB" altLang="en-US" dirty="0">
                <a:ea typeface="Calibri" panose="020F0502020204030204" pitchFamily="34" charset="0"/>
                <a:cs typeface="Times New Roman" panose="02020603050405020304" pitchFamily="18" charset="0"/>
              </a:rPr>
              <a:t>is the same word ‘</a:t>
            </a:r>
            <a:r>
              <a:rPr lang="en-GB" altLang="en-US" b="1" dirty="0">
                <a:ea typeface="Calibri" panose="020F0502020204030204" pitchFamily="34" charset="0"/>
                <a:cs typeface="Times New Roman" panose="02020603050405020304" pitchFamily="18" charset="0"/>
              </a:rPr>
              <a:t>tabernacle’ </a:t>
            </a:r>
            <a:r>
              <a:rPr lang="en-GB" altLang="en-US" dirty="0">
                <a:ea typeface="Calibri" panose="020F0502020204030204" pitchFamily="34" charset="0"/>
                <a:cs typeface="Times New Roman" panose="02020603050405020304" pitchFamily="18" charset="0"/>
              </a:rPr>
              <a:t>that we have heard in the Moses story.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0" dirty="0">
                <a:ea typeface="Calibri" panose="020F0502020204030204" pitchFamily="34" charset="0"/>
                <a:cs typeface="Times New Roman" panose="02020603050405020304" pitchFamily="18" charset="0"/>
              </a:rPr>
              <a:t>So, the words actually say ‘The Word became a human being and </a:t>
            </a:r>
            <a:r>
              <a:rPr lang="en-GB" altLang="en-US" b="1" dirty="0">
                <a:ea typeface="Calibri" panose="020F0502020204030204" pitchFamily="34" charset="0"/>
                <a:cs typeface="Times New Roman" panose="02020603050405020304" pitchFamily="18" charset="0"/>
              </a:rPr>
              <a:t>tabernacled </a:t>
            </a:r>
            <a:r>
              <a:rPr lang="en-GB" altLang="en-US" b="0" dirty="0">
                <a:ea typeface="Calibri" panose="020F0502020204030204" pitchFamily="34" charset="0"/>
                <a:cs typeface="Times New Roman" panose="02020603050405020304" pitchFamily="18" charset="0"/>
              </a:rPr>
              <a:t>among us’. Christians believe that the glory of God that lived in the tabernacle is same glory of God that came to earth as a tiny little baby…..in the person of Jesus.</a:t>
            </a:r>
          </a:p>
          <a:p>
            <a:pPr algn="l" eaLnBrk="1" hangingPunct="1">
              <a:spcBef>
                <a:spcPct val="0"/>
              </a:spcBef>
            </a:pPr>
            <a:endParaRPr lang="en-GB" altLang="en-US" b="0" dirty="0">
              <a:ea typeface="Calibri" panose="020F0502020204030204" pitchFamily="34" charset="0"/>
              <a:cs typeface="Times New Roman" panose="02020603050405020304" pitchFamily="18" charset="0"/>
            </a:endParaRPr>
          </a:p>
          <a:p>
            <a:pPr algn="l" eaLnBrk="1" hangingPunct="1">
              <a:spcBef>
                <a:spcPct val="0"/>
              </a:spcBef>
            </a:pPr>
            <a:r>
              <a:rPr lang="en-GB" altLang="en-US" b="0" dirty="0">
                <a:ea typeface="Calibri" panose="020F0502020204030204" pitchFamily="34" charset="0"/>
                <a:cs typeface="Times New Roman" panose="02020603050405020304" pitchFamily="18" charset="0"/>
              </a:rPr>
              <a:t>That’s quite a big thought, isn’t it?!! </a:t>
            </a:r>
            <a:r>
              <a:rPr lang="en-GB" altLang="en-US" sz="1100" b="0" i="1" dirty="0">
                <a:ea typeface="Calibri" panose="020F0502020204030204" pitchFamily="34" charset="0"/>
                <a:cs typeface="Times New Roman" panose="02020603050405020304" pitchFamily="18" charset="0"/>
              </a:rPr>
              <a:t>[you may need to talk through this as an idea, especially with younger pupils]</a:t>
            </a:r>
            <a:endParaRPr lang="en-GB" altLang="en-US" b="0" dirty="0">
              <a:ea typeface="Calibri" panose="020F0502020204030204" pitchFamily="34" charset="0"/>
              <a:cs typeface="Times New Roman" panose="02020603050405020304" pitchFamily="18" charset="0"/>
            </a:endParaRPr>
          </a:p>
        </p:txBody>
      </p:sp>
      <p:sp>
        <p:nvSpPr>
          <p:cNvPr id="15364" name="Slide Number Placeholder 3">
            <a:extLst>
              <a:ext uri="{FF2B5EF4-FFF2-40B4-BE49-F238E27FC236}">
                <a16:creationId xmlns:a16="http://schemas.microsoft.com/office/drawing/2014/main" id="{E8B2727A-B27F-70BD-B36F-C1677D8FD1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4E7532D-61F2-4DB0-BEB4-35590E0C6678}" type="slidenum">
              <a:rPr lang="en-GB" altLang="en-US" smtClean="0"/>
              <a:pPr/>
              <a:t>10</a:t>
            </a:fld>
            <a:endParaRPr lang="en-GB" altLang="en-US"/>
          </a:p>
        </p:txBody>
      </p:sp>
    </p:spTree>
    <p:extLst>
      <p:ext uri="{BB962C8B-B14F-4D97-AF65-F5344CB8AC3E}">
        <p14:creationId xmlns:p14="http://schemas.microsoft.com/office/powerpoint/2010/main" val="42616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11: </a:t>
            </a:r>
            <a:r>
              <a:rPr lang="en-GB"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We’re going to pick this idea up again next week in our final collective worship of the term, but as we come near to the end of our time together today, let’s </a:t>
            </a:r>
            <a:r>
              <a:rPr lang="en-GB" b="1" dirty="0"/>
              <a:t>be still and wonder together….. [Pause and talk together, as time allows] </a:t>
            </a:r>
          </a:p>
          <a:p>
            <a:pPr algn="ctr" fontAlgn="auto">
              <a:spcAft>
                <a:spcPts val="0"/>
              </a:spcAft>
              <a:buNone/>
              <a:defRPr/>
            </a:pPr>
            <a:r>
              <a:rPr lang="en-GB"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wonder why these words are so important to Christians at this time of year?....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latin typeface="Century Gothic" panose="020B0502020202020204" pitchFamily="34" charset="0"/>
              </a:rPr>
              <a:t>….I wonder what difference it might make [to them] that God chose to ‘tabernacle’ </a:t>
            </a:r>
            <a:r>
              <a:rPr lang="en-GB"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as a tiny baby?....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difference this idea might make to us as a school community as we reflect over this Advent season?.....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1891F61D-C166-475F-BF62-A28A83202821}" type="slidenum">
              <a:rPr lang="en-GB" smtClean="0"/>
              <a:t>11</a:t>
            </a:fld>
            <a:endParaRPr lang="en-GB"/>
          </a:p>
        </p:txBody>
      </p:sp>
    </p:spTree>
    <p:extLst>
      <p:ext uri="{BB962C8B-B14F-4D97-AF65-F5344CB8AC3E}">
        <p14:creationId xmlns:p14="http://schemas.microsoft.com/office/powerpoint/2010/main" val="2905561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sz="1200" b="1" dirty="0">
                <a:effectLst/>
                <a:latin typeface="Avenir Next LT Pro" panose="020B0504020202020204" pitchFamily="34" charset="0"/>
                <a:ea typeface="Calibri" panose="020F0502020204030204" pitchFamily="34" charset="0"/>
                <a:cs typeface="Times New Roman" panose="02020603050405020304" pitchFamily="18" charset="0"/>
              </a:rPr>
              <a:t>Slide 12: Prayer</a:t>
            </a:r>
            <a:endParaRPr lang="en-GB" sz="12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200" dirty="0">
                <a:effectLst/>
                <a:latin typeface="Avenir Next LT Pro" panose="020B0504020202020204" pitchFamily="34" charset="0"/>
                <a:ea typeface="Calibri" panose="020F0502020204030204" pitchFamily="34" charset="0"/>
                <a:cs typeface="Times New Roman" panose="02020603050405020304" pitchFamily="18" charset="0"/>
              </a:rPr>
              <a:t>These words come from a very famous Christmas carol, called ‘Once in Royal David’s City’, which is often sung in churches over the Christmas period.</a:t>
            </a:r>
          </a:p>
          <a:p>
            <a:r>
              <a:rPr lang="en-GB" sz="1200" dirty="0">
                <a:effectLst/>
                <a:latin typeface="Avenir Next LT Pro" panose="020B0504020202020204" pitchFamily="34" charset="0"/>
                <a:ea typeface="Calibri" panose="020F0502020204030204" pitchFamily="34" charset="0"/>
                <a:cs typeface="Times New Roman" panose="02020603050405020304" pitchFamily="18" charset="0"/>
              </a:rPr>
              <a:t>They are a reminder of this idea that God came from heaven to live as a tiny baby – born in a stable because there was no room in the inn.</a:t>
            </a:r>
          </a:p>
          <a:p>
            <a:endParaRPr lang="en-GB" sz="12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mbria" panose="02040503050406030204" pitchFamily="18" charset="0"/>
                <a:ea typeface="Calibri" panose="020F0502020204030204" pitchFamily="34" charset="0"/>
                <a:cs typeface="Times New Roman" panose="02020603050405020304" pitchFamily="18" charset="0"/>
              </a:rPr>
              <a:t>We’re going to use this carol as a prayer now, to give anyone who would like to a chance to pray quietly as they listen: </a:t>
            </a:r>
            <a:r>
              <a:rPr lang="en-GB" sz="1200" i="1" dirty="0">
                <a:effectLst/>
                <a:latin typeface="Cambria" panose="02040503050406030204" pitchFamily="18" charset="0"/>
                <a:ea typeface="Calibri" panose="020F0502020204030204" pitchFamily="34" charset="0"/>
                <a:cs typeface="Times New Roman" panose="02020603050405020304" pitchFamily="18" charset="0"/>
              </a:rPr>
              <a:t>[link works from the image, or paste this into your browser: </a:t>
            </a:r>
            <a:r>
              <a:rPr lang="en-GB" dirty="0"/>
              <a:t>https://www.youtube.com/watch?v=zh8Op_93rvk]</a:t>
            </a:r>
          </a:p>
          <a:p>
            <a:endParaRPr lang="en-GB" sz="12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AA7A358-230D-F886-DB1B-8C496F7A61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372F9B6-ABD3-DB5B-72D2-93CCD3A614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Sending: Slide 13 (</a:t>
            </a:r>
            <a:r>
              <a:rPr lang="en-GB" altLang="en-US" sz="1800" b="1" i="1" dirty="0">
                <a:latin typeface="Avenir Next LT Pro" panose="020B0504020202020204" pitchFamily="34" charset="0"/>
                <a:ea typeface="MS Mincho" panose="02020609040205080304" pitchFamily="49" charset="-128"/>
                <a:cs typeface="Times New Roman" panose="02020603050405020304" pitchFamily="18" charset="0"/>
              </a:rPr>
              <a:t>You might want to use this slide throughout the Advent season to end your time together)</a:t>
            </a:r>
            <a:endParaRPr lang="en-GB" altLang="en-US" sz="1800" dirty="0">
              <a:latin typeface="Cambria" panose="02040503050406030204" pitchFamily="18" charset="0"/>
              <a:ea typeface="MS Mincho" panose="02020609040205080304" pitchFamily="49" charset="-128"/>
              <a:cs typeface="Times New Roman" panose="02020603050405020304" pitchFamily="18" charset="0"/>
            </a:endParaRPr>
          </a:p>
          <a:p>
            <a:pPr eaLnBrk="1" hangingPunct="1">
              <a:spcBef>
                <a:spcPct val="0"/>
              </a:spcBef>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Leader: </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As we leave this place and time….</a:t>
            </a:r>
            <a:endParaRPr lang="en-GB" altLang="en-US" sz="1800" dirty="0">
              <a:latin typeface="Cambria" panose="02040503050406030204" pitchFamily="18" charset="0"/>
              <a:ea typeface="MS Mincho" panose="02020609040205080304" pitchFamily="49" charset="-128"/>
              <a:cs typeface="Times New Roman" panose="02020603050405020304" pitchFamily="18" charset="0"/>
            </a:endParaRPr>
          </a:p>
          <a:p>
            <a:pPr eaLnBrk="1" hangingPunct="1">
              <a:spcBef>
                <a:spcPct val="0"/>
              </a:spcBef>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All: </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May the light of Advent shine brightly in our school today. </a:t>
            </a:r>
            <a:endParaRPr lang="en-GB" altLang="en-US" dirty="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007E3C16-F055-D98A-2793-9EF7090E007C}"/>
              </a:ext>
            </a:extLst>
          </p:cNvPr>
          <p:cNvSpPr>
            <a:spLocks noGrp="1"/>
          </p:cNvSpPr>
          <p:nvPr>
            <p:ph type="sldNum" sz="quarter" idx="5"/>
          </p:nvPr>
        </p:nvSpPr>
        <p:spPr/>
        <p:txBody>
          <a:bodyPr/>
          <a:lstStyle/>
          <a:p>
            <a:pPr defTabSz="457200" fontAlgn="auto">
              <a:spcBef>
                <a:spcPts val="0"/>
              </a:spcBef>
              <a:spcAft>
                <a:spcPts val="0"/>
              </a:spcAft>
              <a:defRPr/>
            </a:pPr>
            <a:fld id="{DBA6728D-D5AC-4996-8286-E0460E29AF03}" type="slidenum">
              <a:rPr lang="en-GB">
                <a:solidFill>
                  <a:prstClr val="black"/>
                </a:solidFill>
                <a:latin typeface="Calibri" panose="020F0502020204030204"/>
                <a:ea typeface="+mn-ea"/>
              </a:rPr>
              <a:pPr defTabSz="457200" fontAlgn="auto">
                <a:spcBef>
                  <a:spcPts val="0"/>
                </a:spcBef>
                <a:spcAft>
                  <a:spcPts val="0"/>
                </a:spcAft>
                <a:defRPr/>
              </a:pPr>
              <a:t>13</a:t>
            </a:fld>
            <a:endParaRPr lang="en-GB">
              <a:solidFill>
                <a:prstClr val="black"/>
              </a:solidFill>
              <a:latin typeface="Calibri" panose="020F0502020204030204"/>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Slides 2-8: Picture Game – Who lives here?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Play this together – the answers are under each slide.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2</a:t>
            </a:fld>
            <a:endParaRPr lang="en-GB"/>
          </a:p>
        </p:txBody>
      </p:sp>
    </p:spTree>
    <p:extLst>
      <p:ext uri="{BB962C8B-B14F-4D97-AF65-F5344CB8AC3E}">
        <p14:creationId xmlns:p14="http://schemas.microsoft.com/office/powerpoint/2010/main" val="415941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House of straw…. one little pig!</a:t>
            </a:r>
          </a:p>
        </p:txBody>
      </p:sp>
      <p:sp>
        <p:nvSpPr>
          <p:cNvPr id="4" name="Slide Number Placeholder 3"/>
          <p:cNvSpPr>
            <a:spLocks noGrp="1"/>
          </p:cNvSpPr>
          <p:nvPr>
            <p:ph type="sldNum" sz="quarter" idx="5"/>
          </p:nvPr>
        </p:nvSpPr>
        <p:spPr/>
        <p:txBody>
          <a:bodyPr/>
          <a:lstStyle/>
          <a:p>
            <a:fld id="{1891F61D-C166-475F-BF62-A28A83202821}" type="slidenum">
              <a:rPr lang="en-GB" smtClean="0"/>
              <a:t>3</a:t>
            </a:fld>
            <a:endParaRPr lang="en-GB"/>
          </a:p>
        </p:txBody>
      </p:sp>
    </p:spTree>
    <p:extLst>
      <p:ext uri="{BB962C8B-B14F-4D97-AF65-F5344CB8AC3E}">
        <p14:creationId xmlns:p14="http://schemas.microsoft.com/office/powerpoint/2010/main" val="140236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4: Buckingham Palace…. King Charles III</a:t>
            </a:r>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4</a:t>
            </a:fld>
            <a:endParaRPr lang="en-GB"/>
          </a:p>
        </p:txBody>
      </p:sp>
    </p:spTree>
    <p:extLst>
      <p:ext uri="{BB962C8B-B14F-4D97-AF65-F5344CB8AC3E}">
        <p14:creationId xmlns:p14="http://schemas.microsoft.com/office/powerpoint/2010/main" val="2400518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Coral reef…. Nemo (and Dory!)</a:t>
            </a:r>
          </a:p>
        </p:txBody>
      </p:sp>
      <p:sp>
        <p:nvSpPr>
          <p:cNvPr id="4" name="Slide Number Placeholder 3"/>
          <p:cNvSpPr>
            <a:spLocks noGrp="1"/>
          </p:cNvSpPr>
          <p:nvPr>
            <p:ph type="sldNum" sz="quarter" idx="5"/>
          </p:nvPr>
        </p:nvSpPr>
        <p:spPr/>
        <p:txBody>
          <a:bodyPr/>
          <a:lstStyle/>
          <a:p>
            <a:fld id="{1891F61D-C166-475F-BF62-A28A83202821}" type="slidenum">
              <a:rPr lang="en-GB" smtClean="0"/>
              <a:t>5</a:t>
            </a:fld>
            <a:endParaRPr lang="en-GB"/>
          </a:p>
        </p:txBody>
      </p:sp>
    </p:spTree>
    <p:extLst>
      <p:ext uri="{BB962C8B-B14F-4D97-AF65-F5344CB8AC3E}">
        <p14:creationId xmlns:p14="http://schemas.microsoft.com/office/powerpoint/2010/main" val="362791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Insert photo of your school here…. Your community ‘dwells’ here!</a:t>
            </a:r>
          </a:p>
        </p:txBody>
      </p:sp>
      <p:sp>
        <p:nvSpPr>
          <p:cNvPr id="4" name="Slide Number Placeholder 3"/>
          <p:cNvSpPr>
            <a:spLocks noGrp="1"/>
          </p:cNvSpPr>
          <p:nvPr>
            <p:ph type="sldNum" sz="quarter" idx="5"/>
          </p:nvPr>
        </p:nvSpPr>
        <p:spPr/>
        <p:txBody>
          <a:bodyPr/>
          <a:lstStyle/>
          <a:p>
            <a:fld id="{1891F61D-C166-475F-BF62-A28A83202821}" type="slidenum">
              <a:rPr lang="en-GB" smtClean="0"/>
              <a:t>6</a:t>
            </a:fld>
            <a:endParaRPr lang="en-GB"/>
          </a:p>
        </p:txBody>
      </p:sp>
    </p:spTree>
    <p:extLst>
      <p:ext uri="{BB962C8B-B14F-4D97-AF65-F5344CB8AC3E}">
        <p14:creationId xmlns:p14="http://schemas.microsoft.com/office/powerpoint/2010/main" val="69663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sz="1800" b="1" dirty="0">
                <a:effectLst/>
                <a:latin typeface="Cambria" panose="02040503050406030204" pitchFamily="18" charset="0"/>
                <a:ea typeface="MS Mincho" panose="02020609040205080304" pitchFamily="49" charset="-128"/>
                <a:cs typeface="Times New Roman" panose="02020603050405020304" pitchFamily="18" charset="0"/>
              </a:rPr>
              <a:t>Slide 7: Tent of meeting…..God’s presence</a:t>
            </a:r>
          </a:p>
          <a:p>
            <a:r>
              <a:rPr lang="en-US" sz="1800" b="0" dirty="0"/>
              <a:t>In our series following Moses and God’s people on their epic journey, we heard how God gave instructions for how this special tent should be built, and that it would be a holy meeting place, where God came to meet with Moses.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mbria" panose="02040503050406030204" pitchFamily="18" charset="0"/>
                <a:ea typeface="MS Mincho" panose="02020609040205080304" pitchFamily="49" charset="-128"/>
                <a:cs typeface="Times New Roman" panose="02020603050405020304" pitchFamily="18" charset="0"/>
              </a:rPr>
              <a:t>We also heard that this was called the </a:t>
            </a:r>
            <a:r>
              <a:rPr lang="en-GB" sz="1800" b="1" dirty="0">
                <a:effectLst/>
                <a:latin typeface="Cambria" panose="02040503050406030204" pitchFamily="18" charset="0"/>
                <a:ea typeface="MS Mincho" panose="02020609040205080304" pitchFamily="49" charset="-128"/>
                <a:cs typeface="Times New Roman" panose="02020603050405020304" pitchFamily="18" charset="0"/>
              </a:rPr>
              <a:t>Tabernacle, </a:t>
            </a:r>
            <a:r>
              <a:rPr lang="en-GB" sz="1800" b="0" dirty="0">
                <a:effectLst/>
                <a:latin typeface="Cambria" panose="02040503050406030204" pitchFamily="18" charset="0"/>
                <a:ea typeface="MS Mincho" panose="02020609040205080304" pitchFamily="49" charset="-128"/>
                <a:cs typeface="Times New Roman" panose="02020603050405020304" pitchFamily="18" charset="0"/>
              </a:rPr>
              <a:t>which means ‘dwelling place’,</a:t>
            </a:r>
            <a:r>
              <a:rPr lang="en-GB" sz="1800" dirty="0">
                <a:effectLst/>
                <a:latin typeface="Calibri" panose="020F0502020204030204" pitchFamily="34" charset="0"/>
                <a:ea typeface="MS Mincho" panose="02020609040205080304" pitchFamily="49" charset="-128"/>
              </a:rPr>
              <a:t> the place where God ‘lived’.</a:t>
            </a:r>
            <a:r>
              <a:rPr lang="en-GB" sz="1800" b="0" dirty="0">
                <a:effectLst/>
                <a:latin typeface="Cambria" panose="02040503050406030204" pitchFamily="18" charset="0"/>
                <a:ea typeface="MS Mincho" panose="02020609040205080304" pitchFamily="49" charset="-128"/>
                <a:cs typeface="Times New Roman" panose="02020603050405020304" pitchFamily="18" charset="0"/>
              </a:rPr>
              <a:t> This is a special word that we hear again in some words much later in the Bible…..more about this in a moment. But here’s one last place for our game……</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8: </a:t>
            </a:r>
            <a:r>
              <a:rPr lang="en-GB" b="0" dirty="0"/>
              <a:t>Hopefully you will remember that this is Bethlehem – the birthplace of…… </a:t>
            </a:r>
            <a:r>
              <a:rPr lang="en-GB" b="1" dirty="0"/>
              <a:t>Jesus, </a:t>
            </a:r>
            <a:r>
              <a:rPr lang="en-GB" b="0" dirty="0"/>
              <a:t>although he didn’t actually live here!</a:t>
            </a:r>
            <a:endParaRPr lang="en-GB" b="1" dirty="0"/>
          </a:p>
          <a:p>
            <a:r>
              <a:rPr lang="en-GB" b="0" dirty="0"/>
              <a:t>As we begin this Advent season, this is the place that we associate with this important story.</a:t>
            </a:r>
          </a:p>
        </p:txBody>
      </p:sp>
      <p:sp>
        <p:nvSpPr>
          <p:cNvPr id="4" name="Slide Number Placeholder 3"/>
          <p:cNvSpPr>
            <a:spLocks noGrp="1"/>
          </p:cNvSpPr>
          <p:nvPr>
            <p:ph type="sldNum" sz="quarter" idx="5"/>
          </p:nvPr>
        </p:nvSpPr>
        <p:spPr/>
        <p:txBody>
          <a:bodyPr/>
          <a:lstStyle/>
          <a:p>
            <a:fld id="{1891F61D-C166-475F-BF62-A28A83202821}" type="slidenum">
              <a:rPr lang="en-GB" smtClean="0"/>
              <a:t>8</a:t>
            </a:fld>
            <a:endParaRPr lang="en-GB"/>
          </a:p>
        </p:txBody>
      </p:sp>
    </p:spTree>
    <p:extLst>
      <p:ext uri="{BB962C8B-B14F-4D97-AF65-F5344CB8AC3E}">
        <p14:creationId xmlns:p14="http://schemas.microsoft.com/office/powerpoint/2010/main" val="4078972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0A350D5-583C-16AD-2F62-137A6205F7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915ED9B0-CE38-E1F5-4762-6840FE5C00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ct val="0"/>
              </a:spcBef>
            </a:pPr>
            <a:r>
              <a:rPr lang="en-GB" altLang="en-US" sz="1800" b="1" dirty="0">
                <a:latin typeface="Avenir Next LT Pro" panose="020B0504020202020204" pitchFamily="34" charset="0"/>
                <a:ea typeface="Calibri" panose="020F0502020204030204" pitchFamily="34" charset="0"/>
                <a:cs typeface="Times New Roman" panose="02020603050405020304" pitchFamily="18" charset="0"/>
              </a:rPr>
              <a:t>Slide 9: </a:t>
            </a:r>
            <a:r>
              <a:rPr lang="en-GB" altLang="en-US" sz="1800" b="0" dirty="0">
                <a:latin typeface="Avenir Next LT Pro" panose="020B0504020202020204" pitchFamily="34" charset="0"/>
                <a:ea typeface="Calibri" panose="020F0502020204030204" pitchFamily="34" charset="0"/>
                <a:cs typeface="Times New Roman" panose="02020603050405020304" pitchFamily="18" charset="0"/>
              </a:rPr>
              <a:t>The birth of a baby is a truly wonderful thing, and it was for Mary and Joseph, just as it is for most new parents.</a:t>
            </a:r>
          </a:p>
          <a:p>
            <a:pPr eaLnBrk="1" hangingPunct="1">
              <a:spcBef>
                <a:spcPct val="0"/>
              </a:spcBef>
            </a:pPr>
            <a:r>
              <a:rPr lang="en-GB" altLang="en-US" sz="1800" b="0" dirty="0">
                <a:latin typeface="Avenir Next LT Pro" panose="020B0504020202020204" pitchFamily="34" charset="0"/>
                <a:ea typeface="Calibri" panose="020F0502020204030204" pitchFamily="34" charset="0"/>
                <a:cs typeface="Times New Roman" panose="02020603050405020304" pitchFamily="18" charset="0"/>
              </a:rPr>
              <a:t>At this time of year, people often read these words about the birth of Jesus from the Bible: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1" i="0" dirty="0">
                <a:effectLst/>
                <a:latin typeface="Century Gothic" panose="020B0502020202020204" pitchFamily="34" charset="0"/>
              </a:rPr>
              <a:t>While Joseph and Mary were in Bethlehem, the time came for her to have the baby. She gave birth to her first son. There were no rooms left in the inn. So she wrapped the baby with cloths and laid him in a manger.      </a:t>
            </a:r>
            <a:r>
              <a:rPr lang="en-GB" sz="1000" b="1" i="1" dirty="0">
                <a:effectLst/>
                <a:latin typeface="Century Gothic" panose="020B0502020202020204" pitchFamily="34" charset="0"/>
              </a:rPr>
              <a:t>Luke 2:6-7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1000" b="0" i="0" dirty="0">
                <a:effectLst/>
                <a:latin typeface="Century Gothic" panose="020B0502020202020204" pitchFamily="34" charset="0"/>
              </a:rPr>
              <a:t>We find this story in 3 different parts of the Bible, called the Gospels – the Good News books.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1000" b="0" i="0" dirty="0">
                <a:effectLst/>
                <a:latin typeface="Century Gothic" panose="020B0502020202020204" pitchFamily="34" charset="0"/>
              </a:rPr>
              <a:t>Let’s hear the words from another one of these places….some words written by a man named John, who was one of Jesus’ closest friends….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1000" b="0" i="0" dirty="0">
                <a:effectLst/>
                <a:latin typeface="Century Gothic" panose="020B0502020202020204" pitchFamily="34" charset="0"/>
              </a:rPr>
              <a:t>His words describe the birth of Jesus in a very different way….</a:t>
            </a:r>
            <a:endParaRPr lang="en-GB" sz="1200" b="0" i="0" dirty="0">
              <a:latin typeface="Century Gothic" panose="020B0502020202020204" pitchFamily="34" charset="0"/>
            </a:endParaRPr>
          </a:p>
          <a:p>
            <a:pPr eaLnBrk="1" hangingPunct="1">
              <a:spcBef>
                <a:spcPct val="0"/>
              </a:spcBef>
            </a:pPr>
            <a:endParaRPr lang="en-GB" altLang="en-US" dirty="0">
              <a:ea typeface="Calibri" panose="020F0502020204030204" pitchFamily="34" charset="0"/>
              <a:cs typeface="Times New Roman" panose="02020603050405020304" pitchFamily="18" charset="0"/>
            </a:endParaRPr>
          </a:p>
        </p:txBody>
      </p:sp>
      <p:sp>
        <p:nvSpPr>
          <p:cNvPr id="15364" name="Slide Number Placeholder 3">
            <a:extLst>
              <a:ext uri="{FF2B5EF4-FFF2-40B4-BE49-F238E27FC236}">
                <a16:creationId xmlns:a16="http://schemas.microsoft.com/office/drawing/2014/main" id="{E8B2727A-B27F-70BD-B36F-C1677D8FD1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4E7532D-61F2-4DB0-BEB4-35590E0C6678}" type="slidenum">
              <a:rPr lang="en-GB" altLang="en-US" smtClean="0"/>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10/24/2023</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343476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10/24/2023</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135528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10/24/2023</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3316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10/24/2023</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143490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10/24/2023</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255885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10/24/2023</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21184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10/24/2023</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144236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10/24/2023</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190738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10/24/2023</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405278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10/24/2023</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402094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10/24/2023</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427632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10/24/2023</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2637245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h8Op_93rvk"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A picture containing sitting, table&#10;&#10;Description automatically generated">
            <a:extLst>
              <a:ext uri="{FF2B5EF4-FFF2-40B4-BE49-F238E27FC236}">
                <a16:creationId xmlns:a16="http://schemas.microsoft.com/office/drawing/2014/main" id="{A0729EA4-03CF-52F0-C23E-022456AFCF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68400"/>
            <a:ext cx="9144000" cy="568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a:extLst>
              <a:ext uri="{FF2B5EF4-FFF2-40B4-BE49-F238E27FC236}">
                <a16:creationId xmlns:a16="http://schemas.microsoft.com/office/drawing/2014/main" id="{84B8E9F9-B605-6CF6-CAC7-1C8E31E94F82}"/>
              </a:ext>
            </a:extLst>
          </p:cNvPr>
          <p:cNvSpPr txBox="1">
            <a:spLocks/>
          </p:cNvSpPr>
          <p:nvPr/>
        </p:nvSpPr>
        <p:spPr>
          <a:xfrm>
            <a:off x="395288" y="315913"/>
            <a:ext cx="8253412" cy="1592262"/>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defTabSz="457200" eaLnBrk="1" fontAlgn="auto" hangingPunct="1">
              <a:spcBef>
                <a:spcPts val="0"/>
              </a:spcBef>
              <a:spcAft>
                <a:spcPts val="0"/>
              </a:spcAft>
              <a:defRPr/>
            </a:pPr>
            <a:r>
              <a:rPr lang="en-GB" sz="32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As we light our Advent candle…</a:t>
            </a:r>
          </a:p>
          <a:p>
            <a:pPr defTabSz="457200" eaLnBrk="1" fontAlgn="auto" hangingPunct="1">
              <a:spcBef>
                <a:spcPts val="0"/>
              </a:spcBef>
              <a:spcAft>
                <a:spcPts val="0"/>
              </a:spcAft>
              <a:defRPr/>
            </a:pPr>
            <a:r>
              <a:rPr lang="en-GB" sz="32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May today’s story show us something new, like light in the darkness.</a:t>
            </a:r>
            <a:endParaRPr lang="en-GB" sz="2000" b="1" dirty="0">
              <a:solidFill>
                <a:prstClr val="white"/>
              </a:solidFill>
              <a:latin typeface="Century Gothic" panose="020B0502020202020204" pitchFamily="34" charset="0"/>
              <a:ea typeface="ＭＳ 明朝"/>
              <a:cs typeface="Times New Roman"/>
            </a:endParaRPr>
          </a:p>
        </p:txBody>
      </p:sp>
      <p:grpSp>
        <p:nvGrpSpPr>
          <p:cNvPr id="4100" name="Group 11">
            <a:extLst>
              <a:ext uri="{FF2B5EF4-FFF2-40B4-BE49-F238E27FC236}">
                <a16:creationId xmlns:a16="http://schemas.microsoft.com/office/drawing/2014/main" id="{7EEE5275-55F5-9D18-32E2-CF944C901EC5}"/>
              </a:ext>
            </a:extLst>
          </p:cNvPr>
          <p:cNvGrpSpPr>
            <a:grpSpLocks/>
          </p:cNvGrpSpPr>
          <p:nvPr/>
        </p:nvGrpSpPr>
        <p:grpSpPr bwMode="auto">
          <a:xfrm rot="8217778">
            <a:off x="7791450" y="5746750"/>
            <a:ext cx="1477963" cy="969963"/>
            <a:chOff x="0" y="0"/>
            <a:chExt cx="1670756" cy="1095023"/>
          </a:xfrm>
        </p:grpSpPr>
        <p:pic>
          <p:nvPicPr>
            <p:cNvPr id="4101" name="Graphic 34" descr="Arrow: Counter-clockwise curve">
              <a:extLst>
                <a:ext uri="{FF2B5EF4-FFF2-40B4-BE49-F238E27FC236}">
                  <a16:creationId xmlns:a16="http://schemas.microsoft.com/office/drawing/2014/main" id="{97A4C37F-36D3-8F91-C3D6-7806FF44F41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66" y="179562"/>
              <a:ext cx="915237" cy="91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35" descr="Arrow: Counter-clockwise curve">
              <a:extLst>
                <a:ext uri="{FF2B5EF4-FFF2-40B4-BE49-F238E27FC236}">
                  <a16:creationId xmlns:a16="http://schemas.microsoft.com/office/drawing/2014/main" id="{18100D4D-4371-DB6E-D045-BB9F7E054F0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54136" y="180331"/>
              <a:ext cx="915237" cy="91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36" descr="Arrow: Straight">
              <a:extLst>
                <a:ext uri="{FF2B5EF4-FFF2-40B4-BE49-F238E27FC236}">
                  <a16:creationId xmlns:a16="http://schemas.microsoft.com/office/drawing/2014/main" id="{801E6513-733B-E3F1-4DAA-DE0790EF52F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374630" y="257"/>
              <a:ext cx="914012" cy="91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DB366EDE-8C39-2B23-36A6-617A525102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2CF323E-4F41-A8FA-B29E-5C556393E2FA}"/>
              </a:ext>
            </a:extLst>
          </p:cNvPr>
          <p:cNvSpPr txBox="1"/>
          <p:nvPr/>
        </p:nvSpPr>
        <p:spPr>
          <a:xfrm>
            <a:off x="19249" y="5459993"/>
            <a:ext cx="9124751" cy="1200329"/>
          </a:xfrm>
          <a:prstGeom prst="rect">
            <a:avLst/>
          </a:prstGeom>
          <a:solidFill>
            <a:schemeClr val="bg1">
              <a:alpha val="49000"/>
            </a:schemeClr>
          </a:solidFill>
        </p:spPr>
        <p:txBody>
          <a:bodyPr wrap="square">
            <a:spAutoFit/>
          </a:bodyPr>
          <a:lstStyle/>
          <a:p>
            <a:pPr algn="ctr"/>
            <a:r>
              <a:rPr lang="en-GB" sz="2400" b="1" i="0" dirty="0">
                <a:effectLst/>
                <a:latin typeface="Century Gothic" panose="020B0502020202020204" pitchFamily="34" charset="0"/>
              </a:rPr>
              <a:t>Before the world began, there was the Word. The Word was with God, and the Word was God…. The Word became a human being and </a:t>
            </a:r>
            <a:r>
              <a:rPr lang="en-GB" sz="2400" b="1" i="0" u="sng" dirty="0">
                <a:effectLst/>
                <a:latin typeface="Century Gothic" panose="020B0502020202020204" pitchFamily="34" charset="0"/>
              </a:rPr>
              <a:t>lived</a:t>
            </a:r>
            <a:r>
              <a:rPr lang="en-GB" sz="2400" b="1" i="0" dirty="0">
                <a:effectLst/>
                <a:latin typeface="Century Gothic" panose="020B0502020202020204" pitchFamily="34" charset="0"/>
              </a:rPr>
              <a:t> among us…..   </a:t>
            </a:r>
            <a:r>
              <a:rPr lang="en-GB" sz="1600" b="1" i="1" dirty="0">
                <a:latin typeface="Century Gothic" panose="020B0502020202020204" pitchFamily="34" charset="0"/>
              </a:rPr>
              <a:t>John</a:t>
            </a:r>
            <a:r>
              <a:rPr lang="en-GB" sz="1600" b="1" i="1" dirty="0">
                <a:effectLst/>
                <a:latin typeface="Century Gothic" panose="020B0502020202020204" pitchFamily="34" charset="0"/>
              </a:rPr>
              <a:t> </a:t>
            </a:r>
            <a:r>
              <a:rPr lang="en-GB" sz="1600" b="1" i="1" dirty="0">
                <a:latin typeface="Century Gothic" panose="020B0502020202020204" pitchFamily="34" charset="0"/>
              </a:rPr>
              <a:t>1</a:t>
            </a:r>
            <a:r>
              <a:rPr lang="en-GB" sz="1600" b="1" i="1" dirty="0">
                <a:effectLst/>
                <a:latin typeface="Century Gothic" panose="020B0502020202020204" pitchFamily="34" charset="0"/>
              </a:rPr>
              <a:t>:1 &amp; 14 </a:t>
            </a:r>
            <a:endParaRPr lang="en-GB" sz="2400" b="1" dirty="0">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54F4463E-F083-8977-F6A1-C86F2A25D173}"/>
              </a:ext>
            </a:extLst>
          </p:cNvPr>
          <p:cNvSpPr/>
          <p:nvPr/>
        </p:nvSpPr>
        <p:spPr>
          <a:xfrm>
            <a:off x="5407793" y="4395005"/>
            <a:ext cx="3561347" cy="885456"/>
          </a:xfrm>
          <a:prstGeom prst="roundRect">
            <a:avLst/>
          </a:prstGeom>
          <a:solidFill>
            <a:schemeClr val="tx1">
              <a:alpha val="8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latin typeface="Century Gothic" panose="020B0502020202020204" pitchFamily="34" charset="0"/>
              </a:rPr>
              <a:t>‘tabernacle’</a:t>
            </a:r>
          </a:p>
        </p:txBody>
      </p:sp>
    </p:spTree>
    <p:extLst>
      <p:ext uri="{BB962C8B-B14F-4D97-AF65-F5344CB8AC3E}">
        <p14:creationId xmlns:p14="http://schemas.microsoft.com/office/powerpoint/2010/main" val="388429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5AAFAC7-05D7-D108-3884-C2343BC3A6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858C183-C892-ADE3-8BD4-8F23563C1A4C}"/>
              </a:ext>
            </a:extLst>
          </p:cNvPr>
          <p:cNvSpPr txBox="1">
            <a:spLocks noChangeArrowheads="1"/>
          </p:cNvSpPr>
          <p:nvPr/>
        </p:nvSpPr>
        <p:spPr bwMode="auto">
          <a:xfrm>
            <a:off x="202130" y="231420"/>
            <a:ext cx="8739739" cy="2825389"/>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defRPr/>
            </a:pPr>
            <a:r>
              <a:rPr lang="en-GB" sz="2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wonder why these words are so important to Christians at this time of year?....</a:t>
            </a:r>
          </a:p>
          <a:p>
            <a:pPr algn="ctr" fontAlgn="auto">
              <a:spcAft>
                <a:spcPts val="0"/>
              </a:spcAft>
              <a:buNone/>
              <a:defRPr/>
            </a:pPr>
            <a:r>
              <a:rPr lang="en-GB" sz="2400" b="1" dirty="0">
                <a:solidFill>
                  <a:schemeClr val="bg1"/>
                </a:solidFill>
                <a:latin typeface="Century Gothic" panose="020B0502020202020204" pitchFamily="34" charset="0"/>
              </a:rPr>
              <a:t>….I wonder what difference it might make to them that God chose to ‘tabernacle’ </a:t>
            </a:r>
            <a:r>
              <a:rPr lang="en-GB" sz="2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as a tiny baby?....</a:t>
            </a:r>
          </a:p>
          <a:p>
            <a:pPr algn="ctr" fontAlgn="auto">
              <a:spcAft>
                <a:spcPts val="0"/>
              </a:spcAft>
              <a:buNone/>
              <a:defRPr/>
            </a:pPr>
            <a:r>
              <a:rPr lang="en-GB" sz="2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wonder what difference this idea might make to us as a school community as we reflect over this Advent season?.....</a:t>
            </a:r>
          </a:p>
        </p:txBody>
      </p:sp>
    </p:spTree>
    <p:extLst>
      <p:ext uri="{BB962C8B-B14F-4D97-AF65-F5344CB8AC3E}">
        <p14:creationId xmlns:p14="http://schemas.microsoft.com/office/powerpoint/2010/main" val="332607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DC5DC479-6D42-FC2A-FCF8-E55407D51995}"/>
              </a:ext>
            </a:extLst>
          </p:cNvPr>
          <p:cNvSpPr txBox="1"/>
          <p:nvPr/>
        </p:nvSpPr>
        <p:spPr>
          <a:xfrm>
            <a:off x="361915" y="4463170"/>
            <a:ext cx="8420171" cy="2062103"/>
          </a:xfrm>
          <a:prstGeom prst="rect">
            <a:avLst/>
          </a:prstGeom>
          <a:solidFill>
            <a:schemeClr val="bg1">
              <a:alpha val="48000"/>
            </a:schemeClr>
          </a:solidFill>
        </p:spPr>
        <p:txBody>
          <a:bodyPr wrap="square">
            <a:spAutoFit/>
          </a:bodyPr>
          <a:lstStyle/>
          <a:p>
            <a:pPr algn="ctr"/>
            <a:r>
              <a:rPr lang="en-GB" sz="3200" b="1" dirty="0">
                <a:effectLst/>
                <a:latin typeface="Century Gothic" panose="020B0502020202020204" pitchFamily="34" charset="0"/>
                <a:ea typeface="Calibri" panose="020F0502020204030204" pitchFamily="34" charset="0"/>
                <a:cs typeface="Times New Roman" panose="02020603050405020304" pitchFamily="18" charset="0"/>
              </a:rPr>
              <a:t>He came down to earth from heaven,</a:t>
            </a:r>
          </a:p>
          <a:p>
            <a:pPr algn="ctr"/>
            <a:r>
              <a:rPr lang="en-GB" sz="3200" b="1" dirty="0">
                <a:latin typeface="Century Gothic" panose="020B0502020202020204" pitchFamily="34" charset="0"/>
                <a:ea typeface="Calibri" panose="020F0502020204030204" pitchFamily="34" charset="0"/>
                <a:cs typeface="Times New Roman" panose="02020603050405020304" pitchFamily="18" charset="0"/>
              </a:rPr>
              <a:t>Who is God and Lord of all.</a:t>
            </a:r>
          </a:p>
          <a:p>
            <a:pPr algn="ctr"/>
            <a:r>
              <a:rPr lang="en-GB" sz="3200" b="1" dirty="0">
                <a:effectLst/>
                <a:latin typeface="Century Gothic" panose="020B0502020202020204" pitchFamily="34" charset="0"/>
                <a:ea typeface="Calibri" panose="020F0502020204030204" pitchFamily="34" charset="0"/>
                <a:cs typeface="Times New Roman" panose="02020603050405020304" pitchFamily="18" charset="0"/>
              </a:rPr>
              <a:t>And his shelter was a stable, </a:t>
            </a:r>
          </a:p>
          <a:p>
            <a:pPr algn="ctr"/>
            <a:r>
              <a:rPr lang="en-GB" sz="3200" b="1" dirty="0">
                <a:latin typeface="Century Gothic" panose="020B0502020202020204" pitchFamily="34" charset="0"/>
                <a:ea typeface="Calibri" panose="020F0502020204030204" pitchFamily="34" charset="0"/>
                <a:cs typeface="Times New Roman" panose="02020603050405020304" pitchFamily="18" charset="0"/>
              </a:rPr>
              <a:t>And his cradle was a stall….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A picture containing sitting, table&#10;&#10;Description automatically generated">
            <a:extLst>
              <a:ext uri="{FF2B5EF4-FFF2-40B4-BE49-F238E27FC236}">
                <a16:creationId xmlns:a16="http://schemas.microsoft.com/office/drawing/2014/main" id="{4A6B0B0F-6DB3-F5FD-E693-BB9876DFB0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68400"/>
            <a:ext cx="9144000" cy="568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a:extLst>
              <a:ext uri="{FF2B5EF4-FFF2-40B4-BE49-F238E27FC236}">
                <a16:creationId xmlns:a16="http://schemas.microsoft.com/office/drawing/2014/main" id="{D500A011-F2B7-7A04-2B27-90D6BFBF9508}"/>
              </a:ext>
            </a:extLst>
          </p:cNvPr>
          <p:cNvSpPr txBox="1">
            <a:spLocks/>
          </p:cNvSpPr>
          <p:nvPr/>
        </p:nvSpPr>
        <p:spPr>
          <a:xfrm>
            <a:off x="395288" y="315913"/>
            <a:ext cx="8453437" cy="1592262"/>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defTabSz="457200" eaLnBrk="1" fontAlgn="auto" hangingPunct="1">
              <a:spcBef>
                <a:spcPts val="0"/>
              </a:spcBef>
              <a:spcAft>
                <a:spcPts val="0"/>
              </a:spcAft>
              <a:defRPr/>
            </a:pPr>
            <a:r>
              <a:rPr lang="en-GB" sz="32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a:t>
            </a:r>
          </a:p>
          <a:p>
            <a:pPr defTabSz="457200" eaLnBrk="1" fontAlgn="auto" hangingPunct="1">
              <a:spcBef>
                <a:spcPts val="0"/>
              </a:spcBef>
              <a:spcAft>
                <a:spcPts val="0"/>
              </a:spcAft>
              <a:defRPr/>
            </a:pPr>
            <a:r>
              <a:rPr lang="en-GB" sz="32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May the light of Advent shine brightly in our school today.</a:t>
            </a:r>
            <a:endParaRPr lang="en-GB" sz="2000" b="1" dirty="0">
              <a:solidFill>
                <a:prstClr val="white"/>
              </a:solidFill>
              <a:latin typeface="Century Gothic" panose="020B0502020202020204" pitchFamily="34" charset="0"/>
              <a:ea typeface="ＭＳ 明朝"/>
              <a:cs typeface="Times New Roman"/>
            </a:endParaRPr>
          </a:p>
        </p:txBody>
      </p:sp>
      <p:grpSp>
        <p:nvGrpSpPr>
          <p:cNvPr id="26628" name="Group 8">
            <a:extLst>
              <a:ext uri="{FF2B5EF4-FFF2-40B4-BE49-F238E27FC236}">
                <a16:creationId xmlns:a16="http://schemas.microsoft.com/office/drawing/2014/main" id="{DB89F5B4-CA4D-3486-28F4-2A6D4B5188C3}"/>
              </a:ext>
            </a:extLst>
          </p:cNvPr>
          <p:cNvGrpSpPr>
            <a:grpSpLocks/>
          </p:cNvGrpSpPr>
          <p:nvPr/>
        </p:nvGrpSpPr>
        <p:grpSpPr bwMode="auto">
          <a:xfrm rot="8217778">
            <a:off x="7243763" y="1512888"/>
            <a:ext cx="1763712" cy="1155700"/>
            <a:chOff x="0" y="0"/>
            <a:chExt cx="1670756" cy="1095023"/>
          </a:xfrm>
        </p:grpSpPr>
        <p:pic>
          <p:nvPicPr>
            <p:cNvPr id="26629" name="Graphic 34" descr="Arrow: Counter-clockwise curve">
              <a:extLst>
                <a:ext uri="{FF2B5EF4-FFF2-40B4-BE49-F238E27FC236}">
                  <a16:creationId xmlns:a16="http://schemas.microsoft.com/office/drawing/2014/main" id="{9B2BEF2A-6925-5664-4F6F-8D3253BBB6E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03" y="180412"/>
              <a:ext cx="914329" cy="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Graphic 35" descr="Arrow: Counter-clockwise curve">
              <a:extLst>
                <a:ext uri="{FF2B5EF4-FFF2-40B4-BE49-F238E27FC236}">
                  <a16:creationId xmlns:a16="http://schemas.microsoft.com/office/drawing/2014/main" id="{F0648279-7BBA-B4F2-D163-A8A418EB808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755320" y="181083"/>
              <a:ext cx="914329" cy="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Graphic 36" descr="Arrow: Straight">
              <a:extLst>
                <a:ext uri="{FF2B5EF4-FFF2-40B4-BE49-F238E27FC236}">
                  <a16:creationId xmlns:a16="http://schemas.microsoft.com/office/drawing/2014/main" id="{3C45A4E1-9E0D-1DE5-2891-741CA76FD4D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372381" y="617"/>
              <a:ext cx="914525" cy="91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ouse with a red door&#10;&#10;Description automatically generated">
            <a:extLst>
              <a:ext uri="{FF2B5EF4-FFF2-40B4-BE49-F238E27FC236}">
                <a16:creationId xmlns:a16="http://schemas.microsoft.com/office/drawing/2014/main" id="{B9933290-E3BD-D861-71DD-A3554A0460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0240" y="2963227"/>
            <a:ext cx="5303520" cy="3894773"/>
          </a:xfrm>
          <a:prstGeom prst="rect">
            <a:avLst/>
          </a:prstGeom>
        </p:spPr>
      </p:pic>
      <p:sp>
        <p:nvSpPr>
          <p:cNvPr id="4" name="Rectangle 3">
            <a:extLst>
              <a:ext uri="{FF2B5EF4-FFF2-40B4-BE49-F238E27FC236}">
                <a16:creationId xmlns:a16="http://schemas.microsoft.com/office/drawing/2014/main" id="{BA9240D1-AE7C-EC13-1A7F-C8FCE646F850}"/>
              </a:ext>
            </a:extLst>
          </p:cNvPr>
          <p:cNvSpPr/>
          <p:nvPr/>
        </p:nvSpPr>
        <p:spPr>
          <a:xfrm>
            <a:off x="0" y="723297"/>
            <a:ext cx="9143999" cy="1446550"/>
          </a:xfrm>
          <a:prstGeom prst="rect">
            <a:avLst/>
          </a:prstGeom>
          <a:solidFill>
            <a:sysClr val="windowText" lastClr="000000">
              <a:alpha val="49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88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rPr>
              <a:t>Who lives here?</a:t>
            </a:r>
            <a:endParaRPr kumimoji="0" lang="en-GB" sz="60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ndParaRPr>
          </a:p>
        </p:txBody>
      </p:sp>
    </p:spTree>
    <p:extLst>
      <p:ext uri="{BB962C8B-B14F-4D97-AF65-F5344CB8AC3E}">
        <p14:creationId xmlns:p14="http://schemas.microsoft.com/office/powerpoint/2010/main" val="2821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building with a door&#10;&#10;Description automatically generated">
            <a:extLst>
              <a:ext uri="{FF2B5EF4-FFF2-40B4-BE49-F238E27FC236}">
                <a16:creationId xmlns:a16="http://schemas.microsoft.com/office/drawing/2014/main" id="{60EB4A8D-4393-17FE-CD7A-437C4601A6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9739" y="529390"/>
            <a:ext cx="6564523" cy="6328610"/>
          </a:xfrm>
          <a:prstGeom prst="rect">
            <a:avLst/>
          </a:prstGeom>
        </p:spPr>
      </p:pic>
      <p:pic>
        <p:nvPicPr>
          <p:cNvPr id="5" name="Picture 4" descr="A cartoon of a pig&#10;&#10;Description automatically generated">
            <a:extLst>
              <a:ext uri="{FF2B5EF4-FFF2-40B4-BE49-F238E27FC236}">
                <a16:creationId xmlns:a16="http://schemas.microsoft.com/office/drawing/2014/main" id="{55F36EDC-3369-5B93-7787-FB2C504F56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298" y="2646053"/>
            <a:ext cx="3603590" cy="4096443"/>
          </a:xfrm>
          <a:prstGeom prst="rect">
            <a:avLst/>
          </a:prstGeom>
        </p:spPr>
      </p:pic>
    </p:spTree>
    <p:extLst>
      <p:ext uri="{BB962C8B-B14F-4D97-AF65-F5344CB8AC3E}">
        <p14:creationId xmlns:p14="http://schemas.microsoft.com/office/powerpoint/2010/main" val="87234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building with many people walking around with Buckingham Palace in the background&#10;&#10;Description automatically generated">
            <a:extLst>
              <a:ext uri="{FF2B5EF4-FFF2-40B4-BE49-F238E27FC236}">
                <a16:creationId xmlns:a16="http://schemas.microsoft.com/office/drawing/2014/main" id="{9E9693DD-94FB-2929-502C-CD17036E78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307626"/>
            <a:ext cx="9144000" cy="4242748"/>
          </a:xfrm>
          <a:prstGeom prst="rect">
            <a:avLst/>
          </a:prstGeom>
          <a:ln>
            <a:solidFill>
              <a:schemeClr val="bg1"/>
            </a:solidFill>
          </a:ln>
        </p:spPr>
      </p:pic>
      <p:pic>
        <p:nvPicPr>
          <p:cNvPr id="7" name="Picture 6" descr="A person in a suit&#10;&#10;Description automatically generated">
            <a:extLst>
              <a:ext uri="{FF2B5EF4-FFF2-40B4-BE49-F238E27FC236}">
                <a16:creationId xmlns:a16="http://schemas.microsoft.com/office/drawing/2014/main" id="{4131A167-9821-C682-B6C8-5C50A877CB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3429000"/>
            <a:ext cx="4260840" cy="3021967"/>
          </a:xfrm>
          <a:prstGeom prst="rect">
            <a:avLst/>
          </a:prstGeom>
          <a:ln>
            <a:solidFill>
              <a:schemeClr val="bg1"/>
            </a:solidFill>
          </a:ln>
        </p:spPr>
      </p:pic>
    </p:spTree>
    <p:extLst>
      <p:ext uri="{BB962C8B-B14F-4D97-AF65-F5344CB8AC3E}">
        <p14:creationId xmlns:p14="http://schemas.microsoft.com/office/powerpoint/2010/main" val="341345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hool of fish swimming in the ocean&#10;&#10;Description automatically generated">
            <a:extLst>
              <a:ext uri="{FF2B5EF4-FFF2-40B4-BE49-F238E27FC236}">
                <a16:creationId xmlns:a16="http://schemas.microsoft.com/office/drawing/2014/main" id="{3AED1965-9EE4-6669-A2F5-AD8E45F83E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pic>
        <p:nvPicPr>
          <p:cNvPr id="5" name="Picture 4" descr="A clown fish swimming in a coral reef&#10;&#10;Description automatically generated">
            <a:extLst>
              <a:ext uri="{FF2B5EF4-FFF2-40B4-BE49-F238E27FC236}">
                <a16:creationId xmlns:a16="http://schemas.microsoft.com/office/drawing/2014/main" id="{44531425-4414-8E44-9751-10ABB33F80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66712" y="3118586"/>
            <a:ext cx="5630779" cy="3022332"/>
          </a:xfrm>
          <a:prstGeom prst="rect">
            <a:avLst/>
          </a:prstGeom>
          <a:ln>
            <a:solidFill>
              <a:schemeClr val="bg1"/>
            </a:solidFill>
          </a:ln>
        </p:spPr>
      </p:pic>
      <p:pic>
        <p:nvPicPr>
          <p:cNvPr id="4" name="Picture 3" descr="A blue fish with yellow fins&#10;&#10;Description automatically generated">
            <a:extLst>
              <a:ext uri="{FF2B5EF4-FFF2-40B4-BE49-F238E27FC236}">
                <a16:creationId xmlns:a16="http://schemas.microsoft.com/office/drawing/2014/main" id="{E86FF311-3527-0F8F-9439-0C1CDEEF2F9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6509" y="924025"/>
            <a:ext cx="4050953" cy="3089710"/>
          </a:xfrm>
          <a:prstGeom prst="rect">
            <a:avLst/>
          </a:prstGeom>
          <a:ln>
            <a:solidFill>
              <a:schemeClr val="bg1"/>
            </a:solidFill>
          </a:ln>
        </p:spPr>
      </p:pic>
    </p:spTree>
    <p:extLst>
      <p:ext uri="{BB962C8B-B14F-4D97-AF65-F5344CB8AC3E}">
        <p14:creationId xmlns:p14="http://schemas.microsoft.com/office/powerpoint/2010/main" val="73046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97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0F5F341B-ACEC-C749-6D4A-FFD0154ACB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35116" y="3195188"/>
            <a:ext cx="4483767" cy="3362825"/>
          </a:xfrm>
          <a:prstGeom prst="rect">
            <a:avLst/>
          </a:prstGeom>
          <a:ln>
            <a:solidFill>
              <a:schemeClr val="tx1"/>
            </a:solidFill>
          </a:ln>
        </p:spPr>
      </p:pic>
      <p:sp>
        <p:nvSpPr>
          <p:cNvPr id="4" name="Rectangle: Rounded Corners 3">
            <a:extLst>
              <a:ext uri="{FF2B5EF4-FFF2-40B4-BE49-F238E27FC236}">
                <a16:creationId xmlns:a16="http://schemas.microsoft.com/office/drawing/2014/main" id="{2D3DE6CB-4568-3282-1241-C0FE5B9EF9AB}"/>
              </a:ext>
            </a:extLst>
          </p:cNvPr>
          <p:cNvSpPr/>
          <p:nvPr/>
        </p:nvSpPr>
        <p:spPr>
          <a:xfrm>
            <a:off x="248652" y="5663000"/>
            <a:ext cx="3561347" cy="885456"/>
          </a:xfrm>
          <a:prstGeom prst="roundRect">
            <a:avLst/>
          </a:prstGeom>
          <a:solidFill>
            <a:schemeClr val="tx1">
              <a:alpha val="8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latin typeface="Century Gothic" panose="020B0502020202020204" pitchFamily="34" charset="0"/>
              </a:rPr>
              <a:t>‘Tabernacle’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ne building with a castle and a manger&#10;&#10;Description automatically generated with medium confidence">
            <a:extLst>
              <a:ext uri="{FF2B5EF4-FFF2-40B4-BE49-F238E27FC236}">
                <a16:creationId xmlns:a16="http://schemas.microsoft.com/office/drawing/2014/main" id="{E2D9A341-7DD7-FA52-6B3E-DC9444FC30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07293"/>
            <a:ext cx="9144000" cy="4443413"/>
          </a:xfrm>
          <a:prstGeom prst="rect">
            <a:avLst/>
          </a:prstGeom>
          <a:ln>
            <a:solidFill>
              <a:schemeClr val="tx1"/>
            </a:solidFill>
          </a:ln>
        </p:spPr>
      </p:pic>
      <p:pic>
        <p:nvPicPr>
          <p:cNvPr id="3" name="Picture 2">
            <a:extLst>
              <a:ext uri="{FF2B5EF4-FFF2-40B4-BE49-F238E27FC236}">
                <a16:creationId xmlns:a16="http://schemas.microsoft.com/office/drawing/2014/main" id="{A0601FD0-7037-BB1A-50A2-60969CE27CB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378" y="3270182"/>
            <a:ext cx="4090737" cy="30680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4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DB366EDE-8C39-2B23-36A6-617A525102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2CF323E-4F41-A8FA-B29E-5C556393E2FA}"/>
              </a:ext>
            </a:extLst>
          </p:cNvPr>
          <p:cNvSpPr txBox="1"/>
          <p:nvPr/>
        </p:nvSpPr>
        <p:spPr>
          <a:xfrm>
            <a:off x="19249" y="5296368"/>
            <a:ext cx="9124751" cy="1569660"/>
          </a:xfrm>
          <a:prstGeom prst="rect">
            <a:avLst/>
          </a:prstGeom>
          <a:solidFill>
            <a:schemeClr val="bg1">
              <a:alpha val="49000"/>
            </a:schemeClr>
          </a:solidFill>
        </p:spPr>
        <p:txBody>
          <a:bodyPr wrap="square">
            <a:spAutoFit/>
          </a:bodyPr>
          <a:lstStyle/>
          <a:p>
            <a:pPr algn="ctr"/>
            <a:r>
              <a:rPr lang="en-GB" sz="2400" b="1" i="0" dirty="0">
                <a:effectLst/>
                <a:latin typeface="Century Gothic" panose="020B0502020202020204" pitchFamily="34" charset="0"/>
              </a:rPr>
              <a:t>While Joseph and Mary were in Bethlehem, the time came for her to have the baby. She gave birth to her first son. There were no rooms left in the inn. So she wrapped the baby with cloths and laid him in a manger.      </a:t>
            </a:r>
            <a:r>
              <a:rPr lang="en-GB" sz="1600" b="1" i="1" dirty="0">
                <a:effectLst/>
                <a:latin typeface="Century Gothic" panose="020B0502020202020204" pitchFamily="34" charset="0"/>
              </a:rPr>
              <a:t>Luke 2:6-7 </a:t>
            </a:r>
            <a:endParaRPr lang="en-GB" sz="2400" b="1" dirty="0">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2586</TotalTime>
  <Words>1159</Words>
  <Application>Microsoft Office PowerPoint</Application>
  <PresentationFormat>On-screen Show (4:3)</PresentationFormat>
  <Paragraphs>67</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Avenir Next LT Pro</vt:lpstr>
      <vt:lpstr>Calibri</vt:lpstr>
      <vt:lpstr>Cambria</vt:lpstr>
      <vt:lpstr>Century Gothic</vt:lpstr>
      <vt:lpstr> Black </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115</cp:revision>
  <dcterms:created xsi:type="dcterms:W3CDTF">2018-11-27T23:30:45Z</dcterms:created>
  <dcterms:modified xsi:type="dcterms:W3CDTF">2023-10-24T23:31:42Z</dcterms:modified>
</cp:coreProperties>
</file>