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432" r:id="rId3"/>
    <p:sldId id="435" r:id="rId4"/>
    <p:sldId id="536" r:id="rId5"/>
    <p:sldId id="537" r:id="rId6"/>
    <p:sldId id="439" r:id="rId7"/>
    <p:sldId id="543" r:id="rId8"/>
    <p:sldId id="541" r:id="rId9"/>
    <p:sldId id="544" r:id="rId10"/>
    <p:sldId id="545" r:id="rId11"/>
    <p:sldId id="551" r:id="rId12"/>
    <p:sldId id="546" r:id="rId13"/>
    <p:sldId id="547" r:id="rId14"/>
    <p:sldId id="548" r:id="rId15"/>
    <p:sldId id="549" r:id="rId16"/>
    <p:sldId id="550" r:id="rId17"/>
    <p:sldId id="552" r:id="rId18"/>
    <p:sldId id="553" r:id="rId19"/>
    <p:sldId id="542" r:id="rId20"/>
    <p:sldId id="554" r:id="rId21"/>
    <p:sldId id="556" r:id="rId22"/>
    <p:sldId id="557" r:id="rId23"/>
    <p:sldId id="555" r:id="rId24"/>
    <p:sldId id="534" r:id="rId25"/>
    <p:sldId id="443" r:id="rId26"/>
    <p:sldId id="51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99FF"/>
    <a:srgbClr val="FFCF2E"/>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49" autoAdjust="0"/>
  </p:normalViewPr>
  <p:slideViewPr>
    <p:cSldViewPr snapToGrid="0" snapToObjects="1">
      <p:cViewPr varScale="1">
        <p:scale>
          <a:sx n="71" d="100"/>
          <a:sy n="71" d="100"/>
        </p:scale>
        <p:origin x="1708"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2DC4-C705-48E0-953F-255751565607}" type="datetimeFigureOut">
              <a:rPr lang="en-GB" smtClean="0"/>
              <a:t>01/05/2024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C4A3D8-BB29-439B-A518-F85617E3D510}" type="slidenum">
              <a:rPr lang="en-GB" smtClean="0"/>
              <a:t>‹#›</a:t>
            </a:fld>
            <a:endParaRPr lang="en-GB"/>
          </a:p>
        </p:txBody>
      </p:sp>
    </p:spTree>
    <p:extLst>
      <p:ext uri="{BB962C8B-B14F-4D97-AF65-F5344CB8AC3E}">
        <p14:creationId xmlns:p14="http://schemas.microsoft.com/office/powerpoint/2010/main" val="35151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btihajmuhammad.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Gathering words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altLang="en-US" sz="1800" b="1" dirty="0">
                <a:solidFill>
                  <a:srgbClr val="FFFFFF"/>
                </a:solidFill>
                <a:latin typeface="Century Gothic" panose="020B0502020202020204" pitchFamily="34" charset="0"/>
              </a:rPr>
              <a:t>ALL: May we </a:t>
            </a:r>
            <a:r>
              <a:rPr lang="en-GB" altLang="en-US" sz="1800" b="1" dirty="0">
                <a:solidFill>
                  <a:srgbClr val="FFC000"/>
                </a:solidFill>
                <a:latin typeface="Century Gothic" panose="020B0502020202020204" pitchFamily="34" charset="0"/>
              </a:rPr>
              <a:t>‘GO FOR GOLD!’ </a:t>
            </a:r>
            <a:r>
              <a:rPr lang="en-GB" altLang="en-US" sz="1800" b="1" dirty="0">
                <a:solidFill>
                  <a:srgbClr val="FFFFFF"/>
                </a:solidFill>
                <a:latin typeface="Century Gothic" panose="020B0502020202020204" pitchFamily="34" charset="0"/>
              </a:rPr>
              <a:t>in our words and actions today!</a:t>
            </a:r>
            <a:endParaRPr lang="en-US" altLang="en-US" sz="1800" b="1" dirty="0">
              <a:solidFill>
                <a:srgbClr val="FFFFFF"/>
              </a:solidFill>
              <a:latin typeface="Century Gothic" panose="020B0502020202020204" pitchFamily="34"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EC9C2F-B570-47DB-AE86-C8120FBF935D}"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Kippah, yarmulke or skull cap (Jewish)</a:t>
            </a:r>
          </a:p>
        </p:txBody>
      </p:sp>
      <p:sp>
        <p:nvSpPr>
          <p:cNvPr id="4" name="Slide Number Placeholder 3"/>
          <p:cNvSpPr>
            <a:spLocks noGrp="1"/>
          </p:cNvSpPr>
          <p:nvPr>
            <p:ph type="sldNum" sz="quarter" idx="5"/>
          </p:nvPr>
        </p:nvSpPr>
        <p:spPr/>
        <p:txBody>
          <a:bodyPr/>
          <a:lstStyle/>
          <a:p>
            <a:fld id="{FAC4A3D8-BB29-439B-A518-F85617E3D510}" type="slidenum">
              <a:rPr lang="en-GB" smtClean="0"/>
              <a:t>10</a:t>
            </a:fld>
            <a:endParaRPr lang="en-GB"/>
          </a:p>
        </p:txBody>
      </p:sp>
    </p:spTree>
    <p:extLst>
      <p:ext uri="{BB962C8B-B14F-4D97-AF65-F5344CB8AC3E}">
        <p14:creationId xmlns:p14="http://schemas.microsoft.com/office/powerpoint/2010/main" val="336764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Bobble hat</a:t>
            </a:r>
          </a:p>
        </p:txBody>
      </p:sp>
      <p:sp>
        <p:nvSpPr>
          <p:cNvPr id="4" name="Slide Number Placeholder 3"/>
          <p:cNvSpPr>
            <a:spLocks noGrp="1"/>
          </p:cNvSpPr>
          <p:nvPr>
            <p:ph type="sldNum" sz="quarter" idx="5"/>
          </p:nvPr>
        </p:nvSpPr>
        <p:spPr/>
        <p:txBody>
          <a:bodyPr/>
          <a:lstStyle/>
          <a:p>
            <a:fld id="{FAC4A3D8-BB29-439B-A518-F85617E3D510}" type="slidenum">
              <a:rPr lang="en-GB" smtClean="0"/>
              <a:t>11</a:t>
            </a:fld>
            <a:endParaRPr lang="en-GB"/>
          </a:p>
        </p:txBody>
      </p:sp>
    </p:spTree>
    <p:extLst>
      <p:ext uri="{BB962C8B-B14F-4D97-AF65-F5344CB8AC3E}">
        <p14:creationId xmlns:p14="http://schemas.microsoft.com/office/powerpoint/2010/main" val="1500560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Hijab (Muslim)</a:t>
            </a:r>
          </a:p>
        </p:txBody>
      </p:sp>
      <p:sp>
        <p:nvSpPr>
          <p:cNvPr id="4" name="Slide Number Placeholder 3"/>
          <p:cNvSpPr>
            <a:spLocks noGrp="1"/>
          </p:cNvSpPr>
          <p:nvPr>
            <p:ph type="sldNum" sz="quarter" idx="5"/>
          </p:nvPr>
        </p:nvSpPr>
        <p:spPr/>
        <p:txBody>
          <a:bodyPr/>
          <a:lstStyle/>
          <a:p>
            <a:fld id="{FAC4A3D8-BB29-439B-A518-F85617E3D510}" type="slidenum">
              <a:rPr lang="en-GB" smtClean="0"/>
              <a:t>12</a:t>
            </a:fld>
            <a:endParaRPr lang="en-GB"/>
          </a:p>
        </p:txBody>
      </p:sp>
    </p:spTree>
    <p:extLst>
      <p:ext uri="{BB962C8B-B14F-4D97-AF65-F5344CB8AC3E}">
        <p14:creationId xmlns:p14="http://schemas.microsoft.com/office/powerpoint/2010/main" val="399816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b="0" dirty="0"/>
              <a:t>A hijab is a special head covering worn by Muslim girls and women. Many Muslims choose to cover their hair in this way as a way of showing respect and being modest: it’s part of their beliefs that only a girl’s close family should see her hair uncovered. There are lots of beautiful designs to choose from….and believe it or not, our story from the Olympics today has something to do with a hijab!</a:t>
            </a:r>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13</a:t>
            </a:fld>
            <a:endParaRPr lang="en-GB"/>
          </a:p>
        </p:txBody>
      </p:sp>
    </p:spTree>
    <p:extLst>
      <p:ext uri="{BB962C8B-B14F-4D97-AF65-F5344CB8AC3E}">
        <p14:creationId xmlns:p14="http://schemas.microsoft.com/office/powerpoint/2010/main" val="371181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14: </a:t>
            </a:r>
            <a:r>
              <a:rPr lang="en-GB" b="0" i="1" dirty="0"/>
              <a:t>Choose an image from her website for this slide: </a:t>
            </a:r>
            <a:r>
              <a:rPr lang="en-GB" i="1" dirty="0">
                <a:solidFill>
                  <a:schemeClr val="bg1"/>
                </a:solidFill>
              </a:rPr>
              <a:t>https://www.ibtihajmuhammad.com/</a:t>
            </a:r>
          </a:p>
          <a:p>
            <a:r>
              <a:rPr lang="en-GB" b="0" dirty="0"/>
              <a:t>This is </a:t>
            </a:r>
            <a:r>
              <a:rPr lang="en-GB" b="0" dirty="0" err="1"/>
              <a:t>Ibtihaj</a:t>
            </a:r>
            <a:r>
              <a:rPr lang="en-GB" b="0" dirty="0"/>
              <a:t> Muhammad, and this is the story of how she became a 2016 Olympic athlete…..</a:t>
            </a:r>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14</a:t>
            </a:fld>
            <a:endParaRPr lang="en-GB"/>
          </a:p>
        </p:txBody>
      </p:sp>
    </p:spTree>
    <p:extLst>
      <p:ext uri="{BB962C8B-B14F-4D97-AF65-F5344CB8AC3E}">
        <p14:creationId xmlns:p14="http://schemas.microsoft.com/office/powerpoint/2010/main" val="3502060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15: </a:t>
            </a:r>
            <a:r>
              <a:rPr lang="en-GB" b="0" dirty="0"/>
              <a:t>I wonder what you dream of becoming?</a:t>
            </a:r>
          </a:p>
        </p:txBody>
      </p:sp>
      <p:sp>
        <p:nvSpPr>
          <p:cNvPr id="4" name="Slide Number Placeholder 3"/>
          <p:cNvSpPr>
            <a:spLocks noGrp="1"/>
          </p:cNvSpPr>
          <p:nvPr>
            <p:ph type="sldNum" sz="quarter" idx="5"/>
          </p:nvPr>
        </p:nvSpPr>
        <p:spPr/>
        <p:txBody>
          <a:bodyPr/>
          <a:lstStyle/>
          <a:p>
            <a:fld id="{FAC4A3D8-BB29-439B-A518-F85617E3D510}" type="slidenum">
              <a:rPr lang="en-GB" smtClean="0"/>
              <a:t>15</a:t>
            </a:fld>
            <a:endParaRPr lang="en-GB"/>
          </a:p>
        </p:txBody>
      </p:sp>
    </p:spTree>
    <p:extLst>
      <p:ext uri="{BB962C8B-B14F-4D97-AF65-F5344CB8AC3E}">
        <p14:creationId xmlns:p14="http://schemas.microsoft.com/office/powerpoint/2010/main" val="3554839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GB" b="0" dirty="0"/>
              <a:t>At school, </a:t>
            </a:r>
            <a:r>
              <a:rPr lang="en-GB" b="0" dirty="0" err="1"/>
              <a:t>Ibtihaj</a:t>
            </a:r>
            <a:r>
              <a:rPr lang="en-GB" b="0" dirty="0"/>
              <a:t> Muhammad loved sport and dreamed of being a professional athlete. But she knew that for many sports, she would not be allowed to wear her hijab, and the sporting outfits she would have to wear would mean that she wouldn’t be able to have her arms and legs covered. Her mum would often alter the sports gear to include long trouser legs and sleeves.</a:t>
            </a:r>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16</a:t>
            </a:fld>
            <a:endParaRPr lang="en-GB"/>
          </a:p>
        </p:txBody>
      </p:sp>
    </p:spTree>
    <p:extLst>
      <p:ext uri="{BB962C8B-B14F-4D97-AF65-F5344CB8AC3E}">
        <p14:creationId xmlns:p14="http://schemas.microsoft.com/office/powerpoint/2010/main" val="217966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17: </a:t>
            </a:r>
            <a:r>
              <a:rPr lang="en-GB" b="0" dirty="0"/>
              <a:t>Then one day, her parents suggested that she should try fencing. The protective clothing would mean that she could still dress modestly – and she would be allowed to wear her hijab under her helmet. It was the perfect solution! She began learning when she was just 13 years old and by 2005, was the Olympic Junior Champion.</a:t>
            </a:r>
            <a:r>
              <a:rPr lang="en-GB" b="0" i="0" dirty="0">
                <a:solidFill>
                  <a:srgbClr val="333333"/>
                </a:solidFill>
                <a:effectLst/>
                <a:highlight>
                  <a:srgbClr val="FFFFFF"/>
                </a:highlight>
                <a:latin typeface="Degular Text"/>
              </a:rPr>
              <a:t> However, life was not easy, despite the fact that she now looked and dressed just like everyone else. There were times when she was treated differently to the rest of the team, or her team-mates deliberately ignored her. But she was determined to prove that being black, being a Muslim and being a woman made her strong and proud.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2010, she became part of the American National Fencing Team. </a:t>
            </a:r>
            <a:r>
              <a:rPr lang="en-GB" b="0" i="0" dirty="0">
                <a:solidFill>
                  <a:srgbClr val="333333"/>
                </a:solidFill>
                <a:effectLst/>
                <a:highlight>
                  <a:srgbClr val="FFFFFF"/>
                </a:highlight>
                <a:latin typeface="Degular Text"/>
              </a:rPr>
              <a:t>The team won </a:t>
            </a:r>
            <a:r>
              <a:rPr lang="en-GB" b="1" i="0" dirty="0">
                <a:solidFill>
                  <a:srgbClr val="333333"/>
                </a:solidFill>
                <a:effectLst/>
                <a:highlight>
                  <a:srgbClr val="FFFFFF"/>
                </a:highlight>
                <a:latin typeface="Degular Text"/>
              </a:rPr>
              <a:t>bronze</a:t>
            </a:r>
            <a:r>
              <a:rPr lang="en-GB" b="0" i="0" dirty="0">
                <a:solidFill>
                  <a:srgbClr val="333333"/>
                </a:solidFill>
                <a:effectLst/>
                <a:highlight>
                  <a:srgbClr val="FFFFFF"/>
                </a:highlight>
                <a:latin typeface="Degular Text"/>
              </a:rPr>
              <a:t> at the 2011-2013 and 2015 World Championships and</a:t>
            </a:r>
            <a:r>
              <a:rPr lang="en-GB" b="1" i="0" dirty="0">
                <a:solidFill>
                  <a:srgbClr val="333333"/>
                </a:solidFill>
                <a:effectLst/>
                <a:highlight>
                  <a:srgbClr val="FFFFFF"/>
                </a:highlight>
                <a:latin typeface="Degular Text"/>
              </a:rPr>
              <a:t> gold </a:t>
            </a:r>
            <a:r>
              <a:rPr lang="en-GB" b="0" i="0" dirty="0">
                <a:solidFill>
                  <a:srgbClr val="333333"/>
                </a:solidFill>
                <a:effectLst/>
                <a:highlight>
                  <a:srgbClr val="FFFFFF"/>
                </a:highlight>
                <a:latin typeface="Degular Text"/>
              </a:rPr>
              <a:t>at the 2014 World Championships. </a:t>
            </a:r>
          </a:p>
          <a:p>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17</a:t>
            </a:fld>
            <a:endParaRPr lang="en-GB"/>
          </a:p>
        </p:txBody>
      </p:sp>
    </p:spTree>
    <p:extLst>
      <p:ext uri="{BB962C8B-B14F-4D97-AF65-F5344CB8AC3E}">
        <p14:creationId xmlns:p14="http://schemas.microsoft.com/office/powerpoint/2010/main" val="2628363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18: </a:t>
            </a:r>
            <a:r>
              <a:rPr lang="en-GB" b="0" dirty="0"/>
              <a:t>And finally, the moment came and </a:t>
            </a:r>
            <a:r>
              <a:rPr lang="en-GB" b="0" dirty="0" err="1"/>
              <a:t>Ibtihaj</a:t>
            </a:r>
            <a:r>
              <a:rPr lang="en-GB" b="0" dirty="0"/>
              <a:t> was chosen to represent her country at the 2016 Olympic Games in Rio – she even gave the American President’s wife, Michelle Obama, a </a:t>
            </a:r>
            <a:r>
              <a:rPr lang="en-GB" b="1" dirty="0"/>
              <a:t>fencing lesson </a:t>
            </a:r>
            <a:r>
              <a:rPr lang="en-GB" b="0" dirty="0"/>
              <a:t>in the lead up to the Games!</a:t>
            </a:r>
          </a:p>
          <a:p>
            <a:r>
              <a:rPr lang="en-GB" b="0" dirty="0"/>
              <a:t>As well as winning a</a:t>
            </a:r>
            <a:r>
              <a:rPr lang="en-GB" b="1" dirty="0"/>
              <a:t> bronze medal </a:t>
            </a:r>
            <a:r>
              <a:rPr lang="en-GB" b="0" dirty="0"/>
              <a:t>with her team-mates, she also made a world record, becoming the first female athlete ever to wear a hijab whilst taking part in competitive sport. When interviewed after the competition, she said: </a:t>
            </a:r>
          </a:p>
          <a:p>
            <a:r>
              <a:rPr lang="en-GB" b="1" i="0" dirty="0">
                <a:solidFill>
                  <a:srgbClr val="323232"/>
                </a:solidFill>
                <a:effectLst/>
                <a:latin typeface="Charter"/>
              </a:rPr>
              <a:t>‘What I loved most about fencing was it allowed me to pursue my desire to be involved in sports, but also allowed me to be myself as Muslim woman</a:t>
            </a:r>
            <a:r>
              <a:rPr lang="en-GB" b="0" i="0" dirty="0">
                <a:solidFill>
                  <a:srgbClr val="323232"/>
                </a:solidFill>
                <a:effectLst/>
                <a:latin typeface="Charter"/>
              </a:rPr>
              <a:t>.’</a:t>
            </a:r>
            <a:endParaRPr lang="en-GB" b="0" dirty="0"/>
          </a:p>
          <a:p>
            <a:r>
              <a:rPr lang="en-GB" b="0" dirty="0"/>
              <a:t>I wonder what she meant by ‘being herself’ and why this was so important to her? [talk together for a few moments]</a:t>
            </a:r>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18</a:t>
            </a:fld>
            <a:endParaRPr lang="en-GB"/>
          </a:p>
        </p:txBody>
      </p:sp>
    </p:spTree>
    <p:extLst>
      <p:ext uri="{BB962C8B-B14F-4D97-AF65-F5344CB8AC3E}">
        <p14:creationId xmlns:p14="http://schemas.microsoft.com/office/powerpoint/2010/main" val="118517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19: </a:t>
            </a:r>
            <a:r>
              <a:rPr lang="en-GB" sz="1800" dirty="0">
                <a:effectLst/>
                <a:latin typeface="Calibri" panose="020F0502020204030204" pitchFamily="34" charset="0"/>
                <a:ea typeface="Times New Roman" panose="02020603050405020304" pitchFamily="18" charset="0"/>
              </a:rPr>
              <a:t>But she is perhaps more famous now for things other than sport. As a child, when </a:t>
            </a:r>
            <a:r>
              <a:rPr lang="en-GB" sz="1800" dirty="0" err="1">
                <a:effectLst/>
                <a:latin typeface="Calibri" panose="020F0502020204030204" pitchFamily="34" charset="0"/>
                <a:ea typeface="Times New Roman" panose="02020603050405020304" pitchFamily="18" charset="0"/>
              </a:rPr>
              <a:t>Ibtihaj</a:t>
            </a:r>
            <a:r>
              <a:rPr lang="en-GB" sz="1800" dirty="0">
                <a:effectLst/>
                <a:latin typeface="Calibri" panose="020F0502020204030204" pitchFamily="34" charset="0"/>
                <a:ea typeface="Times New Roman" panose="02020603050405020304" pitchFamily="18" charset="0"/>
              </a:rPr>
              <a:t> Muhammad played with her dolls or read books, she noticed that none of them looked like her. She used to cut up small pieces of material to make hijabs for her dolls. Now, thanks to her sporting achievements in international competitions, her example in proudly showing her identity as a Muslim and speaking up for others’ rights be ‘be themselves’, </a:t>
            </a:r>
            <a:r>
              <a:rPr lang="en-GB" sz="1800" dirty="0" err="1">
                <a:effectLst/>
                <a:latin typeface="Calibri" panose="020F0502020204030204" pitchFamily="34" charset="0"/>
                <a:ea typeface="Times New Roman" panose="02020603050405020304" pitchFamily="18" charset="0"/>
              </a:rPr>
              <a:t>Mattell</a:t>
            </a:r>
            <a:r>
              <a:rPr lang="en-GB" sz="1800" dirty="0">
                <a:effectLst/>
                <a:latin typeface="Calibri" panose="020F0502020204030204" pitchFamily="34" charset="0"/>
                <a:ea typeface="Times New Roman" panose="02020603050405020304" pitchFamily="18" charset="0"/>
              </a:rPr>
              <a:t>®, the maker of Barbie figures, have launched their first ever </a:t>
            </a:r>
            <a:r>
              <a:rPr lang="en-GB" sz="1800" b="1" dirty="0">
                <a:effectLst/>
                <a:latin typeface="Calibri" panose="020F0502020204030204" pitchFamily="34" charset="0"/>
                <a:ea typeface="Times New Roman" panose="02020603050405020304" pitchFamily="18" charset="0"/>
              </a:rPr>
              <a:t>Muslim Barbie </a:t>
            </a:r>
            <a:r>
              <a:rPr lang="en-GB" sz="1800" dirty="0">
                <a:effectLst/>
                <a:latin typeface="Calibri" panose="020F0502020204030204" pitchFamily="34" charset="0"/>
                <a:ea typeface="Times New Roman" panose="02020603050405020304" pitchFamily="18" charset="0"/>
              </a:rPr>
              <a:t>[use the link </a:t>
            </a:r>
            <a:r>
              <a:rPr lang="en-GB"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https://www.ibtihajmuhammad.com/</a:t>
            </a:r>
            <a:r>
              <a:rPr lang="en-GB" sz="1800" dirty="0">
                <a:effectLst/>
                <a:latin typeface="Calibri" panose="020F0502020204030204" pitchFamily="34" charset="0"/>
                <a:ea typeface="Times New Roman" panose="02020603050405020304" pitchFamily="18" charset="0"/>
              </a:rPr>
              <a:t> to insert the photo of her with the Barbie] in honour of her. </a:t>
            </a:r>
            <a:r>
              <a:rPr lang="en-GB" sz="1200" dirty="0">
                <a:effectLst/>
                <a:latin typeface="Calibri" panose="020F0502020204030204" pitchFamily="34" charset="0"/>
                <a:ea typeface="Times New Roman" panose="02020603050405020304" pitchFamily="18" charset="0"/>
              </a:rPr>
              <a:t>What a proud moment!</a:t>
            </a:r>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19</a:t>
            </a:fld>
            <a:endParaRPr lang="en-GB"/>
          </a:p>
        </p:txBody>
      </p:sp>
    </p:spTree>
    <p:extLst>
      <p:ext uri="{BB962C8B-B14F-4D97-AF65-F5344CB8AC3E}">
        <p14:creationId xmlns:p14="http://schemas.microsoft.com/office/powerpoint/2010/main" val="211372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mbria" panose="02040503050406030204" pitchFamily="18" charset="0"/>
                <a:ea typeface="MS Mincho" panose="02020609040205080304" pitchFamily="49" charset="-128"/>
                <a:cs typeface="Times New Roman" panose="02020603050405020304" pitchFamily="18" charset="0"/>
              </a:rPr>
              <a:t>Slide 2: </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We are nearing the end of our Olympic series, with one more Olympics to visit…..and the Paris 2024 Olympics to look forward to very soon!</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1985421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20: </a:t>
            </a:r>
            <a:r>
              <a:rPr lang="en-GB" b="0" dirty="0"/>
              <a:t>She is also the author of 2 children’s books, ‘The Proudest Blue’ and ‘The Kindest Red’ based on her experiences as a child with her sisters, growing up and wanting to model Muslim values and help others like her to be proud of their identity. [You can find the links to videos showing </a:t>
            </a:r>
            <a:r>
              <a:rPr lang="en-GB" b="0" dirty="0" err="1"/>
              <a:t>Ibtihaj</a:t>
            </a:r>
            <a:r>
              <a:rPr lang="en-GB" b="0" dirty="0"/>
              <a:t> reading her 2 books in the main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A</a:t>
            </a:r>
            <a:r>
              <a:rPr lang="en-GB" sz="1200" b="0" i="0" dirty="0">
                <a:solidFill>
                  <a:schemeClr val="bg1"/>
                </a:solidFill>
                <a:latin typeface="Century Gothic" panose="020B0502020202020204" pitchFamily="34" charset="0"/>
              </a:rPr>
              <a:t>s a Muslim, </a:t>
            </a:r>
            <a:r>
              <a:rPr lang="en-GB" sz="1200" b="0" i="0" dirty="0" err="1">
                <a:solidFill>
                  <a:schemeClr val="bg1"/>
                </a:solidFill>
                <a:latin typeface="Century Gothic" panose="020B0502020202020204" pitchFamily="34" charset="0"/>
              </a:rPr>
              <a:t>Ibtihaj</a:t>
            </a:r>
            <a:r>
              <a:rPr lang="en-GB" sz="1200" b="0" i="0" dirty="0">
                <a:solidFill>
                  <a:schemeClr val="bg1"/>
                </a:solidFill>
                <a:latin typeface="Century Gothic" panose="020B0502020202020204" pitchFamily="34" charset="0"/>
              </a:rPr>
              <a:t> tries to follow the teachings of the Qur’an and the example of the Prophet Muhammad (</a:t>
            </a:r>
            <a:r>
              <a:rPr lang="en-GB" sz="1200" b="0" i="0" dirty="0" err="1">
                <a:solidFill>
                  <a:schemeClr val="bg1"/>
                </a:solidFill>
                <a:latin typeface="Century Gothic" panose="020B0502020202020204" pitchFamily="34" charset="0"/>
              </a:rPr>
              <a:t>pbuh</a:t>
            </a:r>
            <a:r>
              <a:rPr lang="en-GB" sz="1200" b="0" i="0" dirty="0">
                <a:solidFill>
                  <a:schemeClr val="bg1"/>
                </a:solidFill>
                <a:latin typeface="Century Gothic" panose="020B0502020202020204" pitchFamily="34" charset="0"/>
              </a:rPr>
              <a:t>) in how she treats others, so </a:t>
            </a:r>
            <a:r>
              <a:rPr lang="en-GB" b="0" i="0" dirty="0"/>
              <a:t>let’s hear a few more words from her about how she has tried to do this in her own life: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dirty="0">
                <a:solidFill>
                  <a:schemeClr val="bg1"/>
                </a:solidFill>
                <a:latin typeface="Century Gothic" panose="020B0502020202020204" pitchFamily="34" charset="0"/>
              </a:rPr>
              <a:t>“I feel like I have to speak up for those people whose voices go unheard.”</a:t>
            </a:r>
          </a:p>
          <a:p>
            <a:r>
              <a:rPr lang="en-GB" b="0" dirty="0"/>
              <a:t>Her books are part of her work to encourage others to be proud of who they are and not feel as if they need to hide.</a:t>
            </a:r>
          </a:p>
          <a:p>
            <a:r>
              <a:rPr lang="en-GB" b="0" i="1" dirty="0"/>
              <a:t>Optional question, for older pupils maybe?: I wonder if there might be people in our school community who sometimes feel like this? I wonder how we might help them to feel that their voices are being heard?</a:t>
            </a:r>
          </a:p>
        </p:txBody>
      </p:sp>
      <p:sp>
        <p:nvSpPr>
          <p:cNvPr id="4" name="Slide Number Placeholder 3"/>
          <p:cNvSpPr>
            <a:spLocks noGrp="1"/>
          </p:cNvSpPr>
          <p:nvPr>
            <p:ph type="sldNum" sz="quarter" idx="5"/>
          </p:nvPr>
        </p:nvSpPr>
        <p:spPr/>
        <p:txBody>
          <a:bodyPr/>
          <a:lstStyle/>
          <a:p>
            <a:fld id="{FAC4A3D8-BB29-439B-A518-F85617E3D510}" type="slidenum">
              <a:rPr lang="en-GB" smtClean="0"/>
              <a:t>20</a:t>
            </a:fld>
            <a:endParaRPr lang="en-GB"/>
          </a:p>
        </p:txBody>
      </p:sp>
    </p:spTree>
    <p:extLst>
      <p:ext uri="{BB962C8B-B14F-4D97-AF65-F5344CB8AC3E}">
        <p14:creationId xmlns:p14="http://schemas.microsoft.com/office/powerpoint/2010/main" val="3890682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mbria" panose="02040503050406030204" pitchFamily="18" charset="0"/>
                <a:ea typeface="MS Mincho" panose="02020609040205080304" pitchFamily="49" charset="-128"/>
                <a:cs typeface="Times New Roman" panose="02020603050405020304" pitchFamily="18" charset="0"/>
              </a:rPr>
              <a:t>Slide 21: </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Throughout our assemblies this term, we have been thinking about these core Olympic and Paralympic values. I wonder which you think </a:t>
            </a:r>
            <a:r>
              <a:rPr lang="en-GB" sz="1800" b="0" dirty="0" err="1">
                <a:effectLst/>
                <a:latin typeface="Cambria" panose="02040503050406030204" pitchFamily="18" charset="0"/>
                <a:ea typeface="MS Mincho" panose="02020609040205080304" pitchFamily="49" charset="-128"/>
                <a:cs typeface="Times New Roman" panose="02020603050405020304" pitchFamily="18" charset="0"/>
              </a:rPr>
              <a:t>Ibtihaj</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 Muhammad has shown during her life and sporting career? [talk together]</a:t>
            </a:r>
          </a:p>
          <a:p>
            <a:pPr marL="0" lvl="0" indent="0">
              <a:buFont typeface="Symbol" panose="05050102010706020507" pitchFamily="18" charset="2"/>
              <a:buNone/>
            </a:pP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3572481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22:  Responding and words for worship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Let’s be still and quiet for a few moments now, as we come towards the end of our time together today. We’ve heard today about </a:t>
            </a:r>
            <a:r>
              <a:rPr lang="en-GB" b="0" dirty="0" err="1"/>
              <a:t>Ibtihaj</a:t>
            </a:r>
            <a:r>
              <a:rPr lang="en-GB" b="0" dirty="0"/>
              <a:t> Muhammad and how she was the first ever Muslim woman to be able to wear her hijab at the Olympics. We’ve heard how important it is to her that she </a:t>
            </a:r>
            <a:r>
              <a:rPr lang="en-GB" b="0" i="0" dirty="0"/>
              <a:t>speaks up for others who are less able to ‘be themselves’…..</a:t>
            </a: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rPr>
              <a:t>Let’s wonder together now…..</a:t>
            </a:r>
            <a:endParaRPr lang="en-GB"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entury Gothic" panose="020B0502020202020204" pitchFamily="34" charset="0"/>
              </a:rPr>
              <a:t>….I wonder why it was so important to </a:t>
            </a:r>
            <a:r>
              <a:rPr lang="en-GB" sz="1200" b="1" dirty="0" err="1">
                <a:solidFill>
                  <a:prstClr val="black"/>
                </a:solidFill>
                <a:latin typeface="Century Gothic" panose="020B0502020202020204" pitchFamily="34" charset="0"/>
              </a:rPr>
              <a:t>Ibtihaj</a:t>
            </a:r>
            <a:r>
              <a:rPr lang="en-GB" sz="1200" b="1" dirty="0">
                <a:solidFill>
                  <a:prstClr val="black"/>
                </a:solidFill>
                <a:latin typeface="Century Gothic" panose="020B0502020202020204" pitchFamily="34" charset="0"/>
              </a:rPr>
              <a:t> that she was able to wear her hijab when she competed?....</a:t>
            </a:r>
          </a:p>
          <a:p>
            <a:pPr lvl="0" algn="ctr" fontAlgn="auto">
              <a:spcAft>
                <a:spcPts val="0"/>
              </a:spcAft>
              <a:buNone/>
              <a:defRPr/>
            </a:pPr>
            <a:r>
              <a:rPr lang="en-GB" sz="1200" b="1" dirty="0">
                <a:solidFill>
                  <a:prstClr val="black"/>
                </a:solidFill>
                <a:latin typeface="Century Gothic" panose="020B0502020202020204" pitchFamily="34" charset="0"/>
              </a:rPr>
              <a:t>…I wonder how this helped her to feel proud of her religion and proud to represent her country?....</a:t>
            </a:r>
          </a:p>
          <a:p>
            <a:pPr lvl="0" algn="ctr" fontAlgn="auto">
              <a:spcAft>
                <a:spcPts val="0"/>
              </a:spcAft>
              <a:buNone/>
              <a:defRPr/>
            </a:pPr>
            <a:r>
              <a:rPr lang="en-GB" sz="1200" b="1" dirty="0">
                <a:solidFill>
                  <a:prstClr val="black"/>
                </a:solidFill>
                <a:latin typeface="Century Gothic" panose="020B0502020202020204" pitchFamily="34" charset="0"/>
              </a:rPr>
              <a:t> ….I wonder what </a:t>
            </a:r>
            <a:r>
              <a:rPr lang="en-GB" sz="1200" b="1" i="1" u="sng" dirty="0">
                <a:solidFill>
                  <a:prstClr val="black"/>
                </a:solidFill>
                <a:latin typeface="Century Gothic" panose="020B0502020202020204" pitchFamily="34" charset="0"/>
              </a:rPr>
              <a:t>you</a:t>
            </a:r>
            <a:r>
              <a:rPr lang="en-GB" sz="1200" b="1" dirty="0">
                <a:solidFill>
                  <a:prstClr val="black"/>
                </a:solidFill>
                <a:latin typeface="Century Gothic" panose="020B0502020202020204" pitchFamily="34" charset="0"/>
              </a:rPr>
              <a:t> are proud of?.... </a:t>
            </a:r>
          </a:p>
          <a:p>
            <a:pPr lvl="0" algn="ctr" fontAlgn="auto">
              <a:spcAft>
                <a:spcPts val="0"/>
              </a:spcAft>
              <a:buNone/>
              <a:defRPr/>
            </a:pPr>
            <a:r>
              <a:rPr lang="en-GB" sz="1200" b="1" dirty="0">
                <a:solidFill>
                  <a:prstClr val="black"/>
                </a:solidFill>
                <a:latin typeface="Century Gothic" panose="020B0502020202020204" pitchFamily="34" charset="0"/>
              </a:rPr>
              <a:t>….Or how you might ‘speak up’ for others?....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0"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dirty="0">
                <a:solidFill>
                  <a:schemeClr val="bg1"/>
                </a:solidFill>
                <a:latin typeface="Century Gothic" panose="020B0502020202020204" pitchFamily="34" charset="0"/>
              </a:rPr>
              <a:t>….In the quietness now, you might want to take a few moments to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FAC4A3D8-BB29-439B-A518-F85617E3D510}" type="slidenum">
              <a:rPr lang="en-GB" smtClean="0"/>
              <a:t>22</a:t>
            </a:fld>
            <a:endParaRPr lang="en-GB"/>
          </a:p>
        </p:txBody>
      </p:sp>
    </p:spTree>
    <p:extLst>
      <p:ext uri="{BB962C8B-B14F-4D97-AF65-F5344CB8AC3E}">
        <p14:creationId xmlns:p14="http://schemas.microsoft.com/office/powerpoint/2010/main" val="3745693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MS Mincho" panose="02020609040205080304" pitchFamily="49" charset="-128"/>
                <a:cs typeface="Times New Roman" panose="02020603050405020304" pitchFamily="18" charset="0"/>
              </a:rPr>
              <a:t>Slide 23: Prayer</a:t>
            </a:r>
          </a:p>
          <a:p>
            <a:r>
              <a:rPr lang="en-US" sz="1800" b="0" dirty="0">
                <a:effectLst/>
                <a:latin typeface="Calibri" panose="020F0502020204030204" pitchFamily="34" charset="0"/>
                <a:ea typeface="MS Mincho" panose="02020609040205080304" pitchFamily="49" charset="-128"/>
                <a:cs typeface="Times New Roman" panose="02020603050405020304" pitchFamily="18" charset="0"/>
              </a:rPr>
              <a:t>Before we take a few moments to pray today, I am going to use some words from the Book of Proverbs, in the Bible – ancient wisdom about how to live well </a:t>
            </a:r>
            <a:r>
              <a:rPr lang="en-US" sz="1800" b="0" i="1" dirty="0">
                <a:effectLst/>
                <a:latin typeface="Calibri" panose="020F0502020204030204" pitchFamily="34" charset="0"/>
                <a:ea typeface="MS Mincho" panose="02020609040205080304" pitchFamily="49" charset="-128"/>
                <a:cs typeface="Times New Roman" panose="02020603050405020304" pitchFamily="18" charset="0"/>
              </a:rPr>
              <a:t>[you might remember this from our theme of ‘Wise Words’ last term!]. </a:t>
            </a:r>
            <a:r>
              <a:rPr lang="en-US" sz="1800" b="0" dirty="0">
                <a:effectLst/>
                <a:latin typeface="Calibri" panose="020F0502020204030204" pitchFamily="34" charset="0"/>
                <a:ea typeface="MS Mincho" panose="02020609040205080304" pitchFamily="49" charset="-128"/>
                <a:cs typeface="Times New Roman" panose="02020603050405020304" pitchFamily="18" charset="0"/>
              </a:rPr>
              <a:t>The words sound very similar to the words that we have heard from </a:t>
            </a:r>
            <a:r>
              <a:rPr lang="en-US" sz="1800" b="0" dirty="0" err="1">
                <a:effectLst/>
                <a:latin typeface="Calibri" panose="020F0502020204030204" pitchFamily="34" charset="0"/>
                <a:ea typeface="MS Mincho" panose="02020609040205080304" pitchFamily="49" charset="-128"/>
                <a:cs typeface="Times New Roman" panose="02020603050405020304" pitchFamily="18" charset="0"/>
              </a:rPr>
              <a:t>Ibtihaj</a:t>
            </a:r>
            <a:r>
              <a:rPr lang="en-US" sz="1800" b="0" dirty="0">
                <a:effectLst/>
                <a:latin typeface="Calibri" panose="020F0502020204030204" pitchFamily="34" charset="0"/>
                <a:ea typeface="MS Mincho" panose="02020609040205080304" pitchFamily="49" charset="-128"/>
                <a:cs typeface="Times New Roman" panose="02020603050405020304" pitchFamily="18" charset="0"/>
              </a:rPr>
              <a:t> Muhammad….</a:t>
            </a:r>
            <a:r>
              <a:rPr lang="en-GB" sz="1800" b="1" dirty="0">
                <a:solidFill>
                  <a:schemeClr val="bg1"/>
                </a:solidFill>
                <a:latin typeface="Century Gothic" panose="020B0502020202020204" pitchFamily="34" charset="0"/>
              </a:rPr>
              <a:t> Speak up for those who cannot speak for themselves. Defend the rights of all those who have nothing….the poor and needy… </a:t>
            </a:r>
            <a:endParaRPr lang="en-US" sz="1800" b="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US" sz="1800" b="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800" b="0" dirty="0">
                <a:effectLst/>
                <a:latin typeface="Calibri" panose="020F0502020204030204" pitchFamily="34" charset="0"/>
                <a:ea typeface="MS Mincho" panose="02020609040205080304" pitchFamily="49" charset="-128"/>
                <a:cs typeface="Times New Roman" panose="02020603050405020304" pitchFamily="18" charset="0"/>
              </a:rPr>
              <a:t>In the silence now, think quietly about what these words mean – and how we might speak up for those who cannot speak for themselves. You might want to turn your thoughts into a prayer of your own…..</a:t>
            </a:r>
          </a:p>
          <a:p>
            <a:r>
              <a:rPr lang="en-US" sz="1800" i="1" dirty="0">
                <a:effectLst/>
                <a:latin typeface="Calibri" panose="020F0502020204030204" pitchFamily="34" charset="0"/>
                <a:ea typeface="MS Mincho" panose="02020609040205080304" pitchFamily="49" charset="-128"/>
              </a:rPr>
              <a:t>[Leave space for private reflection / prayer here]</a:t>
            </a:r>
            <a:endParaRPr lang="en-GB"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AC4A3D8-BB29-439B-A518-F85617E3D510}" type="slidenum">
              <a:rPr lang="en-GB" smtClean="0"/>
              <a:t>23</a:t>
            </a:fld>
            <a:endParaRPr lang="en-GB"/>
          </a:p>
        </p:txBody>
      </p:sp>
    </p:spTree>
    <p:extLst>
      <p:ext uri="{BB962C8B-B14F-4D97-AF65-F5344CB8AC3E}">
        <p14:creationId xmlns:p14="http://schemas.microsoft.com/office/powerpoint/2010/main" val="685594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Slide 24</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As we leave this place &amp; time and go into the day ahead…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All: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Let’s go for gold* in all that we do!</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*Again, you might need to unpick what we mean by ‘going for gold’ in the context of today’s words.</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25: Reflective areas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rPr>
              <a:t>In her book The Proudest Blue, there is an image of a paper boat</a:t>
            </a:r>
            <a:endParaRPr lang="en-GB" dirty="0"/>
          </a:p>
        </p:txBody>
      </p:sp>
      <p:sp>
        <p:nvSpPr>
          <p:cNvPr id="4" name="Slide Number Placeholder 3"/>
          <p:cNvSpPr>
            <a:spLocks noGrp="1"/>
          </p:cNvSpPr>
          <p:nvPr>
            <p:ph type="sldNum" sz="quarter" idx="5"/>
          </p:nvPr>
        </p:nvSpPr>
        <p:spPr/>
        <p:txBody>
          <a:bodyPr/>
          <a:lstStyle/>
          <a:p>
            <a:fld id="{FAC4A3D8-BB29-439B-A518-F85617E3D510}" type="slidenum">
              <a:rPr lang="en-GB" smtClean="0"/>
              <a:t>25</a:t>
            </a:fld>
            <a:endParaRPr lang="en-GB"/>
          </a:p>
        </p:txBody>
      </p:sp>
    </p:spTree>
    <p:extLst>
      <p:ext uri="{BB962C8B-B14F-4D97-AF65-F5344CB8AC3E}">
        <p14:creationId xmlns:p14="http://schemas.microsoft.com/office/powerpoint/2010/main" val="93481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3:</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Let’s jump straight into our Olympic time machine and go back in time 8 years</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 ….to 2016,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D5497B-4A75-480F-A5A0-54029FF93931}" type="slidenum">
              <a:rPr kumimoji="0" lang="en-GB"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426834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mbria" panose="02040503050406030204" pitchFamily="18" charset="0"/>
                <a:ea typeface="MS Mincho" panose="02020609040205080304" pitchFamily="49" charset="-128"/>
                <a:cs typeface="Times New Roman" panose="02020603050405020304" pitchFamily="18" charset="0"/>
              </a:rPr>
              <a:t>Slide 4: </a:t>
            </a:r>
            <a:r>
              <a:rPr lang="en-GB" sz="1800" b="0" dirty="0">
                <a:effectLst/>
                <a:latin typeface="Cambria" panose="02040503050406030204" pitchFamily="18" charset="0"/>
                <a:ea typeface="MS Mincho" panose="02020609040205080304" pitchFamily="49" charset="-128"/>
                <a:cs typeface="Times New Roman" panose="02020603050405020304" pitchFamily="18" charset="0"/>
              </a:rPr>
              <a:t>When the Olympics and Paralympics were in Rio, Brazil. We’ll be hearing the story of one female athlete who competed in 2016, but first….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00638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We’re going to play a short game together, all about head coverings, ‘Name that hat!!’ [work through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Slides 6-12 </a:t>
            </a:r>
            <a:r>
              <a:rPr lang="en-GB" sz="1800" b="0" dirty="0">
                <a:effectLst/>
                <a:latin typeface="Calibri" panose="020F0502020204030204" pitchFamily="34" charset="0"/>
                <a:ea typeface="MS Mincho" panose="02020609040205080304" pitchFamily="49" charset="-128"/>
                <a:cs typeface="Times New Roman" panose="02020603050405020304" pitchFamily="18" charset="0"/>
              </a:rPr>
              <a:t>– answers are under the slide if you’re not sure!]</a:t>
            </a:r>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8262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Baseball cap</a:t>
            </a:r>
          </a:p>
        </p:txBody>
      </p:sp>
      <p:sp>
        <p:nvSpPr>
          <p:cNvPr id="4" name="Slide Number Placeholder 3"/>
          <p:cNvSpPr>
            <a:spLocks noGrp="1"/>
          </p:cNvSpPr>
          <p:nvPr>
            <p:ph type="sldNum" sz="quarter" idx="5"/>
          </p:nvPr>
        </p:nvSpPr>
        <p:spPr/>
        <p:txBody>
          <a:bodyPr/>
          <a:lstStyle/>
          <a:p>
            <a:fld id="{FAC4A3D8-BB29-439B-A518-F85617E3D510}" type="slidenum">
              <a:rPr lang="en-GB" smtClean="0"/>
              <a:t>6</a:t>
            </a:fld>
            <a:endParaRPr lang="en-GB"/>
          </a:p>
        </p:txBody>
      </p:sp>
    </p:spTree>
    <p:extLst>
      <p:ext uri="{BB962C8B-B14F-4D97-AF65-F5344CB8AC3E}">
        <p14:creationId xmlns:p14="http://schemas.microsoft.com/office/powerpoint/2010/main" val="26604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Beret</a:t>
            </a:r>
          </a:p>
        </p:txBody>
      </p:sp>
      <p:sp>
        <p:nvSpPr>
          <p:cNvPr id="4" name="Slide Number Placeholder 3"/>
          <p:cNvSpPr>
            <a:spLocks noGrp="1"/>
          </p:cNvSpPr>
          <p:nvPr>
            <p:ph type="sldNum" sz="quarter" idx="5"/>
          </p:nvPr>
        </p:nvSpPr>
        <p:spPr/>
        <p:txBody>
          <a:bodyPr/>
          <a:lstStyle/>
          <a:p>
            <a:fld id="{FAC4A3D8-BB29-439B-A518-F85617E3D510}" type="slidenum">
              <a:rPr lang="en-GB" smtClean="0"/>
              <a:t>7</a:t>
            </a:fld>
            <a:endParaRPr lang="en-GB"/>
          </a:p>
        </p:txBody>
      </p:sp>
    </p:spTree>
    <p:extLst>
      <p:ext uri="{BB962C8B-B14F-4D97-AF65-F5344CB8AC3E}">
        <p14:creationId xmlns:p14="http://schemas.microsoft.com/office/powerpoint/2010/main" val="414596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Crown</a:t>
            </a:r>
          </a:p>
        </p:txBody>
      </p:sp>
      <p:sp>
        <p:nvSpPr>
          <p:cNvPr id="4" name="Slide Number Placeholder 3"/>
          <p:cNvSpPr>
            <a:spLocks noGrp="1"/>
          </p:cNvSpPr>
          <p:nvPr>
            <p:ph type="sldNum" sz="quarter" idx="5"/>
          </p:nvPr>
        </p:nvSpPr>
        <p:spPr/>
        <p:txBody>
          <a:bodyPr/>
          <a:lstStyle/>
          <a:p>
            <a:fld id="{FAC4A3D8-BB29-439B-A518-F85617E3D510}" type="slidenum">
              <a:rPr lang="en-GB" smtClean="0"/>
              <a:t>8</a:t>
            </a:fld>
            <a:endParaRPr lang="en-GB"/>
          </a:p>
        </p:txBody>
      </p:sp>
    </p:spTree>
    <p:extLst>
      <p:ext uri="{BB962C8B-B14F-4D97-AF65-F5344CB8AC3E}">
        <p14:creationId xmlns:p14="http://schemas.microsoft.com/office/powerpoint/2010/main" val="224478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Party hat</a:t>
            </a:r>
          </a:p>
        </p:txBody>
      </p:sp>
      <p:sp>
        <p:nvSpPr>
          <p:cNvPr id="4" name="Slide Number Placeholder 3"/>
          <p:cNvSpPr>
            <a:spLocks noGrp="1"/>
          </p:cNvSpPr>
          <p:nvPr>
            <p:ph type="sldNum" sz="quarter" idx="5"/>
          </p:nvPr>
        </p:nvSpPr>
        <p:spPr/>
        <p:txBody>
          <a:bodyPr/>
          <a:lstStyle/>
          <a:p>
            <a:fld id="{FAC4A3D8-BB29-439B-A518-F85617E3D510}" type="slidenum">
              <a:rPr lang="en-GB" smtClean="0"/>
              <a:t>9</a:t>
            </a:fld>
            <a:endParaRPr lang="en-GB"/>
          </a:p>
        </p:txBody>
      </p:sp>
    </p:spTree>
    <p:extLst>
      <p:ext uri="{BB962C8B-B14F-4D97-AF65-F5344CB8AC3E}">
        <p14:creationId xmlns:p14="http://schemas.microsoft.com/office/powerpoint/2010/main" val="137034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930F7A-FE4D-9F11-2A52-CBD8C3A5BCDD}"/>
              </a:ext>
            </a:extLst>
          </p:cNvPr>
          <p:cNvSpPr>
            <a:spLocks noGrp="1"/>
          </p:cNvSpPr>
          <p:nvPr>
            <p:ph type="dt" sz="half" idx="10"/>
          </p:nvPr>
        </p:nvSpPr>
        <p:spPr/>
        <p:txBody>
          <a:bodyPr/>
          <a:lstStyle>
            <a:lvl1pPr>
              <a:defRPr/>
            </a:lvl1pPr>
          </a:lstStyle>
          <a:p>
            <a:fld id="{E3593131-0779-45A7-BE7A-57B8F83A5271}" type="datetimeFigureOut">
              <a:rPr lang="en-US" altLang="en-US"/>
              <a:pPr/>
              <a:t>5/1/2024</a:t>
            </a:fld>
            <a:endParaRPr lang="en-US" altLang="en-US"/>
          </a:p>
        </p:txBody>
      </p:sp>
      <p:sp>
        <p:nvSpPr>
          <p:cNvPr id="5" name="Footer Placeholder 4">
            <a:extLst>
              <a:ext uri="{FF2B5EF4-FFF2-40B4-BE49-F238E27FC236}">
                <a16:creationId xmlns:a16="http://schemas.microsoft.com/office/drawing/2014/main" id="{D752F692-0C58-740C-1F65-0D28B5EBCD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D1A641-477C-7BEB-9C01-11FB8662C8CC}"/>
              </a:ext>
            </a:extLst>
          </p:cNvPr>
          <p:cNvSpPr>
            <a:spLocks noGrp="1"/>
          </p:cNvSpPr>
          <p:nvPr>
            <p:ph type="sldNum" sz="quarter" idx="12"/>
          </p:nvPr>
        </p:nvSpPr>
        <p:spPr/>
        <p:txBody>
          <a:bodyPr/>
          <a:lstStyle>
            <a:lvl1pPr>
              <a:defRPr/>
            </a:lvl1pPr>
          </a:lstStyle>
          <a:p>
            <a:fld id="{E6758B5F-DAEB-4597-A0BF-EBBA0F2E70FA}" type="slidenum">
              <a:rPr lang="en-US" altLang="en-US"/>
              <a:pPr/>
              <a:t>‹#›</a:t>
            </a:fld>
            <a:endParaRPr lang="en-US" altLang="en-US"/>
          </a:p>
        </p:txBody>
      </p:sp>
    </p:spTree>
    <p:extLst>
      <p:ext uri="{BB962C8B-B14F-4D97-AF65-F5344CB8AC3E}">
        <p14:creationId xmlns:p14="http://schemas.microsoft.com/office/powerpoint/2010/main" val="215638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5C79A2-73DE-BDB9-47FA-295F3B6EF971}"/>
              </a:ext>
            </a:extLst>
          </p:cNvPr>
          <p:cNvSpPr>
            <a:spLocks noGrp="1"/>
          </p:cNvSpPr>
          <p:nvPr>
            <p:ph type="dt" sz="half" idx="10"/>
          </p:nvPr>
        </p:nvSpPr>
        <p:spPr/>
        <p:txBody>
          <a:bodyPr/>
          <a:lstStyle>
            <a:lvl1pPr>
              <a:defRPr/>
            </a:lvl1pPr>
          </a:lstStyle>
          <a:p>
            <a:fld id="{AF355AA0-7E2D-4E53-956D-5D2DCDBC1576}" type="datetimeFigureOut">
              <a:rPr lang="en-US" altLang="en-US"/>
              <a:pPr/>
              <a:t>5/1/2024</a:t>
            </a:fld>
            <a:endParaRPr lang="en-US" altLang="en-US"/>
          </a:p>
        </p:txBody>
      </p:sp>
      <p:sp>
        <p:nvSpPr>
          <p:cNvPr id="5" name="Footer Placeholder 4">
            <a:extLst>
              <a:ext uri="{FF2B5EF4-FFF2-40B4-BE49-F238E27FC236}">
                <a16:creationId xmlns:a16="http://schemas.microsoft.com/office/drawing/2014/main" id="{7DD0EECA-5EB2-1565-2423-E462845BBE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80F08-FA97-06DC-C4D8-0E5EBEE4AFEB}"/>
              </a:ext>
            </a:extLst>
          </p:cNvPr>
          <p:cNvSpPr>
            <a:spLocks noGrp="1"/>
          </p:cNvSpPr>
          <p:nvPr>
            <p:ph type="sldNum" sz="quarter" idx="12"/>
          </p:nvPr>
        </p:nvSpPr>
        <p:spPr/>
        <p:txBody>
          <a:bodyPr/>
          <a:lstStyle>
            <a:lvl1pPr>
              <a:defRPr/>
            </a:lvl1pPr>
          </a:lstStyle>
          <a:p>
            <a:fld id="{9D7FCF83-FB53-48CB-AE25-46A63061345E}" type="slidenum">
              <a:rPr lang="en-US" altLang="en-US"/>
              <a:pPr/>
              <a:t>‹#›</a:t>
            </a:fld>
            <a:endParaRPr lang="en-US" altLang="en-US"/>
          </a:p>
        </p:txBody>
      </p:sp>
    </p:spTree>
    <p:extLst>
      <p:ext uri="{BB962C8B-B14F-4D97-AF65-F5344CB8AC3E}">
        <p14:creationId xmlns:p14="http://schemas.microsoft.com/office/powerpoint/2010/main" val="42725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A40CAE-4874-ED0F-FFD0-38C7E09A1E43}"/>
              </a:ext>
            </a:extLst>
          </p:cNvPr>
          <p:cNvSpPr>
            <a:spLocks noGrp="1"/>
          </p:cNvSpPr>
          <p:nvPr>
            <p:ph type="dt" sz="half" idx="10"/>
          </p:nvPr>
        </p:nvSpPr>
        <p:spPr/>
        <p:txBody>
          <a:bodyPr/>
          <a:lstStyle>
            <a:lvl1pPr>
              <a:defRPr/>
            </a:lvl1pPr>
          </a:lstStyle>
          <a:p>
            <a:fld id="{54F919D0-3349-4855-AF93-1FF04263C021}" type="datetimeFigureOut">
              <a:rPr lang="en-US" altLang="en-US"/>
              <a:pPr/>
              <a:t>5/1/2024</a:t>
            </a:fld>
            <a:endParaRPr lang="en-US" altLang="en-US"/>
          </a:p>
        </p:txBody>
      </p:sp>
      <p:sp>
        <p:nvSpPr>
          <p:cNvPr id="5" name="Footer Placeholder 4">
            <a:extLst>
              <a:ext uri="{FF2B5EF4-FFF2-40B4-BE49-F238E27FC236}">
                <a16:creationId xmlns:a16="http://schemas.microsoft.com/office/drawing/2014/main" id="{2EA5B175-A697-FFC9-1E8E-8DA0E4BFB8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B955FD-2EC0-56E7-7D5D-96C893D1AEA2}"/>
              </a:ext>
            </a:extLst>
          </p:cNvPr>
          <p:cNvSpPr>
            <a:spLocks noGrp="1"/>
          </p:cNvSpPr>
          <p:nvPr>
            <p:ph type="sldNum" sz="quarter" idx="12"/>
          </p:nvPr>
        </p:nvSpPr>
        <p:spPr/>
        <p:txBody>
          <a:bodyPr/>
          <a:lstStyle>
            <a:lvl1pPr>
              <a:defRPr/>
            </a:lvl1pPr>
          </a:lstStyle>
          <a:p>
            <a:fld id="{E7683D8D-75F4-4829-A19E-F636B50E5F86}" type="slidenum">
              <a:rPr lang="en-US" altLang="en-US"/>
              <a:pPr/>
              <a:t>‹#›</a:t>
            </a:fld>
            <a:endParaRPr lang="en-US" altLang="en-US"/>
          </a:p>
        </p:txBody>
      </p:sp>
    </p:spTree>
    <p:extLst>
      <p:ext uri="{BB962C8B-B14F-4D97-AF65-F5344CB8AC3E}">
        <p14:creationId xmlns:p14="http://schemas.microsoft.com/office/powerpoint/2010/main" val="173813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245815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4608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268933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187584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90232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170379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261562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204750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56D1D-A53D-ACE8-283D-32FC3373C6C8}"/>
              </a:ext>
            </a:extLst>
          </p:cNvPr>
          <p:cNvSpPr>
            <a:spLocks noGrp="1"/>
          </p:cNvSpPr>
          <p:nvPr>
            <p:ph type="dt" sz="half" idx="10"/>
          </p:nvPr>
        </p:nvSpPr>
        <p:spPr/>
        <p:txBody>
          <a:bodyPr/>
          <a:lstStyle>
            <a:lvl1pPr>
              <a:defRPr/>
            </a:lvl1pPr>
          </a:lstStyle>
          <a:p>
            <a:fld id="{C3AA3D41-7975-4FEE-AC87-B42F3FC4901A}" type="datetimeFigureOut">
              <a:rPr lang="en-US" altLang="en-US"/>
              <a:pPr/>
              <a:t>5/1/2024</a:t>
            </a:fld>
            <a:endParaRPr lang="en-US" altLang="en-US"/>
          </a:p>
        </p:txBody>
      </p:sp>
      <p:sp>
        <p:nvSpPr>
          <p:cNvPr id="5" name="Footer Placeholder 4">
            <a:extLst>
              <a:ext uri="{FF2B5EF4-FFF2-40B4-BE49-F238E27FC236}">
                <a16:creationId xmlns:a16="http://schemas.microsoft.com/office/drawing/2014/main" id="{A2B2FA61-A745-CE54-3359-EA98B00934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0D0FC8-CBE7-1673-571F-0FF7C98BF2C3}"/>
              </a:ext>
            </a:extLst>
          </p:cNvPr>
          <p:cNvSpPr>
            <a:spLocks noGrp="1"/>
          </p:cNvSpPr>
          <p:nvPr>
            <p:ph type="sldNum" sz="quarter" idx="12"/>
          </p:nvPr>
        </p:nvSpPr>
        <p:spPr/>
        <p:txBody>
          <a:bodyPr/>
          <a:lstStyle>
            <a:lvl1pPr>
              <a:defRPr/>
            </a:lvl1pPr>
          </a:lstStyle>
          <a:p>
            <a:fld id="{090A0BB6-191D-470B-B581-D6AC898EB312}" type="slidenum">
              <a:rPr lang="en-US" altLang="en-US"/>
              <a:pPr/>
              <a:t>‹#›</a:t>
            </a:fld>
            <a:endParaRPr lang="en-US" altLang="en-US"/>
          </a:p>
        </p:txBody>
      </p:sp>
    </p:spTree>
    <p:extLst>
      <p:ext uri="{BB962C8B-B14F-4D97-AF65-F5344CB8AC3E}">
        <p14:creationId xmlns:p14="http://schemas.microsoft.com/office/powerpoint/2010/main" val="337183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2182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121212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63260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706707-F8A5-6390-7E16-438B6A5B78C6}"/>
              </a:ext>
            </a:extLst>
          </p:cNvPr>
          <p:cNvSpPr>
            <a:spLocks noGrp="1"/>
          </p:cNvSpPr>
          <p:nvPr>
            <p:ph type="dt" sz="half" idx="10"/>
          </p:nvPr>
        </p:nvSpPr>
        <p:spPr/>
        <p:txBody>
          <a:bodyPr/>
          <a:lstStyle>
            <a:lvl1pPr>
              <a:defRPr/>
            </a:lvl1pPr>
          </a:lstStyle>
          <a:p>
            <a:fld id="{954320FA-7CB3-47F8-8F27-EA21F62A4359}" type="datetimeFigureOut">
              <a:rPr lang="en-US" altLang="en-US"/>
              <a:pPr/>
              <a:t>5/1/2024</a:t>
            </a:fld>
            <a:endParaRPr lang="en-US" altLang="en-US"/>
          </a:p>
        </p:txBody>
      </p:sp>
      <p:sp>
        <p:nvSpPr>
          <p:cNvPr id="5" name="Footer Placeholder 4">
            <a:extLst>
              <a:ext uri="{FF2B5EF4-FFF2-40B4-BE49-F238E27FC236}">
                <a16:creationId xmlns:a16="http://schemas.microsoft.com/office/drawing/2014/main" id="{5C4F564E-044B-3F5B-4BE4-1C612387FE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28DBB68-6AC9-35B4-9FF0-14B1DD91FA2A}"/>
              </a:ext>
            </a:extLst>
          </p:cNvPr>
          <p:cNvSpPr>
            <a:spLocks noGrp="1"/>
          </p:cNvSpPr>
          <p:nvPr>
            <p:ph type="sldNum" sz="quarter" idx="12"/>
          </p:nvPr>
        </p:nvSpPr>
        <p:spPr/>
        <p:txBody>
          <a:bodyPr/>
          <a:lstStyle>
            <a:lvl1pPr>
              <a:defRPr/>
            </a:lvl1pPr>
          </a:lstStyle>
          <a:p>
            <a:fld id="{95479B61-7CC8-4D5E-B54C-DC778F17896A}" type="slidenum">
              <a:rPr lang="en-US" altLang="en-US"/>
              <a:pPr/>
              <a:t>‹#›</a:t>
            </a:fld>
            <a:endParaRPr lang="en-US" altLang="en-US"/>
          </a:p>
        </p:txBody>
      </p:sp>
    </p:spTree>
    <p:extLst>
      <p:ext uri="{BB962C8B-B14F-4D97-AF65-F5344CB8AC3E}">
        <p14:creationId xmlns:p14="http://schemas.microsoft.com/office/powerpoint/2010/main" val="339845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31BFEEA3-38F8-9E5C-B1C6-1B8C55E6EBDC}"/>
              </a:ext>
            </a:extLst>
          </p:cNvPr>
          <p:cNvSpPr>
            <a:spLocks noGrp="1"/>
          </p:cNvSpPr>
          <p:nvPr>
            <p:ph type="dt" sz="half" idx="10"/>
          </p:nvPr>
        </p:nvSpPr>
        <p:spPr/>
        <p:txBody>
          <a:bodyPr/>
          <a:lstStyle>
            <a:lvl1pPr>
              <a:defRPr/>
            </a:lvl1pPr>
          </a:lstStyle>
          <a:p>
            <a:fld id="{9BE7D9D4-9456-48FC-995B-BEEAA6AB246A}" type="datetimeFigureOut">
              <a:rPr lang="en-US" altLang="en-US"/>
              <a:pPr/>
              <a:t>5/1/2024</a:t>
            </a:fld>
            <a:endParaRPr lang="en-US" altLang="en-US"/>
          </a:p>
        </p:txBody>
      </p:sp>
      <p:sp>
        <p:nvSpPr>
          <p:cNvPr id="6" name="Footer Placeholder 4">
            <a:extLst>
              <a:ext uri="{FF2B5EF4-FFF2-40B4-BE49-F238E27FC236}">
                <a16:creationId xmlns:a16="http://schemas.microsoft.com/office/drawing/2014/main" id="{C2408528-B787-110D-1A48-48A568A4687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1D9915-237E-9364-F245-2730B7236D05}"/>
              </a:ext>
            </a:extLst>
          </p:cNvPr>
          <p:cNvSpPr>
            <a:spLocks noGrp="1"/>
          </p:cNvSpPr>
          <p:nvPr>
            <p:ph type="sldNum" sz="quarter" idx="12"/>
          </p:nvPr>
        </p:nvSpPr>
        <p:spPr/>
        <p:txBody>
          <a:bodyPr/>
          <a:lstStyle>
            <a:lvl1pPr>
              <a:defRPr/>
            </a:lvl1pPr>
          </a:lstStyle>
          <a:p>
            <a:fld id="{8C4792A6-05C1-4448-8792-05A0380A768A}" type="slidenum">
              <a:rPr lang="en-US" altLang="en-US"/>
              <a:pPr/>
              <a:t>‹#›</a:t>
            </a:fld>
            <a:endParaRPr lang="en-US" altLang="en-US"/>
          </a:p>
        </p:txBody>
      </p:sp>
    </p:spTree>
    <p:extLst>
      <p:ext uri="{BB962C8B-B14F-4D97-AF65-F5344CB8AC3E}">
        <p14:creationId xmlns:p14="http://schemas.microsoft.com/office/powerpoint/2010/main" val="3090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A86A3F6-F555-CC03-1F85-44576AC4EACA}"/>
              </a:ext>
            </a:extLst>
          </p:cNvPr>
          <p:cNvSpPr>
            <a:spLocks noGrp="1"/>
          </p:cNvSpPr>
          <p:nvPr>
            <p:ph type="dt" sz="half" idx="10"/>
          </p:nvPr>
        </p:nvSpPr>
        <p:spPr/>
        <p:txBody>
          <a:bodyPr/>
          <a:lstStyle>
            <a:lvl1pPr>
              <a:defRPr/>
            </a:lvl1pPr>
          </a:lstStyle>
          <a:p>
            <a:fld id="{F594BC68-285B-4EA2-96A9-B2FC12B30546}" type="datetimeFigureOut">
              <a:rPr lang="en-US" altLang="en-US"/>
              <a:pPr/>
              <a:t>5/1/2024</a:t>
            </a:fld>
            <a:endParaRPr lang="en-US" altLang="en-US"/>
          </a:p>
        </p:txBody>
      </p:sp>
      <p:sp>
        <p:nvSpPr>
          <p:cNvPr id="8" name="Footer Placeholder 4">
            <a:extLst>
              <a:ext uri="{FF2B5EF4-FFF2-40B4-BE49-F238E27FC236}">
                <a16:creationId xmlns:a16="http://schemas.microsoft.com/office/drawing/2014/main" id="{4E454F1C-485C-D444-F0C2-80D9C36D530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5866F48-5E0A-EE5D-EA6F-88A191770633}"/>
              </a:ext>
            </a:extLst>
          </p:cNvPr>
          <p:cNvSpPr>
            <a:spLocks noGrp="1"/>
          </p:cNvSpPr>
          <p:nvPr>
            <p:ph type="sldNum" sz="quarter" idx="12"/>
          </p:nvPr>
        </p:nvSpPr>
        <p:spPr/>
        <p:txBody>
          <a:bodyPr/>
          <a:lstStyle>
            <a:lvl1pPr>
              <a:defRPr/>
            </a:lvl1pPr>
          </a:lstStyle>
          <a:p>
            <a:fld id="{79928DE1-F7B7-4321-92CC-CF1503A2FF08}" type="slidenum">
              <a:rPr lang="en-US" altLang="en-US"/>
              <a:pPr/>
              <a:t>‹#›</a:t>
            </a:fld>
            <a:endParaRPr lang="en-US" altLang="en-US"/>
          </a:p>
        </p:txBody>
      </p:sp>
    </p:spTree>
    <p:extLst>
      <p:ext uri="{BB962C8B-B14F-4D97-AF65-F5344CB8AC3E}">
        <p14:creationId xmlns:p14="http://schemas.microsoft.com/office/powerpoint/2010/main" val="22698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F047EEA-704C-03BD-FFD1-8F0B6382E614}"/>
              </a:ext>
            </a:extLst>
          </p:cNvPr>
          <p:cNvSpPr>
            <a:spLocks noGrp="1"/>
          </p:cNvSpPr>
          <p:nvPr>
            <p:ph type="dt" sz="half" idx="10"/>
          </p:nvPr>
        </p:nvSpPr>
        <p:spPr/>
        <p:txBody>
          <a:bodyPr/>
          <a:lstStyle>
            <a:lvl1pPr>
              <a:defRPr/>
            </a:lvl1pPr>
          </a:lstStyle>
          <a:p>
            <a:fld id="{DD822682-1A87-4C3F-AB18-426E1C225928}" type="datetimeFigureOut">
              <a:rPr lang="en-US" altLang="en-US"/>
              <a:pPr/>
              <a:t>5/1/2024</a:t>
            </a:fld>
            <a:endParaRPr lang="en-US" altLang="en-US"/>
          </a:p>
        </p:txBody>
      </p:sp>
      <p:sp>
        <p:nvSpPr>
          <p:cNvPr id="4" name="Footer Placeholder 4">
            <a:extLst>
              <a:ext uri="{FF2B5EF4-FFF2-40B4-BE49-F238E27FC236}">
                <a16:creationId xmlns:a16="http://schemas.microsoft.com/office/drawing/2014/main" id="{B7F15B7A-AFD4-9F05-0E41-E3C9019DF6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3915ECB-0A21-8B72-4557-F454366CCD79}"/>
              </a:ext>
            </a:extLst>
          </p:cNvPr>
          <p:cNvSpPr>
            <a:spLocks noGrp="1"/>
          </p:cNvSpPr>
          <p:nvPr>
            <p:ph type="sldNum" sz="quarter" idx="12"/>
          </p:nvPr>
        </p:nvSpPr>
        <p:spPr/>
        <p:txBody>
          <a:bodyPr/>
          <a:lstStyle>
            <a:lvl1pPr>
              <a:defRPr/>
            </a:lvl1pPr>
          </a:lstStyle>
          <a:p>
            <a:fld id="{40542C49-8759-47E1-AE05-511D1141C363}" type="slidenum">
              <a:rPr lang="en-US" altLang="en-US"/>
              <a:pPr/>
              <a:t>‹#›</a:t>
            </a:fld>
            <a:endParaRPr lang="en-US" altLang="en-US"/>
          </a:p>
        </p:txBody>
      </p:sp>
    </p:spTree>
    <p:extLst>
      <p:ext uri="{BB962C8B-B14F-4D97-AF65-F5344CB8AC3E}">
        <p14:creationId xmlns:p14="http://schemas.microsoft.com/office/powerpoint/2010/main" val="40694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59E3F9-0CA2-E3D9-9B2B-5E2CEE789EDE}"/>
              </a:ext>
            </a:extLst>
          </p:cNvPr>
          <p:cNvSpPr>
            <a:spLocks noGrp="1"/>
          </p:cNvSpPr>
          <p:nvPr>
            <p:ph type="dt" sz="half" idx="10"/>
          </p:nvPr>
        </p:nvSpPr>
        <p:spPr/>
        <p:txBody>
          <a:bodyPr/>
          <a:lstStyle>
            <a:lvl1pPr>
              <a:defRPr/>
            </a:lvl1pPr>
          </a:lstStyle>
          <a:p>
            <a:fld id="{4E231486-0018-4E5E-BF5C-1A8FC8078798}" type="datetimeFigureOut">
              <a:rPr lang="en-US" altLang="en-US"/>
              <a:pPr/>
              <a:t>5/1/2024</a:t>
            </a:fld>
            <a:endParaRPr lang="en-US" altLang="en-US"/>
          </a:p>
        </p:txBody>
      </p:sp>
      <p:sp>
        <p:nvSpPr>
          <p:cNvPr id="3" name="Footer Placeholder 4">
            <a:extLst>
              <a:ext uri="{FF2B5EF4-FFF2-40B4-BE49-F238E27FC236}">
                <a16:creationId xmlns:a16="http://schemas.microsoft.com/office/drawing/2014/main" id="{8D6E421D-5018-BAC8-0367-F525B526495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DF6389A-AEDB-8356-8853-7A1912314EC2}"/>
              </a:ext>
            </a:extLst>
          </p:cNvPr>
          <p:cNvSpPr>
            <a:spLocks noGrp="1"/>
          </p:cNvSpPr>
          <p:nvPr>
            <p:ph type="sldNum" sz="quarter" idx="12"/>
          </p:nvPr>
        </p:nvSpPr>
        <p:spPr/>
        <p:txBody>
          <a:bodyPr/>
          <a:lstStyle>
            <a:lvl1pPr>
              <a:defRPr/>
            </a:lvl1pPr>
          </a:lstStyle>
          <a:p>
            <a:fld id="{93698B15-4D53-43FE-890A-635E0DF47DE6}" type="slidenum">
              <a:rPr lang="en-US" altLang="en-US"/>
              <a:pPr/>
              <a:t>‹#›</a:t>
            </a:fld>
            <a:endParaRPr lang="en-US" altLang="en-US"/>
          </a:p>
        </p:txBody>
      </p:sp>
    </p:spTree>
    <p:extLst>
      <p:ext uri="{BB962C8B-B14F-4D97-AF65-F5344CB8AC3E}">
        <p14:creationId xmlns:p14="http://schemas.microsoft.com/office/powerpoint/2010/main" val="164919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7260FD81-7682-8EE5-3188-6771879D58FD}"/>
              </a:ext>
            </a:extLst>
          </p:cNvPr>
          <p:cNvSpPr>
            <a:spLocks noGrp="1"/>
          </p:cNvSpPr>
          <p:nvPr>
            <p:ph type="dt" sz="half" idx="10"/>
          </p:nvPr>
        </p:nvSpPr>
        <p:spPr/>
        <p:txBody>
          <a:bodyPr/>
          <a:lstStyle>
            <a:lvl1pPr>
              <a:defRPr/>
            </a:lvl1pPr>
          </a:lstStyle>
          <a:p>
            <a:fld id="{EE5B176C-D201-4F03-A419-829112A7986B}" type="datetimeFigureOut">
              <a:rPr lang="en-US" altLang="en-US"/>
              <a:pPr/>
              <a:t>5/1/2024</a:t>
            </a:fld>
            <a:endParaRPr lang="en-US" altLang="en-US"/>
          </a:p>
        </p:txBody>
      </p:sp>
      <p:sp>
        <p:nvSpPr>
          <p:cNvPr id="6" name="Footer Placeholder 4">
            <a:extLst>
              <a:ext uri="{FF2B5EF4-FFF2-40B4-BE49-F238E27FC236}">
                <a16:creationId xmlns:a16="http://schemas.microsoft.com/office/drawing/2014/main" id="{0C81BEDE-B379-C076-4953-24A37327F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81CAB8-F8EF-7122-F720-8A5FAC7FDCA3}"/>
              </a:ext>
            </a:extLst>
          </p:cNvPr>
          <p:cNvSpPr>
            <a:spLocks noGrp="1"/>
          </p:cNvSpPr>
          <p:nvPr>
            <p:ph type="sldNum" sz="quarter" idx="12"/>
          </p:nvPr>
        </p:nvSpPr>
        <p:spPr/>
        <p:txBody>
          <a:bodyPr/>
          <a:lstStyle>
            <a:lvl1pPr>
              <a:defRPr/>
            </a:lvl1pPr>
          </a:lstStyle>
          <a:p>
            <a:fld id="{A287F9BC-1844-4A6D-AC8C-1DF4ACA7F060}" type="slidenum">
              <a:rPr lang="en-US" altLang="en-US"/>
              <a:pPr/>
              <a:t>‹#›</a:t>
            </a:fld>
            <a:endParaRPr lang="en-US" altLang="en-US"/>
          </a:p>
        </p:txBody>
      </p:sp>
    </p:spTree>
    <p:extLst>
      <p:ext uri="{BB962C8B-B14F-4D97-AF65-F5344CB8AC3E}">
        <p14:creationId xmlns:p14="http://schemas.microsoft.com/office/powerpoint/2010/main" val="70328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639AE55F-4C02-D757-88F8-3D6BD42EE704}"/>
              </a:ext>
            </a:extLst>
          </p:cNvPr>
          <p:cNvSpPr>
            <a:spLocks noGrp="1"/>
          </p:cNvSpPr>
          <p:nvPr>
            <p:ph type="dt" sz="half" idx="10"/>
          </p:nvPr>
        </p:nvSpPr>
        <p:spPr/>
        <p:txBody>
          <a:bodyPr/>
          <a:lstStyle>
            <a:lvl1pPr>
              <a:defRPr/>
            </a:lvl1pPr>
          </a:lstStyle>
          <a:p>
            <a:fld id="{05DD08B8-8051-4E0E-96C2-48D9F6477884}" type="datetimeFigureOut">
              <a:rPr lang="en-US" altLang="en-US"/>
              <a:pPr/>
              <a:t>5/1/2024</a:t>
            </a:fld>
            <a:endParaRPr lang="en-US" altLang="en-US"/>
          </a:p>
        </p:txBody>
      </p:sp>
      <p:sp>
        <p:nvSpPr>
          <p:cNvPr id="6" name="Footer Placeholder 4">
            <a:extLst>
              <a:ext uri="{FF2B5EF4-FFF2-40B4-BE49-F238E27FC236}">
                <a16:creationId xmlns:a16="http://schemas.microsoft.com/office/drawing/2014/main" id="{C68A0AA9-F24C-068B-B45C-E0E77EC695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E95EF5-B34D-2DEC-5736-38708AA8F945}"/>
              </a:ext>
            </a:extLst>
          </p:cNvPr>
          <p:cNvSpPr>
            <a:spLocks noGrp="1"/>
          </p:cNvSpPr>
          <p:nvPr>
            <p:ph type="sldNum" sz="quarter" idx="12"/>
          </p:nvPr>
        </p:nvSpPr>
        <p:spPr/>
        <p:txBody>
          <a:bodyPr/>
          <a:lstStyle>
            <a:lvl1pPr>
              <a:defRPr/>
            </a:lvl1pPr>
          </a:lstStyle>
          <a:p>
            <a:fld id="{FD395499-7CA3-4FE6-8272-35F6BB050093}" type="slidenum">
              <a:rPr lang="en-US" altLang="en-US"/>
              <a:pPr/>
              <a:t>‹#›</a:t>
            </a:fld>
            <a:endParaRPr lang="en-US" altLang="en-US"/>
          </a:p>
        </p:txBody>
      </p:sp>
    </p:spTree>
    <p:extLst>
      <p:ext uri="{BB962C8B-B14F-4D97-AF65-F5344CB8AC3E}">
        <p14:creationId xmlns:p14="http://schemas.microsoft.com/office/powerpoint/2010/main" val="4867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E963127-5140-2DED-693A-74A04A61352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ACA42F13-F226-9B87-BE67-9382F8D672F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68261AB4-5743-F40B-729A-DCC31180820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79627E03-72EA-4294-BBD9-8B42C0320E16}" type="datetimeFigureOut">
              <a:rPr lang="en-US" altLang="en-US"/>
              <a:pPr/>
              <a:t>5/1/2024</a:t>
            </a:fld>
            <a:endParaRPr lang="en-US" altLang="en-US"/>
          </a:p>
        </p:txBody>
      </p:sp>
      <p:sp>
        <p:nvSpPr>
          <p:cNvPr id="5" name="Footer Placeholder 4">
            <a:extLst>
              <a:ext uri="{FF2B5EF4-FFF2-40B4-BE49-F238E27FC236}">
                <a16:creationId xmlns:a16="http://schemas.microsoft.com/office/drawing/2014/main" id="{98B75DFC-BE22-81E9-5B37-4399DA6A26E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0EBD1DC-F4F5-B201-7BDC-EB5CE2C1A2F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C7BAB77-B558-4374-873E-FE9A850352A5}"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extLst>
      <p:ext uri="{BB962C8B-B14F-4D97-AF65-F5344CB8AC3E}">
        <p14:creationId xmlns:p14="http://schemas.microsoft.com/office/powerpoint/2010/main" val="1917911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We are here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4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ALL: May we </a:t>
            </a:r>
            <a:r>
              <a:rPr kumimoji="0" lang="en-GB" altLang="en-US" sz="4000" b="1" i="0" u="none" strike="noStrike" kern="1200" cap="none" spc="0" normalizeH="0" baseline="0" noProof="0" dirty="0">
                <a:ln>
                  <a:noFill/>
                </a:ln>
                <a:solidFill>
                  <a:srgbClr val="FFC000"/>
                </a:solidFill>
                <a:effectLst/>
                <a:uLnTx/>
                <a:uFillTx/>
                <a:latin typeface="Century Gothic" panose="020B0502020202020204" pitchFamily="34" charset="0"/>
                <a:ea typeface="MS PGothic" panose="020B0600070205080204" pitchFamily="34" charset="-128"/>
                <a:cs typeface="Times New Roman"/>
              </a:rPr>
              <a:t>‘GO FOR GOLD!’ </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in our words and actions today!</a:t>
            </a:r>
            <a:endParaRPr kumimoji="0" lang="en-US"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grpSp>
        <p:nvGrpSpPr>
          <p:cNvPr id="9" name="Group 8">
            <a:extLst>
              <a:ext uri="{FF2B5EF4-FFF2-40B4-BE49-F238E27FC236}">
                <a16:creationId xmlns:a16="http://schemas.microsoft.com/office/drawing/2014/main" id="{4E343548-9E93-E083-AEE2-B386723662EF}"/>
              </a:ext>
            </a:extLst>
          </p:cNvPr>
          <p:cNvGrpSpPr/>
          <p:nvPr/>
        </p:nvGrpSpPr>
        <p:grpSpPr>
          <a:xfrm>
            <a:off x="3419872" y="3212976"/>
            <a:ext cx="2304256" cy="3171883"/>
            <a:chOff x="3218295" y="620688"/>
            <a:chExt cx="2707409" cy="3726836"/>
          </a:xfrm>
        </p:grpSpPr>
        <p:grpSp>
          <p:nvGrpSpPr>
            <p:cNvPr id="10" name="Graphic 16" descr="Medal with solid fill">
              <a:extLst>
                <a:ext uri="{FF2B5EF4-FFF2-40B4-BE49-F238E27FC236}">
                  <a16:creationId xmlns:a16="http://schemas.microsoft.com/office/drawing/2014/main" id="{981DC3B1-B8C8-E329-84D5-3FFE32B96A6D}"/>
                </a:ext>
              </a:extLst>
            </p:cNvPr>
            <p:cNvGrpSpPr/>
            <p:nvPr/>
          </p:nvGrpSpPr>
          <p:grpSpPr>
            <a:xfrm>
              <a:off x="3218295" y="620688"/>
              <a:ext cx="2707409" cy="3726836"/>
              <a:chOff x="3520775" y="3533876"/>
              <a:chExt cx="2106138" cy="2899167"/>
            </a:xfrm>
            <a:solidFill>
              <a:srgbClr val="FFC000"/>
            </a:solidFill>
          </p:grpSpPr>
          <p:sp>
            <p:nvSpPr>
              <p:cNvPr id="12" name="Free-form: Shape 11">
                <a:extLst>
                  <a:ext uri="{FF2B5EF4-FFF2-40B4-BE49-F238E27FC236}">
                    <a16:creationId xmlns:a16="http://schemas.microsoft.com/office/drawing/2014/main" id="{D6BBFF53-ABF7-B868-231A-107AB7D282A6}"/>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3" name="Free-form: Shape 12">
                <a:extLst>
                  <a:ext uri="{FF2B5EF4-FFF2-40B4-BE49-F238E27FC236}">
                    <a16:creationId xmlns:a16="http://schemas.microsoft.com/office/drawing/2014/main" id="{3E885F77-5036-14FA-3752-90C39F6B2CBD}"/>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4" name="Free-form: Shape 13">
                <a:extLst>
                  <a:ext uri="{FF2B5EF4-FFF2-40B4-BE49-F238E27FC236}">
                    <a16:creationId xmlns:a16="http://schemas.microsoft.com/office/drawing/2014/main" id="{CBEA44EC-95F3-1E82-1ED0-056755D855E2}"/>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5" name="Free-form: Shape 14">
                <a:extLst>
                  <a:ext uri="{FF2B5EF4-FFF2-40B4-BE49-F238E27FC236}">
                    <a16:creationId xmlns:a16="http://schemas.microsoft.com/office/drawing/2014/main" id="{FB343681-5E48-029A-18C5-FB2F8D4F2F46}"/>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sp>
            <p:nvSpPr>
              <p:cNvPr id="16" name="Free-form: Shape 15">
                <a:extLst>
                  <a:ext uri="{FF2B5EF4-FFF2-40B4-BE49-F238E27FC236}">
                    <a16:creationId xmlns:a16="http://schemas.microsoft.com/office/drawing/2014/main" id="{56781E6B-74EC-774E-DEDE-55B35C93620B}"/>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Times New Roman"/>
                </a:endParaRPr>
              </a:p>
            </p:txBody>
          </p:sp>
        </p:grpSp>
        <p:pic>
          <p:nvPicPr>
            <p:cNvPr id="11" name="Picture 10" descr="A group of rings in different colors&#10;&#10;Description automatically generated">
              <a:extLst>
                <a:ext uri="{FF2B5EF4-FFF2-40B4-BE49-F238E27FC236}">
                  <a16:creationId xmlns:a16="http://schemas.microsoft.com/office/drawing/2014/main" id="{9C18535F-E275-55FA-1E87-64431C5339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hats on a table&#10;&#10;Description automatically generated">
            <a:extLst>
              <a:ext uri="{FF2B5EF4-FFF2-40B4-BE49-F238E27FC236}">
                <a16:creationId xmlns:a16="http://schemas.microsoft.com/office/drawing/2014/main" id="{A4FEBD63-696A-9EDD-BAD9-E829ABD113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352643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knitted hat on a wood surface&#10;&#10;Description automatically generated">
            <a:extLst>
              <a:ext uri="{FF2B5EF4-FFF2-40B4-BE49-F238E27FC236}">
                <a16:creationId xmlns:a16="http://schemas.microsoft.com/office/drawing/2014/main" id="{DE8BF114-24DB-3901-6FAA-790E55066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0250" y="0"/>
            <a:ext cx="5143500" cy="6858000"/>
          </a:xfrm>
          <a:prstGeom prst="rect">
            <a:avLst/>
          </a:prstGeom>
          <a:ln>
            <a:solidFill>
              <a:schemeClr val="bg1"/>
            </a:solidFill>
          </a:ln>
        </p:spPr>
      </p:pic>
    </p:spTree>
    <p:extLst>
      <p:ext uri="{BB962C8B-B14F-4D97-AF65-F5344CB8AC3E}">
        <p14:creationId xmlns:p14="http://schemas.microsoft.com/office/powerpoint/2010/main" val="176578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yellow scarf&#10;&#10;Description automatically generated">
            <a:extLst>
              <a:ext uri="{FF2B5EF4-FFF2-40B4-BE49-F238E27FC236}">
                <a16:creationId xmlns:a16="http://schemas.microsoft.com/office/drawing/2014/main" id="{16C6F496-BA73-EB05-FF85-488F66A136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11941" y="-1"/>
            <a:ext cx="6320118" cy="6845239"/>
          </a:xfrm>
          <a:prstGeom prst="rect">
            <a:avLst/>
          </a:prstGeom>
          <a:ln>
            <a:solidFill>
              <a:schemeClr val="bg1"/>
            </a:solidFill>
          </a:ln>
        </p:spPr>
      </p:pic>
    </p:spTree>
    <p:extLst>
      <p:ext uri="{BB962C8B-B14F-4D97-AF65-F5344CB8AC3E}">
        <p14:creationId xmlns:p14="http://schemas.microsoft.com/office/powerpoint/2010/main" val="254618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a head scarf&#10;&#10;Description automatically generated">
            <a:extLst>
              <a:ext uri="{FF2B5EF4-FFF2-40B4-BE49-F238E27FC236}">
                <a16:creationId xmlns:a16="http://schemas.microsoft.com/office/drawing/2014/main" id="{1F9CE73E-BA32-7C7B-DACA-1B0F39FD59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16" y="277905"/>
            <a:ext cx="3065037" cy="3913958"/>
          </a:xfrm>
          <a:prstGeom prst="rect">
            <a:avLst/>
          </a:prstGeom>
          <a:ln>
            <a:solidFill>
              <a:schemeClr val="bg1"/>
            </a:solidFill>
          </a:ln>
        </p:spPr>
      </p:pic>
      <p:pic>
        <p:nvPicPr>
          <p:cNvPr id="5" name="Picture 4" descr="A group of people sitting in chairs&#10;&#10;Description automatically generated">
            <a:extLst>
              <a:ext uri="{FF2B5EF4-FFF2-40B4-BE49-F238E27FC236}">
                <a16:creationId xmlns:a16="http://schemas.microsoft.com/office/drawing/2014/main" id="{109F9D29-4D7A-43E0-974F-94CA69DAF2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33652" y="2501152"/>
            <a:ext cx="2977265" cy="4136091"/>
          </a:xfrm>
          <a:prstGeom prst="rect">
            <a:avLst/>
          </a:prstGeom>
          <a:ln>
            <a:solidFill>
              <a:schemeClr val="bg1"/>
            </a:solidFill>
          </a:ln>
        </p:spPr>
      </p:pic>
      <p:pic>
        <p:nvPicPr>
          <p:cNvPr id="11" name="Picture 10" descr="A person wearing a head scarf and smiling&#10;&#10;Description automatically generated">
            <a:extLst>
              <a:ext uri="{FF2B5EF4-FFF2-40B4-BE49-F238E27FC236}">
                <a16:creationId xmlns:a16="http://schemas.microsoft.com/office/drawing/2014/main" id="{B17F9547-AA8E-F448-B45A-CFF28073E1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54272" y="712707"/>
            <a:ext cx="3139968" cy="3709391"/>
          </a:xfrm>
          <a:prstGeom prst="rect">
            <a:avLst/>
          </a:prstGeom>
          <a:ln>
            <a:solidFill>
              <a:schemeClr val="bg1"/>
            </a:solidFill>
          </a:ln>
        </p:spPr>
      </p:pic>
      <p:pic>
        <p:nvPicPr>
          <p:cNvPr id="9" name="Picture 8" descr="A person wearing a red head scarf&#10;&#10;Description automatically generated">
            <a:extLst>
              <a:ext uri="{FF2B5EF4-FFF2-40B4-BE49-F238E27FC236}">
                <a16:creationId xmlns:a16="http://schemas.microsoft.com/office/drawing/2014/main" id="{1EA1CFE6-536E-3AFC-4572-D999A3195E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7722" y="2984689"/>
            <a:ext cx="3818965" cy="2544982"/>
          </a:xfrm>
          <a:prstGeom prst="rect">
            <a:avLst/>
          </a:prstGeom>
          <a:ln>
            <a:solidFill>
              <a:schemeClr val="bg1"/>
            </a:solidFill>
          </a:ln>
        </p:spPr>
      </p:pic>
      <p:pic>
        <p:nvPicPr>
          <p:cNvPr id="13" name="Picture 12" descr="A person and child smiling&#10;&#10;Description automatically generated">
            <a:extLst>
              <a:ext uri="{FF2B5EF4-FFF2-40B4-BE49-F238E27FC236}">
                <a16:creationId xmlns:a16="http://schemas.microsoft.com/office/drawing/2014/main" id="{67809236-EFFD-198A-40BC-8A75F28EF6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33652" y="220756"/>
            <a:ext cx="2768967" cy="2076725"/>
          </a:xfrm>
          <a:prstGeom prst="rect">
            <a:avLst/>
          </a:prstGeom>
          <a:ln>
            <a:solidFill>
              <a:schemeClr val="bg1"/>
            </a:solidFill>
          </a:ln>
        </p:spPr>
      </p:pic>
      <p:pic>
        <p:nvPicPr>
          <p:cNvPr id="15" name="Picture 14" descr="Two women wearing head scarfs and holding drinks&#10;&#10;Description automatically generated">
            <a:extLst>
              <a:ext uri="{FF2B5EF4-FFF2-40B4-BE49-F238E27FC236}">
                <a16:creationId xmlns:a16="http://schemas.microsoft.com/office/drawing/2014/main" id="{68C0FA40-46A9-C354-1FCD-E8C835B9CE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58353" y="4683814"/>
            <a:ext cx="2604297" cy="1894219"/>
          </a:xfrm>
          <a:prstGeom prst="rect">
            <a:avLst/>
          </a:prstGeom>
          <a:ln>
            <a:solidFill>
              <a:schemeClr val="bg1"/>
            </a:solidFill>
          </a:ln>
        </p:spPr>
      </p:pic>
      <p:sp>
        <p:nvSpPr>
          <p:cNvPr id="16" name="TextBox 15">
            <a:extLst>
              <a:ext uri="{FF2B5EF4-FFF2-40B4-BE49-F238E27FC236}">
                <a16:creationId xmlns:a16="http://schemas.microsoft.com/office/drawing/2014/main" id="{9C573EC8-F339-48E6-62B5-6CE0959768C1}"/>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100" i="1" dirty="0">
                <a:solidFill>
                  <a:srgbClr val="FFFFFF"/>
                </a:solidFill>
                <a:latin typeface="Century Gothic" panose="020B0502020202020204" pitchFamily="34" charset="0"/>
                <a:cs typeface="Times New Roman"/>
              </a:rPr>
              <a:t>All images</a:t>
            </a: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349061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E99D49-13D5-0DA7-A673-DE48B5BD4CA3}"/>
              </a:ext>
            </a:extLst>
          </p:cNvPr>
          <p:cNvSpPr txBox="1"/>
          <p:nvPr/>
        </p:nvSpPr>
        <p:spPr>
          <a:xfrm>
            <a:off x="2286000" y="3244334"/>
            <a:ext cx="4572000" cy="369332"/>
          </a:xfrm>
          <a:prstGeom prst="rect">
            <a:avLst/>
          </a:prstGeom>
          <a:noFill/>
        </p:spPr>
        <p:txBody>
          <a:bodyPr wrap="square">
            <a:spAutoFit/>
          </a:bodyPr>
          <a:lstStyle/>
          <a:p>
            <a:pPr algn="ctr"/>
            <a:r>
              <a:rPr lang="en-GB" dirty="0">
                <a:solidFill>
                  <a:schemeClr val="bg1"/>
                </a:solidFill>
              </a:rPr>
              <a:t>Photo of </a:t>
            </a:r>
            <a:r>
              <a:rPr lang="en-GB" dirty="0" err="1">
                <a:solidFill>
                  <a:schemeClr val="bg1"/>
                </a:solidFill>
              </a:rPr>
              <a:t>Ibtihaj</a:t>
            </a:r>
            <a:r>
              <a:rPr lang="en-GB" dirty="0">
                <a:solidFill>
                  <a:schemeClr val="bg1"/>
                </a:solidFill>
              </a:rPr>
              <a:t> Muhammad here</a:t>
            </a:r>
          </a:p>
        </p:txBody>
      </p:sp>
    </p:spTree>
    <p:extLst>
      <p:ext uri="{BB962C8B-B14F-4D97-AF65-F5344CB8AC3E}">
        <p14:creationId xmlns:p14="http://schemas.microsoft.com/office/powerpoint/2010/main" val="189215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s forming the word dream&#10;&#10;Description automatically generated">
            <a:extLst>
              <a:ext uri="{FF2B5EF4-FFF2-40B4-BE49-F238E27FC236}">
                <a16:creationId xmlns:a16="http://schemas.microsoft.com/office/drawing/2014/main" id="{64ED55A3-43A1-3074-F968-9E8C3DCF463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92906"/>
            <a:ext cx="9144000" cy="6072188"/>
          </a:xfrm>
          <a:prstGeom prst="rect">
            <a:avLst/>
          </a:prstGeom>
          <a:ln>
            <a:solidFill>
              <a:schemeClr val="bg1"/>
            </a:solidFill>
          </a:ln>
        </p:spPr>
      </p:pic>
    </p:spTree>
    <p:extLst>
      <p:ext uri="{BB962C8B-B14F-4D97-AF65-F5344CB8AC3E}">
        <p14:creationId xmlns:p14="http://schemas.microsoft.com/office/powerpoint/2010/main" val="174989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wimming in a pool&#10;&#10;Description automatically generated">
            <a:extLst>
              <a:ext uri="{FF2B5EF4-FFF2-40B4-BE49-F238E27FC236}">
                <a16:creationId xmlns:a16="http://schemas.microsoft.com/office/drawing/2014/main" id="{C32425A1-DDBC-85B9-DA08-47546F4E10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307461"/>
            <a:ext cx="6741459" cy="3360196"/>
          </a:xfrm>
          <a:prstGeom prst="rect">
            <a:avLst/>
          </a:prstGeom>
          <a:ln>
            <a:solidFill>
              <a:schemeClr val="bg1"/>
            </a:solidFill>
          </a:ln>
        </p:spPr>
      </p:pic>
      <p:pic>
        <p:nvPicPr>
          <p:cNvPr id="6" name="Picture 5" descr="A person running in the woods&#10;&#10;Description automatically generated">
            <a:extLst>
              <a:ext uri="{FF2B5EF4-FFF2-40B4-BE49-F238E27FC236}">
                <a16:creationId xmlns:a16="http://schemas.microsoft.com/office/drawing/2014/main" id="{31AD77E7-6F66-B0BE-9D55-0FBA2BDCCD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20353" y="3159303"/>
            <a:ext cx="5118847" cy="3391236"/>
          </a:xfrm>
          <a:prstGeom prst="rect">
            <a:avLst/>
          </a:prstGeom>
          <a:ln>
            <a:solidFill>
              <a:schemeClr val="bg1"/>
            </a:solidFill>
          </a:ln>
        </p:spPr>
      </p:pic>
      <p:pic>
        <p:nvPicPr>
          <p:cNvPr id="8" name="Picture 7" descr="A person doing a gymnastics exercise&#10;&#10;Description automatically generated">
            <a:extLst>
              <a:ext uri="{FF2B5EF4-FFF2-40B4-BE49-F238E27FC236}">
                <a16:creationId xmlns:a16="http://schemas.microsoft.com/office/drawing/2014/main" id="{05CB6E7A-736A-62E6-569A-F1BF85DC7D3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3387" y="2767433"/>
            <a:ext cx="1952375" cy="3783106"/>
          </a:xfrm>
          <a:prstGeom prst="rect">
            <a:avLst/>
          </a:prstGeom>
          <a:ln>
            <a:solidFill>
              <a:schemeClr val="bg1"/>
            </a:solidFill>
          </a:ln>
        </p:spPr>
      </p:pic>
    </p:spTree>
    <p:extLst>
      <p:ext uri="{BB962C8B-B14F-4D97-AF65-F5344CB8AC3E}">
        <p14:creationId xmlns:p14="http://schemas.microsoft.com/office/powerpoint/2010/main" val="301021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wo people in fencing gear&#10;&#10;Description automatically generated">
            <a:extLst>
              <a:ext uri="{FF2B5EF4-FFF2-40B4-BE49-F238E27FC236}">
                <a16:creationId xmlns:a16="http://schemas.microsoft.com/office/drawing/2014/main" id="{08337823-C267-924E-6BE6-FD83ECBE45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pic>
        <p:nvPicPr>
          <p:cNvPr id="4" name="Picture 3" descr="A gold medal with red white and blue ribbons&#10;&#10;Description automatically generated">
            <a:extLst>
              <a:ext uri="{FF2B5EF4-FFF2-40B4-BE49-F238E27FC236}">
                <a16:creationId xmlns:a16="http://schemas.microsoft.com/office/drawing/2014/main" id="{E3E26B06-E5A5-6A8E-F09C-509D9E546B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9340" y="0"/>
            <a:ext cx="1714501" cy="3429000"/>
          </a:xfrm>
          <a:prstGeom prst="rect">
            <a:avLst/>
          </a:prstGeom>
        </p:spPr>
      </p:pic>
      <p:pic>
        <p:nvPicPr>
          <p:cNvPr id="14" name="Picture 13">
            <a:extLst>
              <a:ext uri="{FF2B5EF4-FFF2-40B4-BE49-F238E27FC236}">
                <a16:creationId xmlns:a16="http://schemas.microsoft.com/office/drawing/2014/main" id="{87D69E3B-5D78-2F1D-CDA7-31F314145FD7}"/>
              </a:ext>
            </a:extLst>
          </p:cNvPr>
          <p:cNvPicPr>
            <a:picLocks noChangeAspect="1"/>
          </p:cNvPicPr>
          <p:nvPr/>
        </p:nvPicPr>
        <p:blipFill>
          <a:blip r:embed="rId5"/>
          <a:stretch>
            <a:fillRect/>
          </a:stretch>
        </p:blipFill>
        <p:spPr>
          <a:xfrm>
            <a:off x="5566216" y="0"/>
            <a:ext cx="1713124" cy="3432345"/>
          </a:xfrm>
          <a:prstGeom prst="rect">
            <a:avLst/>
          </a:prstGeom>
        </p:spPr>
      </p:pic>
    </p:spTree>
    <p:extLst>
      <p:ext uri="{BB962C8B-B14F-4D97-AF65-F5344CB8AC3E}">
        <p14:creationId xmlns:p14="http://schemas.microsoft.com/office/powerpoint/2010/main" val="397438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lag with a symbol and rings&#10;&#10;Description automatically generated">
            <a:extLst>
              <a:ext uri="{FF2B5EF4-FFF2-40B4-BE49-F238E27FC236}">
                <a16:creationId xmlns:a16="http://schemas.microsoft.com/office/drawing/2014/main" id="{BD592C10-D9B6-12BE-5801-3C074F3A32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96453"/>
            <a:ext cx="9144000" cy="6465094"/>
          </a:xfrm>
          <a:prstGeom prst="rect">
            <a:avLst/>
          </a:prstGeom>
        </p:spPr>
      </p:pic>
      <p:sp>
        <p:nvSpPr>
          <p:cNvPr id="3" name="Rectangle: Rounded Corners 2">
            <a:extLst>
              <a:ext uri="{FF2B5EF4-FFF2-40B4-BE49-F238E27FC236}">
                <a16:creationId xmlns:a16="http://schemas.microsoft.com/office/drawing/2014/main" id="{E0BDE5B6-A5E0-9339-EA14-34B1714BE4BE}"/>
              </a:ext>
            </a:extLst>
          </p:cNvPr>
          <p:cNvSpPr/>
          <p:nvPr/>
        </p:nvSpPr>
        <p:spPr>
          <a:xfrm>
            <a:off x="197224" y="5567082"/>
            <a:ext cx="8695764" cy="914400"/>
          </a:xfrm>
          <a:prstGeom prst="roundRect">
            <a:avLst/>
          </a:prstGeom>
          <a:solidFill>
            <a:srgbClr val="FFCF2E"/>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i="0" dirty="0">
                <a:solidFill>
                  <a:srgbClr val="323232"/>
                </a:solidFill>
                <a:effectLst/>
                <a:latin typeface="Century Gothic" panose="020B0502020202020204" pitchFamily="34" charset="0"/>
              </a:rPr>
              <a:t>“What I loved most about fencing was it allowed me to pursue my desire to be involved in sports, but also allowed me to be myself as Muslim woman.”</a:t>
            </a:r>
            <a:endParaRPr lang="en-GB" dirty="0">
              <a:latin typeface="Century Gothic" panose="020B0502020202020204" pitchFamily="34" charset="0"/>
            </a:endParaRPr>
          </a:p>
        </p:txBody>
      </p:sp>
      <p:pic>
        <p:nvPicPr>
          <p:cNvPr id="4" name="Picture 3">
            <a:extLst>
              <a:ext uri="{FF2B5EF4-FFF2-40B4-BE49-F238E27FC236}">
                <a16:creationId xmlns:a16="http://schemas.microsoft.com/office/drawing/2014/main" id="{830077F8-78D9-8989-EE4B-0B431B44DC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79586" y="196453"/>
            <a:ext cx="1613402" cy="3232547"/>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65FF1CBE-03E4-69D4-25B5-5AD9841A42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036" y="2734235"/>
            <a:ext cx="2855153" cy="2832847"/>
          </a:xfrm>
          <a:prstGeom prst="rect">
            <a:avLst/>
          </a:prstGeom>
        </p:spPr>
      </p:pic>
    </p:spTree>
    <p:extLst>
      <p:ext uri="{BB962C8B-B14F-4D97-AF65-F5344CB8AC3E}">
        <p14:creationId xmlns:p14="http://schemas.microsoft.com/office/powerpoint/2010/main" val="159185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C4A4FEF-C3F0-65F7-7D2A-720FC6EFFF51}"/>
              </a:ext>
            </a:extLst>
          </p:cNvPr>
          <p:cNvSpPr txBox="1"/>
          <p:nvPr/>
        </p:nvSpPr>
        <p:spPr>
          <a:xfrm>
            <a:off x="2662517" y="2751275"/>
            <a:ext cx="4572000" cy="369332"/>
          </a:xfrm>
          <a:prstGeom prst="rect">
            <a:avLst/>
          </a:prstGeom>
          <a:noFill/>
        </p:spPr>
        <p:txBody>
          <a:bodyPr wrap="square">
            <a:spAutoFit/>
          </a:bodyPr>
          <a:lstStyle/>
          <a:p>
            <a:r>
              <a:rPr lang="en-GB" dirty="0">
                <a:solidFill>
                  <a:schemeClr val="bg1"/>
                </a:solidFill>
              </a:rPr>
              <a:t>Photo of </a:t>
            </a:r>
            <a:r>
              <a:rPr lang="en-GB" dirty="0" err="1">
                <a:solidFill>
                  <a:schemeClr val="bg1"/>
                </a:solidFill>
              </a:rPr>
              <a:t>Ibtihaj</a:t>
            </a:r>
            <a:r>
              <a:rPr lang="en-GB" dirty="0">
                <a:solidFill>
                  <a:schemeClr val="bg1"/>
                </a:solidFill>
              </a:rPr>
              <a:t> and her Barbie</a:t>
            </a:r>
          </a:p>
        </p:txBody>
      </p:sp>
    </p:spTree>
    <p:extLst>
      <p:ext uri="{BB962C8B-B14F-4D97-AF65-F5344CB8AC3E}">
        <p14:creationId xmlns:p14="http://schemas.microsoft.com/office/powerpoint/2010/main" val="27700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Proudest Blue by Ibtihaj Muhammad · OverDrive: ebooks, audiobooks ...">
            <a:extLst>
              <a:ext uri="{FF2B5EF4-FFF2-40B4-BE49-F238E27FC236}">
                <a16:creationId xmlns:a16="http://schemas.microsoft.com/office/drawing/2014/main" id="{1D0ADEBA-BDF7-15B1-79B7-E6D420CA34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1384766">
            <a:off x="502593" y="334209"/>
            <a:ext cx="4318222" cy="4756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ead Aloud Books For Kids - The Kindest Red ~ By Ibtihaj Muhammad ...">
            <a:extLst>
              <a:ext uri="{FF2B5EF4-FFF2-40B4-BE49-F238E27FC236}">
                <a16:creationId xmlns:a16="http://schemas.microsoft.com/office/drawing/2014/main" id="{361D204B-C0FA-3DA9-1D73-403DF005CA3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334906">
            <a:off x="4578775" y="1703518"/>
            <a:ext cx="4286250" cy="42862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8F1F133-C7EA-0D6E-629A-EE9974D29ACE}"/>
              </a:ext>
            </a:extLst>
          </p:cNvPr>
          <p:cNvSpPr/>
          <p:nvPr/>
        </p:nvSpPr>
        <p:spPr>
          <a:xfrm>
            <a:off x="250129" y="4464424"/>
            <a:ext cx="3989703" cy="2159142"/>
          </a:xfrm>
          <a:prstGeom prst="roundRect">
            <a:avLst/>
          </a:prstGeom>
          <a:solidFill>
            <a:srgbClr val="CC99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Century Gothic" panose="020B0502020202020204" pitchFamily="34" charset="0"/>
              </a:rPr>
              <a:t>“I feel like I have to speak up for those people whose voices go unheard.”</a:t>
            </a:r>
          </a:p>
          <a:p>
            <a:pPr algn="ctr"/>
            <a:r>
              <a:rPr lang="en-GB" b="1" i="1" dirty="0" err="1">
                <a:solidFill>
                  <a:schemeClr val="bg1"/>
                </a:solidFill>
                <a:latin typeface="Century Gothic" panose="020B0502020202020204" pitchFamily="34" charset="0"/>
              </a:rPr>
              <a:t>Ibtihaj</a:t>
            </a:r>
            <a:r>
              <a:rPr lang="en-GB" b="1" i="1" dirty="0">
                <a:solidFill>
                  <a:schemeClr val="bg1"/>
                </a:solidFill>
                <a:latin typeface="Century Gothic" panose="020B0502020202020204" pitchFamily="34" charset="0"/>
              </a:rPr>
              <a:t> Muhammad</a:t>
            </a:r>
          </a:p>
        </p:txBody>
      </p:sp>
    </p:spTree>
    <p:extLst>
      <p:ext uri="{BB962C8B-B14F-4D97-AF65-F5344CB8AC3E}">
        <p14:creationId xmlns:p14="http://schemas.microsoft.com/office/powerpoint/2010/main" val="132816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027">
            <a:extLst>
              <a:ext uri="{FF2B5EF4-FFF2-40B4-BE49-F238E27FC236}">
                <a16:creationId xmlns:a16="http://schemas.microsoft.com/office/drawing/2014/main" id="{29D00549-DE09-601D-56CE-4E91AF33711F}"/>
              </a:ext>
            </a:extLst>
          </p:cNvPr>
          <p:cNvSpPr txBox="1">
            <a:spLocks noChangeArrowheads="1"/>
          </p:cNvSpPr>
          <p:nvPr/>
        </p:nvSpPr>
        <p:spPr bwMode="auto">
          <a:xfrm>
            <a:off x="358775" y="-27384"/>
            <a:ext cx="8426450" cy="12001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FF0000"/>
                </a:solidFill>
                <a:effectLst>
                  <a:outerShdw blurRad="38100" dist="38100" dir="2700000" algn="tl">
                    <a:srgbClr val="FFFFFF"/>
                  </a:outerShdw>
                </a:effectLst>
                <a:uLnTx/>
                <a:uFillTx/>
                <a:latin typeface="Cooper Black" pitchFamily="18" charset="0"/>
                <a:ea typeface="MS PGothic" panose="020B0600070205080204" pitchFamily="34" charset="-128"/>
                <a:cs typeface="Times New Roman"/>
              </a:rPr>
              <a:t>The Olympics</a:t>
            </a:r>
            <a:endParaRPr kumimoji="0" lang="en-GB" sz="6000" b="0" i="0" u="none" strike="noStrike" kern="1200" cap="none" spc="0" normalizeH="0" baseline="0" noProof="0" dirty="0">
              <a:ln>
                <a:noFill/>
              </a:ln>
              <a:solidFill>
                <a:srgbClr val="FF0000"/>
              </a:solidFill>
              <a:effectLst/>
              <a:uLnTx/>
              <a:uFillTx/>
              <a:latin typeface="Cooper Black" pitchFamily="18" charset="0"/>
              <a:ea typeface="MS PGothic" panose="020B0600070205080204" pitchFamily="34" charset="-128"/>
              <a:cs typeface="Times New Roman"/>
            </a:endParaRPr>
          </a:p>
        </p:txBody>
      </p:sp>
      <p:pic>
        <p:nvPicPr>
          <p:cNvPr id="3" name="Picture 2" descr="A group of rings in different colors&#10;&#10;Description automatically generated">
            <a:extLst>
              <a:ext uri="{FF2B5EF4-FFF2-40B4-BE49-F238E27FC236}">
                <a16:creationId xmlns:a16="http://schemas.microsoft.com/office/drawing/2014/main" id="{546AA55A-8E8E-B455-E493-D9A771263D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551" y="1112436"/>
            <a:ext cx="8064896" cy="4032448"/>
          </a:xfrm>
          <a:prstGeom prst="rect">
            <a:avLst/>
          </a:prstGeom>
        </p:spPr>
      </p:pic>
      <p:sp>
        <p:nvSpPr>
          <p:cNvPr id="2" name="TextBox 1">
            <a:extLst>
              <a:ext uri="{FF2B5EF4-FFF2-40B4-BE49-F238E27FC236}">
                <a16:creationId xmlns:a16="http://schemas.microsoft.com/office/drawing/2014/main" id="{C2C4FE03-B1EC-4C2A-F0A8-5A768E8E3019}"/>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rPr>
              <a:t>Olympic rings © </a:t>
            </a:r>
            <a:r>
              <a:rPr kumimoji="0" lang="en-GB" sz="1100" b="0" i="1" u="none" strike="noStrike" kern="1200" cap="none" spc="0" normalizeH="0" baseline="0" noProof="0" dirty="0" err="1">
                <a:ln>
                  <a:noFill/>
                </a:ln>
                <a:solidFill>
                  <a:srgbClr val="FFFFFF"/>
                </a:solidFill>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imes New Roman"/>
            </a:endParaRPr>
          </a:p>
        </p:txBody>
      </p:sp>
      <p:sp>
        <p:nvSpPr>
          <p:cNvPr id="7" name="Rectangle 6">
            <a:extLst>
              <a:ext uri="{FF2B5EF4-FFF2-40B4-BE49-F238E27FC236}">
                <a16:creationId xmlns:a16="http://schemas.microsoft.com/office/drawing/2014/main" id="{45A7FC48-2F16-148B-76DC-C4DBA77D6B0B}"/>
              </a:ext>
            </a:extLst>
          </p:cNvPr>
          <p:cNvSpPr>
            <a:spLocks noChangeArrowheads="1"/>
          </p:cNvSpPr>
          <p:nvPr/>
        </p:nvSpPr>
        <p:spPr bwMode="auto">
          <a:xfrm>
            <a:off x="3519468" y="5132655"/>
            <a:ext cx="2105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Excellence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8" name="Rectangle 7">
            <a:extLst>
              <a:ext uri="{FF2B5EF4-FFF2-40B4-BE49-F238E27FC236}">
                <a16:creationId xmlns:a16="http://schemas.microsoft.com/office/drawing/2014/main" id="{F989F2F4-E888-A868-A3F4-0624E596EDB6}"/>
              </a:ext>
            </a:extLst>
          </p:cNvPr>
          <p:cNvSpPr>
            <a:spLocks noChangeArrowheads="1"/>
          </p:cNvSpPr>
          <p:nvPr/>
        </p:nvSpPr>
        <p:spPr bwMode="auto">
          <a:xfrm>
            <a:off x="7020272" y="4609435"/>
            <a:ext cx="1938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Friendship</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9" name="Rectangle 8">
            <a:extLst>
              <a:ext uri="{FF2B5EF4-FFF2-40B4-BE49-F238E27FC236}">
                <a16:creationId xmlns:a16="http://schemas.microsoft.com/office/drawing/2014/main" id="{EBE49AD4-A529-2C07-5771-2019632CFEDA}"/>
              </a:ext>
            </a:extLst>
          </p:cNvPr>
          <p:cNvSpPr>
            <a:spLocks noChangeArrowheads="1"/>
          </p:cNvSpPr>
          <p:nvPr/>
        </p:nvSpPr>
        <p:spPr bwMode="auto">
          <a:xfrm>
            <a:off x="358773" y="4727317"/>
            <a:ext cx="1584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Respect</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1" name="Rectangle 10">
            <a:extLst>
              <a:ext uri="{FF2B5EF4-FFF2-40B4-BE49-F238E27FC236}">
                <a16:creationId xmlns:a16="http://schemas.microsoft.com/office/drawing/2014/main" id="{FA299F75-E283-B8EC-57F8-FA7A1D9FEEDD}"/>
              </a:ext>
            </a:extLst>
          </p:cNvPr>
          <p:cNvSpPr>
            <a:spLocks noChangeArrowheads="1"/>
          </p:cNvSpPr>
          <p:nvPr/>
        </p:nvSpPr>
        <p:spPr bwMode="auto">
          <a:xfrm>
            <a:off x="3122804" y="5940419"/>
            <a:ext cx="1728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Courage</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2" name="Rectangle 11">
            <a:extLst>
              <a:ext uri="{FF2B5EF4-FFF2-40B4-BE49-F238E27FC236}">
                <a16:creationId xmlns:a16="http://schemas.microsoft.com/office/drawing/2014/main" id="{0948B927-264D-DFFB-E0E7-4583CF387EEE}"/>
              </a:ext>
            </a:extLst>
          </p:cNvPr>
          <p:cNvSpPr>
            <a:spLocks noChangeArrowheads="1"/>
          </p:cNvSpPr>
          <p:nvPr/>
        </p:nvSpPr>
        <p:spPr bwMode="auto">
          <a:xfrm>
            <a:off x="6512593" y="5375564"/>
            <a:ext cx="1548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rPr>
              <a:t>Equality</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3" name="Rectangle 12">
            <a:extLst>
              <a:ext uri="{FF2B5EF4-FFF2-40B4-BE49-F238E27FC236}">
                <a16:creationId xmlns:a16="http://schemas.microsoft.com/office/drawing/2014/main" id="{833D1974-920A-7599-B72D-51E1005770AC}"/>
              </a:ext>
            </a:extLst>
          </p:cNvPr>
          <p:cNvSpPr>
            <a:spLocks noChangeArrowheads="1"/>
          </p:cNvSpPr>
          <p:nvPr/>
        </p:nvSpPr>
        <p:spPr bwMode="auto">
          <a:xfrm>
            <a:off x="358773" y="5509518"/>
            <a:ext cx="26324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en-US" sz="2800" b="1" dirty="0">
                <a:solidFill>
                  <a:srgbClr val="FFFFFF"/>
                </a:solidFill>
                <a:latin typeface="Century Gothic" panose="020B0502020202020204" pitchFamily="34" charset="0"/>
                <a:cs typeface="Tahoma" panose="020B0604030504040204" pitchFamily="34" charset="0"/>
              </a:rPr>
              <a:t>Determination</a:t>
            </a:r>
            <a:endParaRPr kumimoji="0" lang="en-US" altLang="en-US" sz="28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
        <p:nvSpPr>
          <p:cNvPr id="17" name="Rectangle 16">
            <a:extLst>
              <a:ext uri="{FF2B5EF4-FFF2-40B4-BE49-F238E27FC236}">
                <a16:creationId xmlns:a16="http://schemas.microsoft.com/office/drawing/2014/main" id="{663121BF-254C-A209-E49B-C46EBA0CF101}"/>
              </a:ext>
            </a:extLst>
          </p:cNvPr>
          <p:cNvSpPr>
            <a:spLocks noChangeArrowheads="1"/>
          </p:cNvSpPr>
          <p:nvPr/>
        </p:nvSpPr>
        <p:spPr bwMode="auto">
          <a:xfrm>
            <a:off x="5525784" y="6006321"/>
            <a:ext cx="1973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rPr>
              <a:t>Inspiration</a:t>
            </a:r>
            <a:endParaRPr kumimoji="0" lang="en-US" altLang="en-US" sz="2800" b="0" i="0" u="none" strike="noStrike" kern="1200" cap="none" spc="0" normalizeH="0" baseline="0" noProof="0" dirty="0">
              <a:ln>
                <a:noFill/>
              </a:ln>
              <a:solidFill>
                <a:schemeClr val="bg1"/>
              </a:solidFill>
              <a:effectLst/>
              <a:uLnTx/>
              <a:uFillTx/>
              <a:latin typeface="Century Gothic" panose="020B0502020202020204" pitchFamily="34" charset="0"/>
              <a:ea typeface="MS PGothic" panose="020B0600070205080204" pitchFamily="34" charset="-128"/>
              <a:cs typeface="Tahoma" panose="020B0604030504040204" pitchFamily="34" charset="0"/>
            </a:endParaRPr>
          </a:p>
        </p:txBody>
      </p:sp>
    </p:spTree>
    <p:extLst>
      <p:ext uri="{BB962C8B-B14F-4D97-AF65-F5344CB8AC3E}">
        <p14:creationId xmlns:p14="http://schemas.microsoft.com/office/powerpoint/2010/main" val="56895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wearing a white robe reading a book&#10;&#10;Description automatically generated">
            <a:extLst>
              <a:ext uri="{FF2B5EF4-FFF2-40B4-BE49-F238E27FC236}">
                <a16:creationId xmlns:a16="http://schemas.microsoft.com/office/drawing/2014/main" id="{41014F5E-ECCE-534E-15C6-CD0F809295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870" y="493328"/>
            <a:ext cx="3585614" cy="3585614"/>
          </a:xfrm>
          <a:prstGeom prst="rect">
            <a:avLst/>
          </a:prstGeom>
          <a:ln>
            <a:solidFill>
              <a:schemeClr val="bg1"/>
            </a:solidFill>
          </a:ln>
        </p:spPr>
      </p:pic>
      <p:sp>
        <p:nvSpPr>
          <p:cNvPr id="3" name="Rectangle: Rounded Corners 2">
            <a:extLst>
              <a:ext uri="{FF2B5EF4-FFF2-40B4-BE49-F238E27FC236}">
                <a16:creationId xmlns:a16="http://schemas.microsoft.com/office/drawing/2014/main" id="{EE2CC8F9-47BD-9C97-72DD-838D7CDA8772}"/>
              </a:ext>
            </a:extLst>
          </p:cNvPr>
          <p:cNvSpPr/>
          <p:nvPr/>
        </p:nvSpPr>
        <p:spPr>
          <a:xfrm>
            <a:off x="250130" y="4464424"/>
            <a:ext cx="3585614" cy="2159142"/>
          </a:xfrm>
          <a:prstGeom prst="roundRect">
            <a:avLst/>
          </a:prstGeom>
          <a:solidFill>
            <a:srgbClr val="CC99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bg1"/>
                </a:solidFill>
                <a:latin typeface="Century Gothic" panose="020B0502020202020204" pitchFamily="34" charset="0"/>
              </a:rPr>
              <a:t>“I feel like I have to speak up for those people whose voices go unheard.”</a:t>
            </a:r>
          </a:p>
          <a:p>
            <a:pPr algn="ctr"/>
            <a:r>
              <a:rPr lang="en-GB" sz="1600" b="1" i="1" dirty="0" err="1">
                <a:solidFill>
                  <a:schemeClr val="bg1"/>
                </a:solidFill>
                <a:latin typeface="Century Gothic" panose="020B0502020202020204" pitchFamily="34" charset="0"/>
              </a:rPr>
              <a:t>Ibtihaj</a:t>
            </a:r>
            <a:r>
              <a:rPr lang="en-GB" sz="1600" b="1" i="1" dirty="0">
                <a:solidFill>
                  <a:schemeClr val="bg1"/>
                </a:solidFill>
                <a:latin typeface="Century Gothic" panose="020B0502020202020204" pitchFamily="34" charset="0"/>
              </a:rPr>
              <a:t> Muhammad</a:t>
            </a:r>
          </a:p>
        </p:txBody>
      </p:sp>
      <p:sp>
        <p:nvSpPr>
          <p:cNvPr id="2" name="TextBox 1">
            <a:extLst>
              <a:ext uri="{FF2B5EF4-FFF2-40B4-BE49-F238E27FC236}">
                <a16:creationId xmlns:a16="http://schemas.microsoft.com/office/drawing/2014/main" id="{42573B0E-754F-3EE7-48DD-0A079CC43B33}"/>
              </a:ext>
            </a:extLst>
          </p:cNvPr>
          <p:cNvSpPr txBox="1">
            <a:spLocks noChangeArrowheads="1"/>
          </p:cNvSpPr>
          <p:nvPr/>
        </p:nvSpPr>
        <p:spPr bwMode="auto">
          <a:xfrm>
            <a:off x="4087907" y="203502"/>
            <a:ext cx="4805964" cy="6450997"/>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fontAlgn="auto">
              <a:spcAft>
                <a:spcPts val="0"/>
              </a:spcAft>
              <a:buNone/>
              <a:defRPr/>
            </a:pPr>
            <a:r>
              <a:rPr lang="en-GB" sz="2800" b="1" dirty="0">
                <a:solidFill>
                  <a:prstClr val="black"/>
                </a:solidFill>
                <a:latin typeface="Century Gothic" panose="020B0502020202020204" pitchFamily="34" charset="0"/>
              </a:rPr>
              <a:t>….I wonder why it was so important to </a:t>
            </a:r>
            <a:r>
              <a:rPr lang="en-GB" sz="2800" b="1" dirty="0" err="1">
                <a:solidFill>
                  <a:prstClr val="black"/>
                </a:solidFill>
                <a:latin typeface="Century Gothic" panose="020B0502020202020204" pitchFamily="34" charset="0"/>
              </a:rPr>
              <a:t>Ibtihaj</a:t>
            </a:r>
            <a:r>
              <a:rPr lang="en-GB" sz="2800" b="1" dirty="0">
                <a:solidFill>
                  <a:prstClr val="black"/>
                </a:solidFill>
                <a:latin typeface="Century Gothic" panose="020B0502020202020204" pitchFamily="34" charset="0"/>
              </a:rPr>
              <a:t> that she was able to wear her hijab when she competed?....</a:t>
            </a:r>
          </a:p>
          <a:p>
            <a:pPr lvl="0" algn="ctr" fontAlgn="auto">
              <a:spcAft>
                <a:spcPts val="0"/>
              </a:spcAft>
              <a:buNone/>
              <a:defRPr/>
            </a:pPr>
            <a:endParaRPr lang="en-GB" sz="1100" b="1" dirty="0">
              <a:solidFill>
                <a:prstClr val="black"/>
              </a:solidFill>
              <a:latin typeface="Century Gothic" panose="020B0502020202020204" pitchFamily="34" charset="0"/>
            </a:endParaRPr>
          </a:p>
          <a:p>
            <a:pPr lvl="0" algn="ctr" fontAlgn="auto">
              <a:spcAft>
                <a:spcPts val="0"/>
              </a:spcAft>
              <a:buNone/>
              <a:defRPr/>
            </a:pPr>
            <a:r>
              <a:rPr lang="en-GB" sz="2800" b="1" dirty="0">
                <a:solidFill>
                  <a:prstClr val="black"/>
                </a:solidFill>
                <a:latin typeface="Century Gothic" panose="020B0502020202020204" pitchFamily="34" charset="0"/>
              </a:rPr>
              <a:t>….I wonder how this helped her to feel proud of her religion and proud to represent her country?....</a:t>
            </a:r>
          </a:p>
          <a:p>
            <a:pPr lvl="0" algn="ctr" fontAlgn="auto">
              <a:spcAft>
                <a:spcPts val="0"/>
              </a:spcAft>
              <a:buNone/>
              <a:defRPr/>
            </a:pPr>
            <a:endParaRPr lang="en-GB" sz="1600" b="1" dirty="0">
              <a:solidFill>
                <a:prstClr val="black"/>
              </a:solidFill>
              <a:latin typeface="Century Gothic" panose="020B0502020202020204" pitchFamily="34" charset="0"/>
            </a:endParaRPr>
          </a:p>
          <a:p>
            <a:pPr algn="ctr" fontAlgn="auto">
              <a:spcAft>
                <a:spcPts val="0"/>
              </a:spcAft>
              <a:buNone/>
              <a:defRPr/>
            </a:pPr>
            <a:r>
              <a:rPr lang="en-GB" sz="2800" b="1" dirty="0">
                <a:solidFill>
                  <a:prstClr val="black"/>
                </a:solidFill>
                <a:latin typeface="Century Gothic" panose="020B0502020202020204" pitchFamily="34" charset="0"/>
              </a:rPr>
              <a:t>….I wonder what </a:t>
            </a:r>
            <a:r>
              <a:rPr lang="en-GB" sz="2800" b="1" i="1" u="sng" dirty="0">
                <a:solidFill>
                  <a:prstClr val="black"/>
                </a:solidFill>
                <a:latin typeface="Century Gothic" panose="020B0502020202020204" pitchFamily="34" charset="0"/>
              </a:rPr>
              <a:t>you</a:t>
            </a:r>
            <a:r>
              <a:rPr lang="en-GB" sz="2800" b="1" dirty="0">
                <a:solidFill>
                  <a:prstClr val="black"/>
                </a:solidFill>
                <a:latin typeface="Century Gothic" panose="020B0502020202020204" pitchFamily="34" charset="0"/>
              </a:rPr>
              <a:t> are proud of?.... </a:t>
            </a:r>
          </a:p>
          <a:p>
            <a:pPr algn="ctr" fontAlgn="auto">
              <a:spcAft>
                <a:spcPts val="0"/>
              </a:spcAft>
              <a:buNone/>
              <a:defRPr/>
            </a:pPr>
            <a:r>
              <a:rPr lang="en-GB" sz="2800" b="1" dirty="0">
                <a:solidFill>
                  <a:prstClr val="black"/>
                </a:solidFill>
                <a:latin typeface="Century Gothic" panose="020B0502020202020204" pitchFamily="34" charset="0"/>
              </a:rPr>
              <a:t>….Or how you might speak up for others?....</a:t>
            </a:r>
          </a:p>
        </p:txBody>
      </p:sp>
    </p:spTree>
    <p:extLst>
      <p:ext uri="{BB962C8B-B14F-4D97-AF65-F5344CB8AC3E}">
        <p14:creationId xmlns:p14="http://schemas.microsoft.com/office/powerpoint/2010/main" val="69266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10000"/>
                                  </p:iterate>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holding a candle&#10;&#10;Description automatically generated">
            <a:extLst>
              <a:ext uri="{FF2B5EF4-FFF2-40B4-BE49-F238E27FC236}">
                <a16:creationId xmlns:a16="http://schemas.microsoft.com/office/drawing/2014/main" id="{84ED5EE2-7695-D7AB-7F33-C472ACD7A1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28650"/>
            <a:ext cx="9144000" cy="5600700"/>
          </a:xfrm>
          <a:prstGeom prst="rect">
            <a:avLst/>
          </a:prstGeom>
        </p:spPr>
      </p:pic>
      <p:sp>
        <p:nvSpPr>
          <p:cNvPr id="6" name="Rectangle: Rounded Corners 5">
            <a:extLst>
              <a:ext uri="{FF2B5EF4-FFF2-40B4-BE49-F238E27FC236}">
                <a16:creationId xmlns:a16="http://schemas.microsoft.com/office/drawing/2014/main" id="{FD51AAE2-A25B-AFCD-F49C-8E312F9727F2}"/>
              </a:ext>
            </a:extLst>
          </p:cNvPr>
          <p:cNvSpPr/>
          <p:nvPr/>
        </p:nvSpPr>
        <p:spPr>
          <a:xfrm>
            <a:off x="196341" y="5593975"/>
            <a:ext cx="8777329" cy="1074413"/>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rPr>
              <a:t>Speak up for those who cannot speak for themselves. Defend the rights of all those who have nothing….the poor and needy…           </a:t>
            </a:r>
            <a:r>
              <a:rPr lang="en-GB" sz="1600" b="1" dirty="0">
                <a:solidFill>
                  <a:schemeClr val="bg1"/>
                </a:solidFill>
                <a:latin typeface="Century Gothic" panose="020B0502020202020204" pitchFamily="34" charset="0"/>
              </a:rPr>
              <a:t>(</a:t>
            </a:r>
            <a:r>
              <a:rPr lang="en-GB" sz="1600" b="1" i="1" dirty="0">
                <a:solidFill>
                  <a:schemeClr val="bg1"/>
                </a:solidFill>
                <a:latin typeface="Century Gothic" panose="020B0502020202020204" pitchFamily="34" charset="0"/>
              </a:rPr>
              <a:t>Proverbs 31:8-9)</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6819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953744"/>
            <a:ext cx="8679468" cy="167223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Let’s </a:t>
            </a:r>
            <a:r>
              <a:rPr kumimoji="0" lang="en-GB" sz="3200" b="1" i="0" u="none" strike="noStrike" kern="1200" cap="none" spc="0" normalizeH="0" baseline="0" noProof="0" dirty="0">
                <a:ln>
                  <a:noFill/>
                </a:ln>
                <a:solidFill>
                  <a:srgbClr val="FFC000"/>
                </a:solidFill>
                <a:effectLst/>
                <a:uLnTx/>
                <a:uFillTx/>
                <a:latin typeface="Century Gothic" panose="020B0502020202020204" pitchFamily="34" charset="0"/>
                <a:ea typeface="MS Mincho" panose="02020609040205080304" pitchFamily="49" charset="-128"/>
                <a:cs typeface="Times New Roman" panose="02020603050405020304" pitchFamily="18" charset="0"/>
              </a:rPr>
              <a:t>‘go for gold’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in all that we do!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grpSp>
        <p:nvGrpSpPr>
          <p:cNvPr id="2" name="Group 1">
            <a:extLst>
              <a:ext uri="{FF2B5EF4-FFF2-40B4-BE49-F238E27FC236}">
                <a16:creationId xmlns:a16="http://schemas.microsoft.com/office/drawing/2014/main" id="{CA192027-AEE6-2F71-5E23-F30D051B01F8}"/>
              </a:ext>
            </a:extLst>
          </p:cNvPr>
          <p:cNvGrpSpPr/>
          <p:nvPr/>
        </p:nvGrpSpPr>
        <p:grpSpPr>
          <a:xfrm>
            <a:off x="3023828" y="318315"/>
            <a:ext cx="3096344" cy="4262218"/>
            <a:chOff x="3218295" y="620688"/>
            <a:chExt cx="2707408" cy="3726836"/>
          </a:xfrm>
        </p:grpSpPr>
        <p:grpSp>
          <p:nvGrpSpPr>
            <p:cNvPr id="4" name="Graphic 16" descr="Medal with solid fill">
              <a:extLst>
                <a:ext uri="{FF2B5EF4-FFF2-40B4-BE49-F238E27FC236}">
                  <a16:creationId xmlns:a16="http://schemas.microsoft.com/office/drawing/2014/main" id="{20F559A6-5951-F81A-A5F2-9E0B9A565024}"/>
                </a:ext>
              </a:extLst>
            </p:cNvPr>
            <p:cNvGrpSpPr/>
            <p:nvPr/>
          </p:nvGrpSpPr>
          <p:grpSpPr>
            <a:xfrm>
              <a:off x="3218295" y="620688"/>
              <a:ext cx="2707408" cy="3726836"/>
              <a:chOff x="3520775" y="3533876"/>
              <a:chExt cx="2106137" cy="2899167"/>
            </a:xfrm>
            <a:solidFill>
              <a:srgbClr val="FFC000"/>
            </a:solidFill>
          </p:grpSpPr>
          <p:sp>
            <p:nvSpPr>
              <p:cNvPr id="11" name="Free-form: Shape 10">
                <a:extLst>
                  <a:ext uri="{FF2B5EF4-FFF2-40B4-BE49-F238E27FC236}">
                    <a16:creationId xmlns:a16="http://schemas.microsoft.com/office/drawing/2014/main" id="{BC01126B-314F-998B-FE75-FFEECC9DB04F}"/>
                  </a:ext>
                </a:extLst>
              </p:cNvPr>
              <p:cNvSpPr/>
              <p:nvPr/>
            </p:nvSpPr>
            <p:spPr>
              <a:xfrm>
                <a:off x="4136756" y="5182639"/>
                <a:ext cx="870487" cy="874176"/>
              </a:xfrm>
              <a:custGeom>
                <a:avLst/>
                <a:gdLst>
                  <a:gd name="connsiteX0" fmla="*/ 435244 w 870487"/>
                  <a:gd name="connsiteY0" fmla="*/ 0 h 874176"/>
                  <a:gd name="connsiteX1" fmla="*/ 0 w 870487"/>
                  <a:gd name="connsiteY1" fmla="*/ 435244 h 874176"/>
                  <a:gd name="connsiteX2" fmla="*/ 435244 w 870487"/>
                  <a:gd name="connsiteY2" fmla="*/ 874176 h 874176"/>
                  <a:gd name="connsiteX3" fmla="*/ 870488 w 870487"/>
                  <a:gd name="connsiteY3" fmla="*/ 438933 h 874176"/>
                  <a:gd name="connsiteX4" fmla="*/ 435244 w 870487"/>
                  <a:gd name="connsiteY4" fmla="*/ 0 h 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487" h="874176">
                    <a:moveTo>
                      <a:pt x="435244" y="0"/>
                    </a:moveTo>
                    <a:cubicBezTo>
                      <a:pt x="195491" y="0"/>
                      <a:pt x="0" y="195491"/>
                      <a:pt x="0" y="435244"/>
                    </a:cubicBezTo>
                    <a:cubicBezTo>
                      <a:pt x="0" y="674997"/>
                      <a:pt x="195491" y="874176"/>
                      <a:pt x="435244" y="874176"/>
                    </a:cubicBezTo>
                    <a:cubicBezTo>
                      <a:pt x="674997" y="874176"/>
                      <a:pt x="870488" y="678686"/>
                      <a:pt x="870488" y="438933"/>
                    </a:cubicBezTo>
                    <a:cubicBezTo>
                      <a:pt x="870488" y="199179"/>
                      <a:pt x="674997" y="0"/>
                      <a:pt x="435244" y="0"/>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2" name="Free-form: Shape 11">
                <a:extLst>
                  <a:ext uri="{FF2B5EF4-FFF2-40B4-BE49-F238E27FC236}">
                    <a16:creationId xmlns:a16="http://schemas.microsoft.com/office/drawing/2014/main" id="{5DF64967-A478-8338-FF2B-87706664EFEC}"/>
                  </a:ext>
                </a:extLst>
              </p:cNvPr>
              <p:cNvSpPr/>
              <p:nvPr/>
            </p:nvSpPr>
            <p:spPr>
              <a:xfrm>
                <a:off x="3760528" y="4810100"/>
                <a:ext cx="1622943" cy="1622943"/>
              </a:xfrm>
              <a:custGeom>
                <a:avLst/>
                <a:gdLst>
                  <a:gd name="connsiteX0" fmla="*/ 811472 w 1622943"/>
                  <a:gd name="connsiteY0" fmla="*/ 0 h 1622943"/>
                  <a:gd name="connsiteX1" fmla="*/ 0 w 1622943"/>
                  <a:gd name="connsiteY1" fmla="*/ 811472 h 1622943"/>
                  <a:gd name="connsiteX2" fmla="*/ 811472 w 1622943"/>
                  <a:gd name="connsiteY2" fmla="*/ 1622944 h 1622943"/>
                  <a:gd name="connsiteX3" fmla="*/ 1622944 w 1622943"/>
                  <a:gd name="connsiteY3" fmla="*/ 811472 h 1622943"/>
                  <a:gd name="connsiteX4" fmla="*/ 811472 w 1622943"/>
                  <a:gd name="connsiteY4" fmla="*/ 0 h 1622943"/>
                  <a:gd name="connsiteX5" fmla="*/ 811472 w 1622943"/>
                  <a:gd name="connsiteY5" fmla="*/ 1401633 h 1622943"/>
                  <a:gd name="connsiteX6" fmla="*/ 221311 w 1622943"/>
                  <a:gd name="connsiteY6" fmla="*/ 811472 h 1622943"/>
                  <a:gd name="connsiteX7" fmla="*/ 811472 w 1622943"/>
                  <a:gd name="connsiteY7" fmla="*/ 221311 h 1622943"/>
                  <a:gd name="connsiteX8" fmla="*/ 1401633 w 1622943"/>
                  <a:gd name="connsiteY8" fmla="*/ 811472 h 1622943"/>
                  <a:gd name="connsiteX9" fmla="*/ 811472 w 1622943"/>
                  <a:gd name="connsiteY9" fmla="*/ 1401633 h 162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2943" h="1622943">
                    <a:moveTo>
                      <a:pt x="811472" y="0"/>
                    </a:moveTo>
                    <a:cubicBezTo>
                      <a:pt x="365162" y="0"/>
                      <a:pt x="0" y="365162"/>
                      <a:pt x="0" y="811472"/>
                    </a:cubicBezTo>
                    <a:cubicBezTo>
                      <a:pt x="0" y="1257781"/>
                      <a:pt x="365162" y="1622944"/>
                      <a:pt x="811472" y="1622944"/>
                    </a:cubicBezTo>
                    <a:cubicBezTo>
                      <a:pt x="1257781" y="1622944"/>
                      <a:pt x="1622944" y="1257781"/>
                      <a:pt x="1622944" y="811472"/>
                    </a:cubicBezTo>
                    <a:cubicBezTo>
                      <a:pt x="1622944" y="365162"/>
                      <a:pt x="1257781" y="0"/>
                      <a:pt x="811472" y="0"/>
                    </a:cubicBezTo>
                    <a:moveTo>
                      <a:pt x="811472" y="1401633"/>
                    </a:moveTo>
                    <a:cubicBezTo>
                      <a:pt x="486883" y="1401633"/>
                      <a:pt x="221311" y="1136061"/>
                      <a:pt x="221311" y="811472"/>
                    </a:cubicBezTo>
                    <a:cubicBezTo>
                      <a:pt x="221311" y="486883"/>
                      <a:pt x="486883" y="221311"/>
                      <a:pt x="811472" y="221311"/>
                    </a:cubicBezTo>
                    <a:cubicBezTo>
                      <a:pt x="1136061" y="221311"/>
                      <a:pt x="1401633" y="486883"/>
                      <a:pt x="1401633" y="811472"/>
                    </a:cubicBezTo>
                    <a:cubicBezTo>
                      <a:pt x="1401633" y="1136061"/>
                      <a:pt x="1136061" y="1401633"/>
                      <a:pt x="811472" y="1401633"/>
                    </a:cubicBezTo>
                  </a:path>
                </a:pathLst>
              </a:custGeom>
              <a:solidFill>
                <a:srgbClr val="FFC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3" name="Free-form: Shape 12">
                <a:extLst>
                  <a:ext uri="{FF2B5EF4-FFF2-40B4-BE49-F238E27FC236}">
                    <a16:creationId xmlns:a16="http://schemas.microsoft.com/office/drawing/2014/main" id="{24311600-23E8-7074-5004-0C07785EFBB0}"/>
                  </a:ext>
                </a:extLst>
              </p:cNvPr>
              <p:cNvSpPr/>
              <p:nvPr/>
            </p:nvSpPr>
            <p:spPr>
              <a:xfrm>
                <a:off x="4771179" y="3533876"/>
                <a:ext cx="855733" cy="1335240"/>
              </a:xfrm>
              <a:custGeom>
                <a:avLst/>
                <a:gdLst>
                  <a:gd name="connsiteX0" fmla="*/ 0 w 855733"/>
                  <a:gd name="connsiteY0" fmla="*/ 1147126 h 1335240"/>
                  <a:gd name="connsiteX1" fmla="*/ 402047 w 855733"/>
                  <a:gd name="connsiteY1" fmla="*/ 1335240 h 1335240"/>
                  <a:gd name="connsiteX2" fmla="*/ 855734 w 855733"/>
                  <a:gd name="connsiteY2" fmla="*/ 309835 h 1335240"/>
                  <a:gd name="connsiteX3" fmla="*/ 649177 w 855733"/>
                  <a:gd name="connsiteY3" fmla="*/ 0 h 1335240"/>
                  <a:gd name="connsiteX4" fmla="*/ 516391 w 855733"/>
                  <a:gd name="connsiteY4" fmla="*/ 0 h 1335240"/>
                  <a:gd name="connsiteX5" fmla="*/ 228687 w 855733"/>
                  <a:gd name="connsiteY5" fmla="*/ 630735 h 1335240"/>
                  <a:gd name="connsiteX6" fmla="*/ 0 w 855733"/>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733" h="1335240">
                    <a:moveTo>
                      <a:pt x="0" y="1147126"/>
                    </a:moveTo>
                    <a:cubicBezTo>
                      <a:pt x="147540" y="1180323"/>
                      <a:pt x="284015" y="1243027"/>
                      <a:pt x="402047" y="1335240"/>
                    </a:cubicBezTo>
                    <a:lnTo>
                      <a:pt x="855734" y="309835"/>
                    </a:lnTo>
                    <a:lnTo>
                      <a:pt x="649177" y="0"/>
                    </a:lnTo>
                    <a:lnTo>
                      <a:pt x="516391" y="0"/>
                    </a:lnTo>
                    <a:lnTo>
                      <a:pt x="228687" y="630735"/>
                    </a:lnTo>
                    <a:lnTo>
                      <a:pt x="0" y="1147126"/>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4" name="Free-form: Shape 13">
                <a:extLst>
                  <a:ext uri="{FF2B5EF4-FFF2-40B4-BE49-F238E27FC236}">
                    <a16:creationId xmlns:a16="http://schemas.microsoft.com/office/drawing/2014/main" id="{B579DC89-43F3-A608-E6A1-6BF015AE0D9A}"/>
                  </a:ext>
                </a:extLst>
              </p:cNvPr>
              <p:cNvSpPr/>
              <p:nvPr/>
            </p:nvSpPr>
            <p:spPr>
              <a:xfrm>
                <a:off x="3520775" y="3533876"/>
                <a:ext cx="852045" cy="1335240"/>
              </a:xfrm>
              <a:custGeom>
                <a:avLst/>
                <a:gdLst>
                  <a:gd name="connsiteX0" fmla="*/ 852045 w 852045"/>
                  <a:gd name="connsiteY0" fmla="*/ 1147126 h 1335240"/>
                  <a:gd name="connsiteX1" fmla="*/ 623358 w 852045"/>
                  <a:gd name="connsiteY1" fmla="*/ 630735 h 1335240"/>
                  <a:gd name="connsiteX2" fmla="*/ 335654 w 852045"/>
                  <a:gd name="connsiteY2" fmla="*/ 0 h 1335240"/>
                  <a:gd name="connsiteX3" fmla="*/ 202868 w 852045"/>
                  <a:gd name="connsiteY3" fmla="*/ 0 h 1335240"/>
                  <a:gd name="connsiteX4" fmla="*/ 0 w 852045"/>
                  <a:gd name="connsiteY4" fmla="*/ 309835 h 1335240"/>
                  <a:gd name="connsiteX5" fmla="*/ 453687 w 852045"/>
                  <a:gd name="connsiteY5" fmla="*/ 1335240 h 1335240"/>
                  <a:gd name="connsiteX6" fmla="*/ 852045 w 852045"/>
                  <a:gd name="connsiteY6" fmla="*/ 1147126 h 133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045" h="1335240">
                    <a:moveTo>
                      <a:pt x="852045" y="1147126"/>
                    </a:moveTo>
                    <a:lnTo>
                      <a:pt x="623358" y="630735"/>
                    </a:lnTo>
                    <a:lnTo>
                      <a:pt x="335654" y="0"/>
                    </a:lnTo>
                    <a:lnTo>
                      <a:pt x="202868" y="0"/>
                    </a:lnTo>
                    <a:lnTo>
                      <a:pt x="0" y="309835"/>
                    </a:lnTo>
                    <a:lnTo>
                      <a:pt x="453687" y="1335240"/>
                    </a:lnTo>
                    <a:cubicBezTo>
                      <a:pt x="568030" y="1246716"/>
                      <a:pt x="704505" y="1180323"/>
                      <a:pt x="852045" y="1147126"/>
                    </a:cubicBezTo>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sp>
            <p:nvSpPr>
              <p:cNvPr id="15" name="Free-form: Shape 14">
                <a:extLst>
                  <a:ext uri="{FF2B5EF4-FFF2-40B4-BE49-F238E27FC236}">
                    <a16:creationId xmlns:a16="http://schemas.microsoft.com/office/drawing/2014/main" id="{7384D4B3-99E9-326B-C2AC-7AABC716D7B4}"/>
                  </a:ext>
                </a:extLst>
              </p:cNvPr>
              <p:cNvSpPr/>
              <p:nvPr/>
            </p:nvSpPr>
            <p:spPr>
              <a:xfrm>
                <a:off x="4018723" y="3537564"/>
                <a:ext cx="1106552" cy="442620"/>
              </a:xfrm>
              <a:custGeom>
                <a:avLst/>
                <a:gdLst>
                  <a:gd name="connsiteX0" fmla="*/ 903685 w 1106552"/>
                  <a:gd name="connsiteY0" fmla="*/ 442621 h 442620"/>
                  <a:gd name="connsiteX1" fmla="*/ 1106553 w 1106552"/>
                  <a:gd name="connsiteY1" fmla="*/ 0 h 442620"/>
                  <a:gd name="connsiteX2" fmla="*/ 0 w 1106552"/>
                  <a:gd name="connsiteY2" fmla="*/ 0 h 442620"/>
                  <a:gd name="connsiteX3" fmla="*/ 202868 w 1106552"/>
                  <a:gd name="connsiteY3" fmla="*/ 442621 h 442620"/>
                </a:gdLst>
                <a:ahLst/>
                <a:cxnLst>
                  <a:cxn ang="0">
                    <a:pos x="connsiteX0" y="connsiteY0"/>
                  </a:cxn>
                  <a:cxn ang="0">
                    <a:pos x="connsiteX1" y="connsiteY1"/>
                  </a:cxn>
                  <a:cxn ang="0">
                    <a:pos x="connsiteX2" y="connsiteY2"/>
                  </a:cxn>
                  <a:cxn ang="0">
                    <a:pos x="connsiteX3" y="connsiteY3"/>
                  </a:cxn>
                </a:cxnLst>
                <a:rect l="l" t="t" r="r" b="b"/>
                <a:pathLst>
                  <a:path w="1106552" h="442620">
                    <a:moveTo>
                      <a:pt x="903685" y="442621"/>
                    </a:moveTo>
                    <a:lnTo>
                      <a:pt x="1106553" y="0"/>
                    </a:lnTo>
                    <a:lnTo>
                      <a:pt x="0" y="0"/>
                    </a:lnTo>
                    <a:lnTo>
                      <a:pt x="202868" y="442621"/>
                    </a:lnTo>
                    <a:close/>
                  </a:path>
                </a:pathLst>
              </a:custGeom>
              <a:solidFill>
                <a:srgbClr val="FF0000"/>
              </a:solidFill>
              <a:ln w="36810"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endParaRPr lang="en-GB"/>
              </a:p>
            </p:txBody>
          </p:sp>
        </p:grpSp>
        <p:pic>
          <p:nvPicPr>
            <p:cNvPr id="10" name="Picture 9" descr="A group of rings in different colors&#10;&#10;Description automatically generated">
              <a:extLst>
                <a:ext uri="{FF2B5EF4-FFF2-40B4-BE49-F238E27FC236}">
                  <a16:creationId xmlns:a16="http://schemas.microsoft.com/office/drawing/2014/main" id="{34835960-12D9-B579-72A9-6B3B590235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01576" y="3067992"/>
              <a:ext cx="936104" cy="46805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ailboat with solid fill">
            <a:extLst>
              <a:ext uri="{FF2B5EF4-FFF2-40B4-BE49-F238E27FC236}">
                <a16:creationId xmlns:a16="http://schemas.microsoft.com/office/drawing/2014/main" id="{F8B527E1-D46B-0BA9-E3FA-4800A893349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45341" y="1134034"/>
            <a:ext cx="5499847" cy="5499847"/>
          </a:xfrm>
          <a:prstGeom prst="rect">
            <a:avLst/>
          </a:prstGeom>
        </p:spPr>
      </p:pic>
    </p:spTree>
    <p:extLst>
      <p:ext uri="{BB962C8B-B14F-4D97-AF65-F5344CB8AC3E}">
        <p14:creationId xmlns:p14="http://schemas.microsoft.com/office/powerpoint/2010/main" val="132692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44C4C7E7-AB84-61C3-FAF5-E84A18B93CD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38" name="Group 8">
            <a:extLst>
              <a:ext uri="{FF2B5EF4-FFF2-40B4-BE49-F238E27FC236}">
                <a16:creationId xmlns:a16="http://schemas.microsoft.com/office/drawing/2014/main" id="{61341A81-D393-9101-BD59-9047A4DC424F}"/>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77EF2A3B-6F8E-7570-C847-251E0283CF5F}"/>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43430CA3-DF21-4318-7D11-DE864D03C427}"/>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FA1D0000-7F99-5956-C6B6-4D481F3E5490}"/>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6F611E37-DC26-5B55-E14C-919CC3FAACA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2024</a:t>
              </a:r>
            </a:p>
          </p:txBody>
        </p:sp>
        <p:sp>
          <p:nvSpPr>
            <p:cNvPr id="6" name="TextBox 5">
              <a:extLst>
                <a:ext uri="{FF2B5EF4-FFF2-40B4-BE49-F238E27FC236}">
                  <a16:creationId xmlns:a16="http://schemas.microsoft.com/office/drawing/2014/main" id="{53DCF05C-8572-0C05-B2E1-111D8CA7DD1A}"/>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grpSp>
      <p:sp>
        <p:nvSpPr>
          <p:cNvPr id="7" name="TextBox 6">
            <a:extLst>
              <a:ext uri="{FF2B5EF4-FFF2-40B4-BE49-F238E27FC236}">
                <a16:creationId xmlns:a16="http://schemas.microsoft.com/office/drawing/2014/main" id="{BEB4FC69-F6AD-4F93-5E44-44E8CED687AE}"/>
              </a:ext>
            </a:extLst>
          </p:cNvPr>
          <p:cNvSpPr txBox="1"/>
          <p:nvPr/>
        </p:nvSpPr>
        <p:spPr>
          <a:xfrm>
            <a:off x="2915816" y="2001614"/>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dirty="0">
                <a:solidFill>
                  <a:srgbClr val="FFFFFF"/>
                </a:solidFill>
                <a:latin typeface="Tahoma"/>
                <a:ea typeface="ＭＳ Ｐゴシック" charset="0"/>
                <a:cs typeface="Tahoma"/>
              </a:rPr>
              <a:t>2016</a:t>
            </a: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  </a:t>
            </a:r>
          </a:p>
        </p:txBody>
      </p:sp>
      <p:sp>
        <p:nvSpPr>
          <p:cNvPr id="8" name="TextBox 7">
            <a:extLst>
              <a:ext uri="{FF2B5EF4-FFF2-40B4-BE49-F238E27FC236}">
                <a16:creationId xmlns:a16="http://schemas.microsoft.com/office/drawing/2014/main" id="{86885AF0-AC01-C9B6-C47C-CB91DA93AA95}"/>
              </a:ext>
            </a:extLst>
          </p:cNvPr>
          <p:cNvSpPr txBox="1"/>
          <p:nvPr/>
        </p:nvSpPr>
        <p:spPr>
          <a:xfrm>
            <a:off x="5076056" y="1975669"/>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1000"/>
                                        <p:tgtEl>
                                          <p:spTgt spid="7"/>
                                        </p:tgtEl>
                                      </p:cBhvr>
                                    </p:animEffect>
                                  </p:childTnLst>
                                </p:cTn>
                              </p:par>
                              <p:par>
                                <p:cTn id="12" presetID="22" presetClass="entr" presetSubtype="4"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 world map">
            <a:extLst>
              <a:ext uri="{FF2B5EF4-FFF2-40B4-BE49-F238E27FC236}">
                <a16:creationId xmlns:a16="http://schemas.microsoft.com/office/drawing/2014/main" id="{59BD2BF9-1985-7988-2325-7FA78C089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904" y="728700"/>
            <a:ext cx="9235809" cy="5400600"/>
          </a:xfrm>
          <a:prstGeom prst="rect">
            <a:avLst/>
          </a:prstGeom>
        </p:spPr>
      </p:pic>
      <p:sp>
        <p:nvSpPr>
          <p:cNvPr id="15362" name="AutoShape 4">
            <a:extLst>
              <a:ext uri="{FF2B5EF4-FFF2-40B4-BE49-F238E27FC236}">
                <a16:creationId xmlns:a16="http://schemas.microsoft.com/office/drawing/2014/main" id="{43D1B580-A240-C34C-BE95-4F44AEFB5C68}"/>
              </a:ext>
            </a:extLst>
          </p:cNvPr>
          <p:cNvSpPr>
            <a:spLocks noChangeArrowheads="1"/>
          </p:cNvSpPr>
          <p:nvPr/>
        </p:nvSpPr>
        <p:spPr bwMode="auto">
          <a:xfrm rot="954738">
            <a:off x="3327588" y="3767346"/>
            <a:ext cx="228600" cy="762000"/>
          </a:xfrm>
          <a:prstGeom prst="downArrow">
            <a:avLst>
              <a:gd name="adj1" fmla="val 50000"/>
              <a:gd name="adj2" fmla="val 83333"/>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pic>
        <p:nvPicPr>
          <p:cNvPr id="2" name="Picture 1" descr="A flag with a blue circle and white text&#10;&#10;Description automatically generated">
            <a:extLst>
              <a:ext uri="{FF2B5EF4-FFF2-40B4-BE49-F238E27FC236}">
                <a16:creationId xmlns:a16="http://schemas.microsoft.com/office/drawing/2014/main" id="{8D5256BB-6876-70B2-0000-0A96C30F85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4216" y="5468471"/>
            <a:ext cx="1908319" cy="119120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C8834E7-8623-4F5B-9A77-B7630149642A}"/>
              </a:ext>
            </a:extLst>
          </p:cNvPr>
          <p:cNvGrpSpPr/>
          <p:nvPr/>
        </p:nvGrpSpPr>
        <p:grpSpPr>
          <a:xfrm>
            <a:off x="367661" y="188587"/>
            <a:ext cx="8133958" cy="4180425"/>
            <a:chOff x="783297" y="542310"/>
            <a:chExt cx="8133958" cy="4180425"/>
          </a:xfrm>
        </p:grpSpPr>
        <p:sp>
          <p:nvSpPr>
            <p:cNvPr id="2" name="Rectangle 1">
              <a:extLst>
                <a:ext uri="{FF2B5EF4-FFF2-40B4-BE49-F238E27FC236}">
                  <a16:creationId xmlns:a16="http://schemas.microsoft.com/office/drawing/2014/main" id="{B08BC3ED-B0B0-4825-B076-0546FDFB3B74}"/>
                </a:ext>
              </a:extLst>
            </p:cNvPr>
            <p:cNvSpPr/>
            <p:nvPr/>
          </p:nvSpPr>
          <p:spPr>
            <a:xfrm>
              <a:off x="783297" y="542310"/>
              <a:ext cx="8133958" cy="2215991"/>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800" b="1" i="0" u="none" strike="noStrike" kern="1200" cap="none" spc="0" normalizeH="0" baseline="0" noProof="0" dirty="0">
                  <a:ln w="76200">
                    <a:solidFill>
                      <a:srgbClr val="0070C0"/>
                    </a:solidFill>
                    <a:prstDash val="solid"/>
                  </a:ln>
                  <a:solidFill>
                    <a:srgbClr val="FF0000"/>
                  </a:solidFill>
                  <a:effectLst/>
                  <a:uLnTx/>
                  <a:uFillTx/>
                  <a:latin typeface="Britannic Bold" panose="020B0903060703020204" pitchFamily="34" charset="0"/>
                  <a:ea typeface="MS PGothic" panose="020B0600070205080204" pitchFamily="34" charset="-128"/>
                  <a:cs typeface="Cavolini" panose="03000502040302020204" pitchFamily="66" charset="0"/>
                </a:rPr>
                <a:t>Name that</a:t>
              </a:r>
            </a:p>
          </p:txBody>
        </p:sp>
        <p:sp>
          <p:nvSpPr>
            <p:cNvPr id="4" name="TextBox 3">
              <a:extLst>
                <a:ext uri="{FF2B5EF4-FFF2-40B4-BE49-F238E27FC236}">
                  <a16:creationId xmlns:a16="http://schemas.microsoft.com/office/drawing/2014/main" id="{362B3B6B-F282-4EEB-A2D1-2BC381911E40}"/>
                </a:ext>
              </a:extLst>
            </p:cNvPr>
            <p:cNvSpPr txBox="1"/>
            <p:nvPr/>
          </p:nvSpPr>
          <p:spPr>
            <a:xfrm>
              <a:off x="2701636" y="2506744"/>
              <a:ext cx="4572000" cy="221599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800" b="1" dirty="0">
                  <a:ln w="76200">
                    <a:solidFill>
                      <a:srgbClr val="0070C0"/>
                    </a:solidFill>
                    <a:prstDash val="solid"/>
                  </a:ln>
                  <a:solidFill>
                    <a:srgbClr val="FF0000"/>
                  </a:solidFill>
                  <a:latin typeface="Britannic Bold" panose="020B0903060703020204" pitchFamily="34" charset="0"/>
                  <a:cs typeface="Cavolini" panose="03000502040302020204" pitchFamily="66" charset="0"/>
                </a:rPr>
                <a:t>hat!</a:t>
              </a:r>
              <a:endParaRPr kumimoji="0" lang="en-US" sz="13800" b="1" i="0" u="none" strike="noStrike" kern="1200" cap="none" spc="0" normalizeH="0" baseline="0" noProof="0" dirty="0">
                <a:ln w="76200">
                  <a:solidFill>
                    <a:srgbClr val="0070C0"/>
                  </a:solidFill>
                  <a:prstDash val="solid"/>
                </a:ln>
                <a:solidFill>
                  <a:srgbClr val="FF0000"/>
                </a:solidFill>
                <a:effectLst/>
                <a:uLnTx/>
                <a:uFillTx/>
                <a:latin typeface="Britannic Bold" panose="020B0903060703020204" pitchFamily="34" charset="0"/>
                <a:ea typeface="MS PGothic" panose="020B0600070205080204" pitchFamily="34" charset="-128"/>
                <a:cs typeface="Cavolini" panose="03000502040302020204" pitchFamily="66" charset="0"/>
              </a:endParaRPr>
            </a:p>
          </p:txBody>
        </p:sp>
      </p:grpSp>
      <p:pic>
        <p:nvPicPr>
          <p:cNvPr id="9" name="Picture 8" descr="A picture containing umbrella, accessory&#10;&#10;Description automatically generated">
            <a:extLst>
              <a:ext uri="{FF2B5EF4-FFF2-40B4-BE49-F238E27FC236}">
                <a16:creationId xmlns:a16="http://schemas.microsoft.com/office/drawing/2014/main" id="{E4CA0045-C84C-47FE-8EF8-2EE2BC0F2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1208" y="3596983"/>
            <a:ext cx="2762787" cy="3072430"/>
          </a:xfrm>
          <a:prstGeom prst="rect">
            <a:avLst/>
          </a:prstGeom>
        </p:spPr>
      </p:pic>
      <p:pic>
        <p:nvPicPr>
          <p:cNvPr id="5" name="Picture 4" descr="A red white and blue hat with stars&#10;&#10;Description automatically generated">
            <a:extLst>
              <a:ext uri="{FF2B5EF4-FFF2-40B4-BE49-F238E27FC236}">
                <a16:creationId xmlns:a16="http://schemas.microsoft.com/office/drawing/2014/main" id="{3D1FCF62-C390-CD14-2F8E-02878CEFFB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3082" y="4123766"/>
            <a:ext cx="3556727" cy="2734234"/>
          </a:xfrm>
          <a:prstGeom prst="rect">
            <a:avLst/>
          </a:prstGeom>
        </p:spPr>
      </p:pic>
      <p:sp>
        <p:nvSpPr>
          <p:cNvPr id="8" name="TextBox 7">
            <a:extLst>
              <a:ext uri="{FF2B5EF4-FFF2-40B4-BE49-F238E27FC236}">
                <a16:creationId xmlns:a16="http://schemas.microsoft.com/office/drawing/2014/main" id="{7EC922D4-3AFC-1E7B-F727-DE9854389F20}"/>
              </a:ext>
            </a:extLst>
          </p:cNvPr>
          <p:cNvSpPr txBox="1"/>
          <p:nvPr/>
        </p:nvSpPr>
        <p:spPr>
          <a:xfrm>
            <a:off x="107504" y="6503025"/>
            <a:ext cx="2736304"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100" i="1" dirty="0">
                <a:latin typeface="Century Gothic" panose="020B0502020202020204" pitchFamily="34" charset="0"/>
                <a:cs typeface="Times New Roman"/>
              </a:rPr>
              <a:t>All images</a:t>
            </a:r>
            <a:r>
              <a:rPr kumimoji="0" lang="en-GB" sz="1100" b="0" i="1" u="none" strike="noStrike" kern="1200" cap="none" spc="0" normalizeH="0" baseline="0" noProof="0" dirty="0">
                <a:ln>
                  <a:noFill/>
                </a:ln>
                <a:effectLst/>
                <a:uLnTx/>
                <a:uFillTx/>
                <a:latin typeface="Century Gothic" panose="020B0502020202020204" pitchFamily="34" charset="0"/>
                <a:ea typeface="MS PGothic" panose="020B0600070205080204" pitchFamily="34" charset="-128"/>
                <a:cs typeface="Times New Roman"/>
              </a:rPr>
              <a:t> © </a:t>
            </a:r>
            <a:r>
              <a:rPr kumimoji="0" lang="en-GB" sz="1100" b="0" i="1" u="none" strike="noStrike" kern="1200" cap="none" spc="0" normalizeH="0" baseline="0" noProof="0" dirty="0" err="1">
                <a:ln>
                  <a:noFill/>
                </a:ln>
                <a:effectLst/>
                <a:uLnTx/>
                <a:uFillTx/>
                <a:latin typeface="Century Gothic" panose="020B0502020202020204" pitchFamily="34" charset="0"/>
                <a:ea typeface="MS PGothic" panose="020B0600070205080204" pitchFamily="34" charset="-128"/>
                <a:cs typeface="Times New Roman"/>
              </a:rPr>
              <a:t>Pixabay</a:t>
            </a:r>
            <a:endParaRPr kumimoji="0" lang="en-GB" sz="1100" b="0" i="1" u="none" strike="noStrike" kern="1200" cap="none" spc="0" normalizeH="0" baseline="0" noProof="0" dirty="0">
              <a:ln>
                <a:noFill/>
              </a:ln>
              <a:effectLst/>
              <a:uLnTx/>
              <a:uFillTx/>
              <a:latin typeface="Century Gothic" panose="020B0502020202020204" pitchFamily="34" charset="0"/>
              <a:ea typeface="MS PGothic" panose="020B0600070205080204" pitchFamily="34" charset="-128"/>
              <a:cs typeface="Times New Roman"/>
            </a:endParaRPr>
          </a:p>
        </p:txBody>
      </p:sp>
    </p:spTree>
    <p:extLst>
      <p:ext uri="{BB962C8B-B14F-4D97-AF65-F5344CB8AC3E}">
        <p14:creationId xmlns:p14="http://schemas.microsoft.com/office/powerpoint/2010/main" val="3015806237"/>
      </p:ext>
    </p:extLst>
  </p:cSld>
  <p:clrMapOvr>
    <a:masterClrMapping/>
  </p:clrMapOvr>
  <mc:AlternateContent xmlns:mc="http://schemas.openxmlformats.org/markup-compatibility/2006" xmlns:p14="http://schemas.microsoft.com/office/powerpoint/2010/main">
    <mc:Choice Requires="p14">
      <p:transition spd="med" p14:dur="700" advTm="41870">
        <p:fade/>
      </p:transition>
    </mc:Choice>
    <mc:Fallback xmlns="">
      <p:transition xmlns:p14="http://schemas.microsoft.com/office/powerpoint/2010/main" spd="med" advTm="4187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wo boys in blue hats peeking from behind a tree&#10;&#10;Description automatically generated">
            <a:extLst>
              <a:ext uri="{FF2B5EF4-FFF2-40B4-BE49-F238E27FC236}">
                <a16:creationId xmlns:a16="http://schemas.microsoft.com/office/drawing/2014/main" id="{E393DDC7-BBC2-672B-E701-E482FA2117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89334"/>
            <a:ext cx="9144000" cy="6079331"/>
          </a:xfrm>
          <a:prstGeom prst="rect">
            <a:avLst/>
          </a:prstGeom>
          <a:ln>
            <a:solidFill>
              <a:schemeClr val="bg1"/>
            </a:solidFill>
          </a:ln>
        </p:spPr>
      </p:pic>
    </p:spTree>
    <p:extLst>
      <p:ext uri="{BB962C8B-B14F-4D97-AF65-F5344CB8AC3E}">
        <p14:creationId xmlns:p14="http://schemas.microsoft.com/office/powerpoint/2010/main" val="253013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flowers in her hand&#10;&#10;Description automatically generated">
            <a:extLst>
              <a:ext uri="{FF2B5EF4-FFF2-40B4-BE49-F238E27FC236}">
                <a16:creationId xmlns:a16="http://schemas.microsoft.com/office/drawing/2014/main" id="{ADE36FF4-097F-7C22-5785-15EF1F351E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0013" y="309283"/>
            <a:ext cx="8123975" cy="6239435"/>
          </a:xfrm>
          <a:prstGeom prst="rect">
            <a:avLst/>
          </a:prstGeom>
          <a:ln>
            <a:solidFill>
              <a:schemeClr val="bg1"/>
            </a:solidFill>
          </a:ln>
        </p:spPr>
      </p:pic>
    </p:spTree>
    <p:extLst>
      <p:ext uri="{BB962C8B-B14F-4D97-AF65-F5344CB8AC3E}">
        <p14:creationId xmlns:p14="http://schemas.microsoft.com/office/powerpoint/2010/main" val="3341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r of gold crowns with jewels&#10;&#10;Description automatically generated">
            <a:extLst>
              <a:ext uri="{FF2B5EF4-FFF2-40B4-BE49-F238E27FC236}">
                <a16:creationId xmlns:a16="http://schemas.microsoft.com/office/drawing/2014/main" id="{FFFB14B5-1E1E-716A-BFF6-5B10F9B524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30824" y="267890"/>
            <a:ext cx="4482353" cy="6322219"/>
          </a:xfrm>
          <a:prstGeom prst="rect">
            <a:avLst/>
          </a:prstGeom>
        </p:spPr>
      </p:pic>
    </p:spTree>
    <p:extLst>
      <p:ext uri="{BB962C8B-B14F-4D97-AF65-F5344CB8AC3E}">
        <p14:creationId xmlns:p14="http://schemas.microsoft.com/office/powerpoint/2010/main" val="45811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arty hats&#10;&#10;Description automatically generated">
            <a:extLst>
              <a:ext uri="{FF2B5EF4-FFF2-40B4-BE49-F238E27FC236}">
                <a16:creationId xmlns:a16="http://schemas.microsoft.com/office/drawing/2014/main" id="{537CDA3A-434A-E35B-7FF5-BD36CE057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3389" y="318247"/>
            <a:ext cx="6617222" cy="6221506"/>
          </a:xfrm>
          <a:prstGeom prst="rect">
            <a:avLst/>
          </a:prstGeom>
          <a:ln>
            <a:solidFill>
              <a:schemeClr val="bg1"/>
            </a:solidFill>
          </a:ln>
        </p:spPr>
      </p:pic>
    </p:spTree>
    <p:extLst>
      <p:ext uri="{BB962C8B-B14F-4D97-AF65-F5344CB8AC3E}">
        <p14:creationId xmlns:p14="http://schemas.microsoft.com/office/powerpoint/2010/main" val="19355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3211</TotalTime>
  <Words>1765</Words>
  <Application>Microsoft Office PowerPoint</Application>
  <PresentationFormat>On-screen Show (4:3)</PresentationFormat>
  <Paragraphs>124</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 Black </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96</cp:revision>
  <dcterms:created xsi:type="dcterms:W3CDTF">2012-04-27T15:19:53Z</dcterms:created>
  <dcterms:modified xsi:type="dcterms:W3CDTF">2024-05-01T13:21:34Z</dcterms:modified>
</cp:coreProperties>
</file>