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0" r:id="rId2"/>
  </p:sldMasterIdLst>
  <p:notesMasterIdLst>
    <p:notesMasterId r:id="rId23"/>
  </p:notesMasterIdLst>
  <p:sldIdLst>
    <p:sldId id="432" r:id="rId3"/>
    <p:sldId id="256" r:id="rId4"/>
    <p:sldId id="263" r:id="rId5"/>
    <p:sldId id="257" r:id="rId6"/>
    <p:sldId id="466" r:id="rId7"/>
    <p:sldId id="467" r:id="rId8"/>
    <p:sldId id="460" r:id="rId9"/>
    <p:sldId id="470" r:id="rId10"/>
    <p:sldId id="471" r:id="rId11"/>
    <p:sldId id="431" r:id="rId12"/>
    <p:sldId id="429" r:id="rId13"/>
    <p:sldId id="300" r:id="rId14"/>
    <p:sldId id="381" r:id="rId15"/>
    <p:sldId id="468" r:id="rId16"/>
    <p:sldId id="378" r:id="rId17"/>
    <p:sldId id="383" r:id="rId18"/>
    <p:sldId id="384" r:id="rId19"/>
    <p:sldId id="385" r:id="rId20"/>
    <p:sldId id="386" r:id="rId21"/>
    <p:sldId id="469"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1AF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51" autoAdjust="0"/>
  </p:normalViewPr>
  <p:slideViewPr>
    <p:cSldViewPr snapToGrid="0" snapToObjects="1">
      <p:cViewPr>
        <p:scale>
          <a:sx n="40" d="100"/>
          <a:sy n="40" d="100"/>
        </p:scale>
        <p:origin x="2040" y="260"/>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2146-6A52-4AB8-8F8F-3AD4E104C32A}" type="datetimeFigureOut">
              <a:rPr lang="en-GB" smtClean="0"/>
              <a:t>03/04/2023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6D171-9D34-43A3-887A-C59325A451F1}" type="slidenum">
              <a:rPr lang="en-GB" smtClean="0"/>
              <a:t>‹#›</a:t>
            </a:fld>
            <a:endParaRPr lang="en-GB"/>
          </a:p>
        </p:txBody>
      </p:sp>
    </p:spTree>
    <p:extLst>
      <p:ext uri="{BB962C8B-B14F-4D97-AF65-F5344CB8AC3E}">
        <p14:creationId xmlns:p14="http://schemas.microsoft.com/office/powerpoint/2010/main" val="383743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AjEjxX-DhA&amp;t=52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we share these stories of leaders…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May we follow their example in</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thoughts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words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actions</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Words (use 3</a:t>
            </a:r>
            <a:r>
              <a:rPr lang="en-GB" sz="1800" i="1" baseline="30000" dirty="0">
                <a:effectLst/>
                <a:latin typeface="Avenir Next LT Pro" panose="020B0504020202020204" pitchFamily="34" charset="0"/>
                <a:ea typeface="MS Mincho" panose="02020609040205080304" pitchFamily="49" charset="-128"/>
                <a:cs typeface="Times New Roman" panose="02020603050405020304" pitchFamily="18" charset="0"/>
              </a:rPr>
              <a:t>rd</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Actions: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5"/>
              </a:rPr>
              <a:t>British Sign Language BSL Video Dictionary - action (signbsl.com)</a:t>
            </a:r>
            <a:endParaRPr lang="en-US" altLang="en-US" b="1" dirty="0">
              <a:ea typeface="MS Mincho"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10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0C9FB0D-1207-4C8D-A583-D7ADE51BDA0D}" type="slidenum">
              <a:rPr lang="en-GB" altLang="en-US" smtClean="0"/>
              <a:pPr>
                <a:defRPr/>
              </a:pPr>
              <a:t>12</a:t>
            </a:fld>
            <a:endParaRPr lang="en-GB" altLang="en-US"/>
          </a:p>
        </p:txBody>
      </p:sp>
    </p:spTree>
    <p:extLst>
      <p:ext uri="{BB962C8B-B14F-4D97-AF65-F5344CB8AC3E}">
        <p14:creationId xmlns:p14="http://schemas.microsoft.com/office/powerpoint/2010/main" val="4230124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13: </a:t>
            </a:r>
            <a:r>
              <a:rPr lang="en-GB" sz="1200" kern="1200" dirty="0">
                <a:solidFill>
                  <a:schemeClr val="tx1"/>
                </a:solidFill>
                <a:effectLst/>
                <a:latin typeface="+mn-lt"/>
                <a:ea typeface="MS PGothic" panose="020B0600070205080204" pitchFamily="34" charset="-128"/>
                <a:cs typeface="MS PGothic" charset="0"/>
              </a:rPr>
              <a:t>It’s a blessing that is very old, probably from Ireland (which is one part of the British Isles) This blessing talks about wishing someone well as they go on their journey….that their journey will be an easy one.  This may be an actual journey, but it could also mean the journey of people’s lives. As you listen, you might not understand every word, because the language is like a poem, so I’m going to use some pictures to help us</a:t>
            </a:r>
            <a:r>
              <a:rPr lang="en-GB" sz="1200" i="1" kern="1200" dirty="0">
                <a:solidFill>
                  <a:schemeClr val="tx1"/>
                </a:solidFill>
                <a:effectLst/>
                <a:latin typeface="+mn-lt"/>
                <a:ea typeface="MS PGothic" panose="020B0600070205080204" pitchFamily="34" charset="-128"/>
                <a:cs typeface="MS PGothic" charset="0"/>
              </a:rPr>
              <a:t>. [Try to leave a pause between each slide, and resist the urge to explain the words: let them sink in and let the words and pictures ‘speak’ to children at whatever level they will absorb them, even if it’s only to enjoy how they sound. Read it more than once if you think it will help.]</a:t>
            </a:r>
          </a:p>
          <a:p>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13</a:t>
            </a:fld>
            <a:endParaRPr lang="en-US" altLang="en-US"/>
          </a:p>
        </p:txBody>
      </p:sp>
    </p:spTree>
    <p:extLst>
      <p:ext uri="{BB962C8B-B14F-4D97-AF65-F5344CB8AC3E}">
        <p14:creationId xmlns:p14="http://schemas.microsoft.com/office/powerpoint/2010/main" val="1322274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S PGothic" panose="020B0600070205080204" pitchFamily="34" charset="-128"/>
                <a:cs typeface="MS PGothic" charset="0"/>
              </a:rPr>
              <a:t>Slide 18: ….may God hold you in the palm of His hand.</a:t>
            </a:r>
            <a:endParaRPr lang="en-GB" sz="1200" kern="1200" dirty="0">
              <a:solidFill>
                <a:schemeClr val="tx1"/>
              </a:solidFill>
              <a:effectLst/>
              <a:latin typeface="+mn-lt"/>
              <a:ea typeface="MS PGothic" panose="020B0600070205080204" pitchFamily="34" charset="-128"/>
              <a:cs typeface="MS PGothic" charset="0"/>
            </a:endParaRPr>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19</a:t>
            </a:fld>
            <a:endParaRPr lang="en-US" altLang="en-US"/>
          </a:p>
        </p:txBody>
      </p:sp>
    </p:spTree>
    <p:extLst>
      <p:ext uri="{BB962C8B-B14F-4D97-AF65-F5344CB8AC3E}">
        <p14:creationId xmlns:p14="http://schemas.microsoft.com/office/powerpoint/2010/main" val="3550454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20</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34752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This term, we’ve been thinking about leading, leaders and followers. We’ve shared stories together from different parts of the world, as well as stories about leaders from the Bible, and many of you have become very good at working out for yourselves the important messages in these stories. We’re now at the very end of our term of themes and so we’re going to look back – and look forwards…..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2782C-B553-4424-931B-E1317D1219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7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3:</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We’re going to share one final story together now. It’s a story that Jesus told, but I’m not going to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read</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it to you: we’re going to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sing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it to each other! (And you can join in the actions!: </a:t>
            </a:r>
            <a:r>
              <a:rPr lang="en-GB" sz="1800"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The Wise Man Built His House Upon the Rock with actions || Sunday School Song - YouTube</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3</a:t>
            </a:fld>
            <a:endParaRPr lang="en-GB"/>
          </a:p>
        </p:txBody>
      </p:sp>
    </p:spTree>
    <p:extLst>
      <p:ext uri="{BB962C8B-B14F-4D97-AF65-F5344CB8AC3E}">
        <p14:creationId xmlns:p14="http://schemas.microsoft.com/office/powerpoint/2010/main" val="152145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4:</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you know, Jesus often told stories (called parables) to help people to remember important things about God, and what matters to him: we’ve shared many of Jesus’ stories during our assembly times together. When Jesus told </a:t>
            </a:r>
            <a:r>
              <a:rPr lang="en-GB" sz="1800" i="1" u="sng" dirty="0">
                <a:effectLst/>
                <a:latin typeface="Avenir Next LT Pro" panose="020B0504020202020204" pitchFamily="34" charset="0"/>
                <a:ea typeface="MS Mincho" panose="02020609040205080304" pitchFamily="49" charset="-128"/>
                <a:cs typeface="Times New Roman" panose="02020603050405020304" pitchFamily="18" charset="0"/>
              </a:rPr>
              <a:t>this</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story, he said that people who are wise, who remember his words and put them into practice are like the builder who built on rock, with firm foundations. Christians believe that the wise words of Jesus are like the rock on which the builder built.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4</a:t>
            </a:fld>
            <a:endParaRPr lang="en-GB"/>
          </a:p>
        </p:txBody>
      </p:sp>
    </p:spTree>
    <p:extLst>
      <p:ext uri="{BB962C8B-B14F-4D97-AF65-F5344CB8AC3E}">
        <p14:creationId xmlns:p14="http://schemas.microsoft.com/office/powerpoint/2010/main" val="399382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5:</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We’re going to do some building of our own now. I’m going to choose a couple of builders, one from each class, to help me: don’t worry, neither of you will have to be the foolish builder!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[choose builders &amp; dress them]</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 have three bricks here to start us off, that contain some of Jesus’ wise words, and they are going to form our foundations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[read words out as you build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‘Love God, and love others.’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‘Don’t worry, because God cares for you.’</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‘Be a peacemaker.’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Builders:</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scattered around, you’ll see some more big bricks that we need to build into our wall. These also contain wise words from the leaders whose lives we’ve shared this term – and some very special ones from your teachers: words for you to remember, and ‘build with’, as you move on to your new class / schools.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[collect, read words out and build]</a:t>
            </a:r>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5</a:t>
            </a:fld>
            <a:endParaRPr lang="en-GB"/>
          </a:p>
        </p:txBody>
      </p:sp>
    </p:spTree>
    <p:extLst>
      <p:ext uri="{BB962C8B-B14F-4D97-AF65-F5344CB8AC3E}">
        <p14:creationId xmlns:p14="http://schemas.microsoft.com/office/powerpoint/2010/main" val="2976390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6: Responding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….so, at the end of our term and in the stillness of this moment, let’s spend some time wondering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Let’s look at our whole wall together now, built on those firm foundations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how we might put some of these words into practice?….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which words might help us as we move into our new classes?....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which words might help us to make good decisions in life?.....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…Jesus’ story of the two builders also reminds us that we have choices: not about actual building, but building our lives wisely, or foolishly….. As we all move on at the end of this school year, and look forward to the future, let’s ‘be careful how we build’, and make wise choices…..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I’m going to pray now, and ask God’s blessing on this last week of term as we pack up and wish each other well. You might wish to join in with me, using the words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‘help us to build wisely.’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6</a:t>
            </a:fld>
            <a:endParaRPr lang="en-GB"/>
          </a:p>
        </p:txBody>
      </p:sp>
    </p:spTree>
    <p:extLst>
      <p:ext uri="{BB962C8B-B14F-4D97-AF65-F5344CB8AC3E}">
        <p14:creationId xmlns:p14="http://schemas.microsoft.com/office/powerpoint/2010/main" val="3682251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7: </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As we think of all we’ve learned about leaders and about leading….</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‘help us to build wisely.’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7</a:t>
            </a:fld>
            <a:endParaRPr lang="en-US" altLang="en-US"/>
          </a:p>
        </p:txBody>
      </p:sp>
    </p:spTree>
    <p:extLst>
      <p:ext uri="{BB962C8B-B14F-4D97-AF65-F5344CB8AC3E}">
        <p14:creationId xmlns:p14="http://schemas.microsoft.com/office/powerpoint/2010/main" val="107081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8: </a:t>
            </a:r>
            <a:r>
              <a:rPr lang="en-GB" sz="1800" b="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At the end of this term, t</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hough we are tired and weary….</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‘help us to build wisely.’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8</a:t>
            </a:fld>
            <a:endParaRPr lang="en-US" altLang="en-US"/>
          </a:p>
        </p:txBody>
      </p:sp>
    </p:spTree>
    <p:extLst>
      <p:ext uri="{BB962C8B-B14F-4D97-AF65-F5344CB8AC3E}">
        <p14:creationId xmlns:p14="http://schemas.microsoft.com/office/powerpoint/2010/main" val="1903119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9: </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In the choices that we make, now and in the future….</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‘help us to build wisely.’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9</a:t>
            </a:fld>
            <a:endParaRPr lang="en-US" altLang="en-US"/>
          </a:p>
        </p:txBody>
      </p:sp>
    </p:spTree>
    <p:extLst>
      <p:ext uri="{BB962C8B-B14F-4D97-AF65-F5344CB8AC3E}">
        <p14:creationId xmlns:p14="http://schemas.microsoft.com/office/powerpoint/2010/main" val="4073649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4/3/2023</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419336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4/3/2023</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270894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4/3/2023</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681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8805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6744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660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7183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341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882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44221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085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4/3/2023</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384266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40245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1510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25873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4/3/2023</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425389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4/3/2023</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62551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4/3/2023</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43927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4/3/2023</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0801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4/3/2023</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11289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4/3/2023</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70367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4/3/2023</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252275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4/3/2023</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962594392"/>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tmp"/></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79512" y="366713"/>
            <a:ext cx="850297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As we share these stories of leaders…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May we follow their example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4000" b="0" i="0" u="none" strike="noStrike" kern="1200" cap="none" spc="0" normalizeH="0" baseline="0" noProof="0" dirty="0" err="1">
                <a:ln>
                  <a:noFill/>
                </a:ln>
                <a:solidFill>
                  <a:srgbClr val="FFFFFF"/>
                </a:solidFill>
                <a:effectLst/>
                <a:uLnTx/>
                <a:uFillTx/>
                <a:latin typeface="Century Gothic" panose="020B0502020202020204" pitchFamily="34" charset="0"/>
                <a:ea typeface="ＭＳ Ｐゴシック" panose="020B0600070205080204" pitchFamily="34" charset="-128"/>
                <a:cs typeface="+mn-cs"/>
              </a:rPr>
              <a:t>i</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n</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thoughts			</a:t>
            </a:r>
          </a:p>
        </p:txBody>
      </p:sp>
      <p:pic>
        <p:nvPicPr>
          <p:cNvPr id="4" name="Graphic 3" descr="Thought bubble with solid fill">
            <a:extLst>
              <a:ext uri="{FF2B5EF4-FFF2-40B4-BE49-F238E27FC236}">
                <a16:creationId xmlns:a16="http://schemas.microsoft.com/office/drawing/2014/main" id="{70072255-28C7-AAC6-55AF-9827FF97C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520" y="3802868"/>
            <a:ext cx="2602979" cy="2602979"/>
          </a:xfrm>
          <a:prstGeom prst="rect">
            <a:avLst/>
          </a:prstGeom>
        </p:spPr>
      </p:pic>
      <p:pic>
        <p:nvPicPr>
          <p:cNvPr id="7" name="Graphic 6" descr="Speech with solid fill">
            <a:extLst>
              <a:ext uri="{FF2B5EF4-FFF2-40B4-BE49-F238E27FC236}">
                <a16:creationId xmlns:a16="http://schemas.microsoft.com/office/drawing/2014/main" id="{76026B42-F9E2-0375-792F-FC93A170CA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222586" y="3717032"/>
            <a:ext cx="2520280" cy="2520280"/>
          </a:xfrm>
          <a:prstGeom prst="rect">
            <a:avLst/>
          </a:prstGeom>
        </p:spPr>
      </p:pic>
      <p:grpSp>
        <p:nvGrpSpPr>
          <p:cNvPr id="26" name="Group 25">
            <a:extLst>
              <a:ext uri="{FF2B5EF4-FFF2-40B4-BE49-F238E27FC236}">
                <a16:creationId xmlns:a16="http://schemas.microsoft.com/office/drawing/2014/main" id="{39FC62FC-ABB8-CCEF-0FA7-C417BD59BE58}"/>
              </a:ext>
            </a:extLst>
          </p:cNvPr>
          <p:cNvGrpSpPr/>
          <p:nvPr/>
        </p:nvGrpSpPr>
        <p:grpSpPr>
          <a:xfrm>
            <a:off x="6372200" y="3802868"/>
            <a:ext cx="2224914" cy="2298386"/>
            <a:chOff x="6235518" y="3979419"/>
            <a:chExt cx="1941661" cy="2005779"/>
          </a:xfrm>
        </p:grpSpPr>
        <p:sp>
          <p:nvSpPr>
            <p:cNvPr id="20" name="Freeform: Shape 19">
              <a:extLst>
                <a:ext uri="{FF2B5EF4-FFF2-40B4-BE49-F238E27FC236}">
                  <a16:creationId xmlns:a16="http://schemas.microsoft.com/office/drawing/2014/main" id="{0E5E33A3-546D-02FD-1E46-D00D613622C6}"/>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Freeform: Shape 21">
              <a:extLst>
                <a:ext uri="{FF2B5EF4-FFF2-40B4-BE49-F238E27FC236}">
                  <a16:creationId xmlns:a16="http://schemas.microsoft.com/office/drawing/2014/main" id="{FD38F6A0-657C-47FA-8CE9-A5B19421F992}"/>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0" name="TextBox 29">
            <a:extLst>
              <a:ext uri="{FF2B5EF4-FFF2-40B4-BE49-F238E27FC236}">
                <a16:creationId xmlns:a16="http://schemas.microsoft.com/office/drawing/2014/main" id="{A13E5CBB-6B2A-BD3F-9B2C-D7415343CB55}"/>
              </a:ext>
            </a:extLst>
          </p:cNvPr>
          <p:cNvSpPr txBox="1"/>
          <p:nvPr/>
        </p:nvSpPr>
        <p:spPr>
          <a:xfrm>
            <a:off x="3024336" y="2793122"/>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words</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53A20CFA-B767-62D5-2DE4-940B432A161A}"/>
              </a:ext>
            </a:extLst>
          </p:cNvPr>
          <p:cNvSpPr txBox="1"/>
          <p:nvPr/>
        </p:nvSpPr>
        <p:spPr>
          <a:xfrm>
            <a:off x="5832648" y="2782760"/>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actions.</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82575" y="4520321"/>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…help us to build wisely!</a:t>
            </a:r>
            <a:endParaRPr lang="en-GB" sz="2000" b="1" dirty="0">
              <a:solidFill>
                <a:schemeClr val="tx1"/>
              </a:solidFill>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639526" y="5657851"/>
            <a:ext cx="1579856" cy="1035362"/>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9" name="Graphic 8" descr="Building Brick Wall with solid fill">
            <a:extLst>
              <a:ext uri="{FF2B5EF4-FFF2-40B4-BE49-F238E27FC236}">
                <a16:creationId xmlns:a16="http://schemas.microsoft.com/office/drawing/2014/main" id="{3568CE52-5F2E-02D5-E741-601DDA21EAF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937" y="408616"/>
            <a:ext cx="3858126" cy="3858126"/>
          </a:xfrm>
          <a:prstGeom prst="rect">
            <a:avLst/>
          </a:prstGeom>
        </p:spPr>
      </p:pic>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8">
            <a:extLst>
              <a:ext uri="{FF2B5EF4-FFF2-40B4-BE49-F238E27FC236}">
                <a16:creationId xmlns:a16="http://schemas.microsoft.com/office/drawing/2014/main" id="{7419D791-83F4-90DA-4D99-4A42223EC6BD}"/>
              </a:ext>
            </a:extLst>
          </p:cNvPr>
          <p:cNvSpPr txBox="1">
            <a:spLocks noChangeArrowheads="1"/>
          </p:cNvSpPr>
          <p:nvPr/>
        </p:nvSpPr>
        <p:spPr bwMode="auto">
          <a:xfrm>
            <a:off x="3041650" y="4565650"/>
            <a:ext cx="58975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b="1" dirty="0">
                <a:solidFill>
                  <a:srgbClr val="FFFFFF"/>
                </a:solidFill>
                <a:latin typeface="Century Gothic" panose="020B0502020202020204" pitchFamily="34" charset="0"/>
              </a:rPr>
              <a:t>Write some wise advice onto your class brick wall and leave it for the next class.</a:t>
            </a:r>
          </a:p>
        </p:txBody>
      </p:sp>
      <p:pic>
        <p:nvPicPr>
          <p:cNvPr id="4" name="Graphic 3" descr="Crown with solid fill">
            <a:extLst>
              <a:ext uri="{FF2B5EF4-FFF2-40B4-BE49-F238E27FC236}">
                <a16:creationId xmlns:a16="http://schemas.microsoft.com/office/drawing/2014/main" id="{3B1E22B2-8033-CA84-58DF-54546136C9D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8000" y="4433539"/>
            <a:ext cx="2062103" cy="2062103"/>
          </a:xfrm>
          <a:prstGeom prst="rect">
            <a:avLst/>
          </a:prstGeom>
        </p:spPr>
      </p:pic>
      <p:pic>
        <p:nvPicPr>
          <p:cNvPr id="2" name="Graphic 1" descr="Building Brick Wall with solid fill">
            <a:extLst>
              <a:ext uri="{FF2B5EF4-FFF2-40B4-BE49-F238E27FC236}">
                <a16:creationId xmlns:a16="http://schemas.microsoft.com/office/drawing/2014/main" id="{FD801AFE-F3B8-F4A9-5E47-778637BAC86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42937" y="408616"/>
            <a:ext cx="3858126" cy="38581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outdoor, tower, building&#10;&#10;Description automatically generated">
            <a:extLst>
              <a:ext uri="{FF2B5EF4-FFF2-40B4-BE49-F238E27FC236}">
                <a16:creationId xmlns:a16="http://schemas.microsoft.com/office/drawing/2014/main" id="{5A7AFACA-18DF-4366-8F28-E0B7AA610C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970" r="4929"/>
          <a:stretch/>
        </p:blipFill>
        <p:spPr>
          <a:xfrm>
            <a:off x="0" y="16380"/>
            <a:ext cx="9144000" cy="6841620"/>
          </a:xfrm>
          <a:prstGeom prst="rect">
            <a:avLst/>
          </a:prstGeom>
        </p:spPr>
      </p:pic>
      <p:sp>
        <p:nvSpPr>
          <p:cNvPr id="5" name="Rectangle 4">
            <a:extLst>
              <a:ext uri="{FF2B5EF4-FFF2-40B4-BE49-F238E27FC236}">
                <a16:creationId xmlns:a16="http://schemas.microsoft.com/office/drawing/2014/main" id="{323A03FA-4F68-412E-BADD-2FA29A041460}"/>
              </a:ext>
            </a:extLst>
          </p:cNvPr>
          <p:cNvSpPr/>
          <p:nvPr/>
        </p:nvSpPr>
        <p:spPr>
          <a:xfrm>
            <a:off x="4067784" y="5013176"/>
            <a:ext cx="4896704" cy="769441"/>
          </a:xfrm>
          <a:prstGeom prst="rect">
            <a:avLst/>
          </a:prstGeom>
        </p:spPr>
        <p:txBody>
          <a:bodyPr wrap="square">
            <a:spAutoFit/>
          </a:bodyPr>
          <a:lstStyle/>
          <a:p>
            <a:pPr algn="ctr"/>
            <a:r>
              <a:rPr lang="en-US" sz="4400" b="1" dirty="0">
                <a:solidFill>
                  <a:srgbClr val="FFFFFF"/>
                </a:solidFill>
                <a:latin typeface="Century Gothic"/>
                <a:cs typeface="Century Gothic"/>
              </a:rPr>
              <a:t>A Celtic Blessing</a:t>
            </a:r>
          </a:p>
        </p:txBody>
      </p:sp>
    </p:spTree>
    <p:extLst>
      <p:ext uri="{BB962C8B-B14F-4D97-AF65-F5344CB8AC3E}">
        <p14:creationId xmlns:p14="http://schemas.microsoft.com/office/powerpoint/2010/main" val="234116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45450"/>
            <a:ext cx="9144000" cy="707886"/>
          </a:xfrm>
          <a:prstGeom prst="rect">
            <a:avLst/>
          </a:prstGeom>
        </p:spPr>
        <p:txBody>
          <a:bodyPr wrap="square">
            <a:spAutoFit/>
          </a:bodyPr>
          <a:lstStyle/>
          <a:p>
            <a:pPr algn="ctr"/>
            <a:r>
              <a:rPr lang="en-US" sz="4000" b="1" dirty="0">
                <a:solidFill>
                  <a:srgbClr val="FFFFFF"/>
                </a:solidFill>
                <a:latin typeface="Century Gothic"/>
                <a:cs typeface="Century Gothic"/>
              </a:rPr>
              <a:t>May the road rise up to meet you. </a:t>
            </a:r>
          </a:p>
        </p:txBody>
      </p:sp>
      <p:pic>
        <p:nvPicPr>
          <p:cNvPr id="3" name="Picture 2" descr="road-220058_1280 (1).jpg"/>
          <p:cNvPicPr>
            <a:picLocks noChangeAspect="1"/>
          </p:cNvPicPr>
          <p:nvPr/>
        </p:nvPicPr>
        <p:blipFill rotWithShape="1">
          <a:blip r:embed="rId2">
            <a:extLst>
              <a:ext uri="{28A0092B-C50C-407E-A947-70E740481C1C}">
                <a14:useLocalDpi xmlns:a14="http://schemas.microsoft.com/office/drawing/2010/main"/>
              </a:ext>
            </a:extLst>
          </a:blip>
          <a:srcRect t="10257" b="11382"/>
          <a:stretch/>
        </p:blipFill>
        <p:spPr>
          <a:xfrm>
            <a:off x="-1" y="446814"/>
            <a:ext cx="9187749" cy="4938465"/>
          </a:xfrm>
          <a:prstGeom prst="rect">
            <a:avLst/>
          </a:prstGeom>
        </p:spPr>
      </p:pic>
    </p:spTree>
    <p:extLst>
      <p:ext uri="{BB962C8B-B14F-4D97-AF65-F5344CB8AC3E}">
        <p14:creationId xmlns:p14="http://schemas.microsoft.com/office/powerpoint/2010/main" val="242056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algn="ctr"/>
            <a:r>
              <a:rPr lang="en-US" sz="3800" b="1" dirty="0">
                <a:solidFill>
                  <a:srgbClr val="FFFFFF"/>
                </a:solidFill>
                <a:latin typeface="Century Gothic"/>
                <a:cs typeface="Century Gothic"/>
              </a:rPr>
              <a:t>May the wind be always at your back. </a:t>
            </a:r>
          </a:p>
        </p:txBody>
      </p:sp>
      <p:pic>
        <p:nvPicPr>
          <p:cNvPr id="6" name="Picture 5" descr="A person standing in front of a mountain&#10;&#10;Description automatically generated">
            <a:extLst>
              <a:ext uri="{FF2B5EF4-FFF2-40B4-BE49-F238E27FC236}">
                <a16:creationId xmlns:a16="http://schemas.microsoft.com/office/drawing/2014/main" id="{3D0ED064-B5D8-4E68-8A22-B0B0A28560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637" b="11495"/>
          <a:stretch/>
        </p:blipFill>
        <p:spPr>
          <a:xfrm>
            <a:off x="0" y="404664"/>
            <a:ext cx="9144000" cy="5112568"/>
          </a:xfrm>
          <a:prstGeom prst="rect">
            <a:avLst/>
          </a:prstGeom>
        </p:spPr>
      </p:pic>
    </p:spTree>
    <p:extLst>
      <p:ext uri="{BB962C8B-B14F-4D97-AF65-F5344CB8AC3E}">
        <p14:creationId xmlns:p14="http://schemas.microsoft.com/office/powerpoint/2010/main" val="18960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algn="ctr"/>
            <a:r>
              <a:rPr lang="en-US" sz="3800" b="1" dirty="0">
                <a:solidFill>
                  <a:srgbClr val="FFFFFF"/>
                </a:solidFill>
                <a:latin typeface="Century Gothic"/>
                <a:cs typeface="Century Gothic"/>
              </a:rPr>
              <a:t>May the sun shine warm on your face, </a:t>
            </a:r>
          </a:p>
        </p:txBody>
      </p:sp>
      <p:pic>
        <p:nvPicPr>
          <p:cNvPr id="3" name="Picture 2" descr="A picture containing person, man, outdoor, fence&#10;&#10;Description automatically generated">
            <a:extLst>
              <a:ext uri="{FF2B5EF4-FFF2-40B4-BE49-F238E27FC236}">
                <a16:creationId xmlns:a16="http://schemas.microsoft.com/office/drawing/2014/main" id="{CEDB4643-F50E-48B3-932F-703CA14205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476672"/>
            <a:ext cx="9263109" cy="4824536"/>
          </a:xfrm>
          <a:prstGeom prst="rect">
            <a:avLst/>
          </a:prstGeom>
        </p:spPr>
      </p:pic>
    </p:spTree>
    <p:extLst>
      <p:ext uri="{BB962C8B-B14F-4D97-AF65-F5344CB8AC3E}">
        <p14:creationId xmlns:p14="http://schemas.microsoft.com/office/powerpoint/2010/main" val="166802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algn="ctr"/>
            <a:r>
              <a:rPr lang="en-US" sz="3800" b="1" dirty="0">
                <a:solidFill>
                  <a:srgbClr val="FFFFFF"/>
                </a:solidFill>
                <a:latin typeface="Century Gothic"/>
                <a:cs typeface="Century Gothic"/>
              </a:rPr>
              <a:t>…the rains fall soft on your fields… </a:t>
            </a:r>
          </a:p>
        </p:txBody>
      </p:sp>
      <p:pic>
        <p:nvPicPr>
          <p:cNvPr id="5" name="Picture 4" descr="A close up of a flower&#10;&#10;Description automatically generated">
            <a:extLst>
              <a:ext uri="{FF2B5EF4-FFF2-40B4-BE49-F238E27FC236}">
                <a16:creationId xmlns:a16="http://schemas.microsoft.com/office/drawing/2014/main" id="{E27FD7FC-8F3E-4BA5-B8BC-0BA76D112F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359" b="4728"/>
          <a:stretch/>
        </p:blipFill>
        <p:spPr>
          <a:xfrm>
            <a:off x="-23689" y="476672"/>
            <a:ext cx="9167689" cy="5112568"/>
          </a:xfrm>
          <a:prstGeom prst="rect">
            <a:avLst/>
          </a:prstGeom>
        </p:spPr>
      </p:pic>
    </p:spTree>
    <p:extLst>
      <p:ext uri="{BB962C8B-B14F-4D97-AF65-F5344CB8AC3E}">
        <p14:creationId xmlns:p14="http://schemas.microsoft.com/office/powerpoint/2010/main" val="31059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1B2CEA-4CBA-45E5-AF34-22E7D447C308}"/>
              </a:ext>
            </a:extLst>
          </p:cNvPr>
          <p:cNvSpPr/>
          <p:nvPr/>
        </p:nvSpPr>
        <p:spPr>
          <a:xfrm>
            <a:off x="1187624" y="0"/>
            <a:ext cx="6984776" cy="56612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algn="ctr"/>
            <a:r>
              <a:rPr lang="en-US" sz="3800" b="1" dirty="0">
                <a:solidFill>
                  <a:srgbClr val="FFFFFF"/>
                </a:solidFill>
                <a:latin typeface="Century Gothic"/>
                <a:cs typeface="Century Gothic"/>
              </a:rPr>
              <a:t>…and until we meet again,</a:t>
            </a:r>
          </a:p>
        </p:txBody>
      </p:sp>
      <p:pic>
        <p:nvPicPr>
          <p:cNvPr id="3" name="Picture 2" descr="A picture containing fireworks&#10;&#10;Description automatically generated">
            <a:extLst>
              <a:ext uri="{FF2B5EF4-FFF2-40B4-BE49-F238E27FC236}">
                <a16:creationId xmlns:a16="http://schemas.microsoft.com/office/drawing/2014/main" id="{A5F2F790-2D19-425E-A8ED-C2F6594E3A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0520" y="0"/>
            <a:ext cx="6182960" cy="5569495"/>
          </a:xfrm>
          <a:prstGeom prst="rect">
            <a:avLst/>
          </a:prstGeom>
        </p:spPr>
      </p:pic>
    </p:spTree>
    <p:extLst>
      <p:ext uri="{BB962C8B-B14F-4D97-AF65-F5344CB8AC3E}">
        <p14:creationId xmlns:p14="http://schemas.microsoft.com/office/powerpoint/2010/main" val="187959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479484"/>
            <a:ext cx="9144000" cy="1261884"/>
          </a:xfrm>
          <a:prstGeom prst="rect">
            <a:avLst/>
          </a:prstGeom>
        </p:spPr>
        <p:txBody>
          <a:bodyPr wrap="square">
            <a:spAutoFit/>
          </a:bodyPr>
          <a:lstStyle/>
          <a:p>
            <a:pPr algn="ctr"/>
            <a:r>
              <a:rPr lang="en-US" sz="3800" b="1" dirty="0">
                <a:solidFill>
                  <a:srgbClr val="FFFFFF"/>
                </a:solidFill>
                <a:latin typeface="Century Gothic"/>
                <a:cs typeface="Century Gothic"/>
              </a:rPr>
              <a:t>…may God hold you in the palm of his hand.</a:t>
            </a:r>
          </a:p>
        </p:txBody>
      </p:sp>
      <p:pic>
        <p:nvPicPr>
          <p:cNvPr id="5" name="Picture 4" descr="A picture containing indoor, person, small, holding&#10;&#10;Description automatically generated">
            <a:extLst>
              <a:ext uri="{FF2B5EF4-FFF2-40B4-BE49-F238E27FC236}">
                <a16:creationId xmlns:a16="http://schemas.microsoft.com/office/drawing/2014/main" id="{385905F5-4E44-4540-A287-01684F4C91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765" b="7059"/>
          <a:stretch/>
        </p:blipFill>
        <p:spPr>
          <a:xfrm>
            <a:off x="0" y="404664"/>
            <a:ext cx="9181020" cy="4968552"/>
          </a:xfrm>
          <a:prstGeom prst="rect">
            <a:avLst/>
          </a:prstGeom>
        </p:spPr>
      </p:pic>
    </p:spTree>
    <p:extLst>
      <p:ext uri="{BB962C8B-B14F-4D97-AF65-F5344CB8AC3E}">
        <p14:creationId xmlns:p14="http://schemas.microsoft.com/office/powerpoint/2010/main" val="163529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rown with solid fill">
            <a:extLst>
              <a:ext uri="{FF2B5EF4-FFF2-40B4-BE49-F238E27FC236}">
                <a16:creationId xmlns:a16="http://schemas.microsoft.com/office/drawing/2014/main" id="{D3C0DC2F-FCB2-E72B-9A1F-893FCB03F5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grpSp>
        <p:nvGrpSpPr>
          <p:cNvPr id="7" name="Group 6">
            <a:extLst>
              <a:ext uri="{FF2B5EF4-FFF2-40B4-BE49-F238E27FC236}">
                <a16:creationId xmlns:a16="http://schemas.microsoft.com/office/drawing/2014/main" id="{0A56D352-C60E-0E38-75B2-71930FB263AC}"/>
              </a:ext>
            </a:extLst>
          </p:cNvPr>
          <p:cNvGrpSpPr/>
          <p:nvPr/>
        </p:nvGrpSpPr>
        <p:grpSpPr>
          <a:xfrm>
            <a:off x="0" y="1245476"/>
            <a:ext cx="8880050" cy="4367048"/>
            <a:chOff x="0" y="788276"/>
            <a:chExt cx="8880050" cy="4367048"/>
          </a:xfrm>
        </p:grpSpPr>
        <p:pic>
          <p:nvPicPr>
            <p:cNvPr id="5" name="Graphic 4" descr="Crown with solid fill">
              <a:extLst>
                <a:ext uri="{FF2B5EF4-FFF2-40B4-BE49-F238E27FC236}">
                  <a16:creationId xmlns:a16="http://schemas.microsoft.com/office/drawing/2014/main" id="{992D4B1C-40E8-659A-F688-305388CB881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0" y="788276"/>
              <a:ext cx="4367048" cy="4367048"/>
            </a:xfrm>
            <a:prstGeom prst="rect">
              <a:avLst/>
            </a:prstGeom>
          </p:spPr>
        </p:pic>
        <p:sp>
          <p:nvSpPr>
            <p:cNvPr id="6" name="Rectangle 5">
              <a:extLst>
                <a:ext uri="{FF2B5EF4-FFF2-40B4-BE49-F238E27FC236}">
                  <a16:creationId xmlns:a16="http://schemas.microsoft.com/office/drawing/2014/main" id="{74416412-9025-A10E-F53C-368AF6C2EFC8}"/>
                </a:ext>
              </a:extLst>
            </p:cNvPr>
            <p:cNvSpPr/>
            <p:nvPr/>
          </p:nvSpPr>
          <p:spPr>
            <a:xfrm>
              <a:off x="4170106" y="2274838"/>
              <a:ext cx="4709944" cy="230832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n-ea"/>
                  <a:cs typeface="+mn-cs"/>
                </a:rPr>
                <a:t>Follow my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n-ea"/>
                  <a:cs typeface="+mn-cs"/>
                </a:rPr>
                <a:t>lead!</a:t>
              </a:r>
            </a:p>
          </p:txBody>
        </p:sp>
      </p:grpSp>
    </p:spTree>
    <p:extLst>
      <p:ext uri="{BB962C8B-B14F-4D97-AF65-F5344CB8AC3E}">
        <p14:creationId xmlns:p14="http://schemas.microsoft.com/office/powerpoint/2010/main" val="5574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585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0243865B-69CB-E8C4-9316-9F1F198658C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1AAF756-98CA-7441-F58C-38C8758CB790}"/>
              </a:ext>
            </a:extLst>
          </p:cNvPr>
          <p:cNvSpPr/>
          <p:nvPr/>
        </p:nvSpPr>
        <p:spPr>
          <a:xfrm>
            <a:off x="2295942" y="134465"/>
            <a:ext cx="5248552"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50" normalizeH="0" baseline="0" noProof="0" dirty="0">
                <a:ln w="13500">
                  <a:solidFill>
                    <a:srgbClr val="4F81BD">
                      <a:shade val="2500"/>
                      <a:alpha val="6500"/>
                    </a:srgbClr>
                  </a:solidFill>
                  <a:prstDash val="solid"/>
                </a:ln>
                <a:solidFill>
                  <a:schemeClr val="bg1">
                    <a:alpha val="95000"/>
                  </a:schemeClr>
                </a:solidFill>
                <a:effectLst>
                  <a:innerShdw blurRad="50900" dist="38500" dir="13500000">
                    <a:srgbClr val="000000">
                      <a:alpha val="60000"/>
                    </a:srgbClr>
                  </a:innerShdw>
                </a:effectLst>
                <a:uLnTx/>
                <a:uFillTx/>
                <a:latin typeface="Century Gothic" panose="020B0502020202020204" pitchFamily="34" charset="0"/>
                <a:ea typeface="+mn-ea"/>
                <a:cs typeface="+mn-cs"/>
              </a:rPr>
              <a:t>The wise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50" normalizeH="0" baseline="0" noProof="0" dirty="0">
                <a:ln w="13500">
                  <a:solidFill>
                    <a:srgbClr val="4F81BD">
                      <a:shade val="2500"/>
                      <a:alpha val="6500"/>
                    </a:srgbClr>
                  </a:solidFill>
                  <a:prstDash val="solid"/>
                </a:ln>
                <a:solidFill>
                  <a:schemeClr val="bg1">
                    <a:alpha val="95000"/>
                  </a:schemeClr>
                </a:solidFill>
                <a:effectLst>
                  <a:innerShdw blurRad="50900" dist="38500" dir="13500000">
                    <a:srgbClr val="000000">
                      <a:alpha val="60000"/>
                    </a:srgbClr>
                  </a:innerShdw>
                </a:effectLst>
                <a:uLnTx/>
                <a:uFillTx/>
                <a:latin typeface="Century Gothic" panose="020B0502020202020204" pitchFamily="34" charset="0"/>
                <a:ea typeface="+mn-ea"/>
                <a:cs typeface="+mn-cs"/>
              </a:rPr>
              <a:t>foolish builders</a:t>
            </a:r>
          </a:p>
        </p:txBody>
      </p:sp>
      <p:pic>
        <p:nvPicPr>
          <p:cNvPr id="3" name="Picture 2" descr="A picture containing table&#10;&#10;Description automatically generated">
            <a:extLst>
              <a:ext uri="{FF2B5EF4-FFF2-40B4-BE49-F238E27FC236}">
                <a16:creationId xmlns:a16="http://schemas.microsoft.com/office/drawing/2014/main" id="{13939152-DF9F-FD03-6905-7FF19A1A549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4564" y="5841242"/>
            <a:ext cx="1670615" cy="8925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4465C24-EFE9-A3B9-85F7-A36A5D67506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brick wall&#10;&#10;Description automatically generated">
            <a:extLst>
              <a:ext uri="{FF2B5EF4-FFF2-40B4-BE49-F238E27FC236}">
                <a16:creationId xmlns:a16="http://schemas.microsoft.com/office/drawing/2014/main" id="{3DDA3B64-0961-D165-170E-81C960E719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1111"/>
          <a:stretch/>
        </p:blipFill>
        <p:spPr>
          <a:xfrm>
            <a:off x="0" y="0"/>
            <a:ext cx="9144000" cy="6858000"/>
          </a:xfrm>
          <a:prstGeom prst="rect">
            <a:avLst/>
          </a:prstGeom>
        </p:spPr>
      </p:pic>
      <p:sp>
        <p:nvSpPr>
          <p:cNvPr id="4" name="Rectangle 3">
            <a:extLst>
              <a:ext uri="{FF2B5EF4-FFF2-40B4-BE49-F238E27FC236}">
                <a16:creationId xmlns:a16="http://schemas.microsoft.com/office/drawing/2014/main" id="{F51D811F-7B85-0305-6C04-53DD6B4A573D}"/>
              </a:ext>
            </a:extLst>
          </p:cNvPr>
          <p:cNvSpPr/>
          <p:nvPr/>
        </p:nvSpPr>
        <p:spPr>
          <a:xfrm>
            <a:off x="2690716" y="5465908"/>
            <a:ext cx="3762568" cy="1200329"/>
          </a:xfrm>
          <a:prstGeom prst="rect">
            <a:avLst/>
          </a:prstGeom>
          <a:solidFill>
            <a:schemeClr val="bg1">
              <a:alpha val="58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n-ea"/>
                <a:cs typeface="+mn-cs"/>
              </a:rPr>
              <a:t>Building</a:t>
            </a:r>
          </a:p>
        </p:txBody>
      </p:sp>
    </p:spTree>
    <p:extLst>
      <p:ext uri="{BB962C8B-B14F-4D97-AF65-F5344CB8AC3E}">
        <p14:creationId xmlns:p14="http://schemas.microsoft.com/office/powerpoint/2010/main" val="400115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brick wall&#10;&#10;Description automatically generated">
            <a:extLst>
              <a:ext uri="{FF2B5EF4-FFF2-40B4-BE49-F238E27FC236}">
                <a16:creationId xmlns:a16="http://schemas.microsoft.com/office/drawing/2014/main" id="{3DDA3B64-0961-D165-170E-81C960E719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1111"/>
          <a:stretch/>
        </p:blipFill>
        <p:spPr>
          <a:xfrm>
            <a:off x="0" y="0"/>
            <a:ext cx="9144000" cy="6858000"/>
          </a:xfrm>
          <a:prstGeom prst="rect">
            <a:avLst/>
          </a:prstGeom>
        </p:spPr>
      </p:pic>
      <p:sp>
        <p:nvSpPr>
          <p:cNvPr id="2" name="TextBox 1">
            <a:extLst>
              <a:ext uri="{FF2B5EF4-FFF2-40B4-BE49-F238E27FC236}">
                <a16:creationId xmlns:a16="http://schemas.microsoft.com/office/drawing/2014/main" id="{F83D8D75-D561-BFD1-7080-227EEF13F04C}"/>
              </a:ext>
            </a:extLst>
          </p:cNvPr>
          <p:cNvSpPr txBox="1">
            <a:spLocks noChangeArrowheads="1"/>
          </p:cNvSpPr>
          <p:nvPr/>
        </p:nvSpPr>
        <p:spPr bwMode="auto">
          <a:xfrm>
            <a:off x="0" y="1610041"/>
            <a:ext cx="9144000" cy="3637919"/>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400" b="1" dirty="0">
                <a:solidFill>
                  <a:schemeClr val="bg1"/>
                </a:solidFill>
                <a:latin typeface="Century Gothic" panose="020B0502020202020204" pitchFamily="34" charset="0"/>
              </a:rPr>
              <a:t>….I </a:t>
            </a:r>
            <a:r>
              <a:rPr lang="en-US"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wonder how we might put some of these words into practice?…. </a:t>
            </a:r>
            <a:endParaRPr lang="en-GB"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endParaRPr lang="en-GB" sz="1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GB"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t>
            </a:r>
            <a:r>
              <a:rPr lang="en-US"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 I wonder which words might help us as we move into our new classes?....</a:t>
            </a:r>
          </a:p>
          <a:p>
            <a:pPr algn="ctr" fontAlgn="auto">
              <a:spcAft>
                <a:spcPts val="0"/>
              </a:spcAft>
              <a:buNone/>
              <a:defRPr/>
            </a:pPr>
            <a:endParaRPr lang="en-GB" sz="1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US"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which words might help us to make good decisions in life?.....</a:t>
            </a:r>
          </a:p>
          <a:p>
            <a:pPr algn="ctr" fontAlgn="auto">
              <a:spcAft>
                <a:spcPts val="0"/>
              </a:spcAft>
              <a:buNone/>
              <a:defRPr/>
            </a:pPr>
            <a:endParaRPr lang="en-US" sz="1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US"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t>
            </a:r>
            <a:r>
              <a:rPr lang="en-GB"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how we might ‘build wisely’, like Jesus said?....</a:t>
            </a:r>
            <a:endParaRPr lang="en-GB" altLang="en-US" sz="24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endParaRPr>
          </a:p>
        </p:txBody>
      </p:sp>
      <p:sp>
        <p:nvSpPr>
          <p:cNvPr id="4" name="TextBox 3">
            <a:extLst>
              <a:ext uri="{FF2B5EF4-FFF2-40B4-BE49-F238E27FC236}">
                <a16:creationId xmlns:a16="http://schemas.microsoft.com/office/drawing/2014/main" id="{FB47EF44-9C9B-99B6-C75B-8322128E27DD}"/>
              </a:ext>
            </a:extLst>
          </p:cNvPr>
          <p:cNvSpPr txBox="1">
            <a:spLocks noChangeArrowheads="1"/>
          </p:cNvSpPr>
          <p:nvPr/>
        </p:nvSpPr>
        <p:spPr bwMode="auto">
          <a:xfrm>
            <a:off x="-1" y="5926288"/>
            <a:ext cx="9144001" cy="707886"/>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altLang="en-US" sz="40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….help us to build wisely.</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36407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10000"/>
                                  </p:iterate>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0DFCBE-6EAF-DB56-84E7-0464E6C832C8}"/>
              </a:ext>
            </a:extLst>
          </p:cNvPr>
          <p:cNvSpPr txBox="1">
            <a:spLocks noChangeArrowheads="1"/>
          </p:cNvSpPr>
          <p:nvPr/>
        </p:nvSpPr>
        <p:spPr bwMode="auto">
          <a:xfrm>
            <a:off x="-1" y="5733784"/>
            <a:ext cx="9144001" cy="707886"/>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altLang="en-US" sz="40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….help us to build wisely.</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p:txBody>
      </p:sp>
      <p:pic>
        <p:nvPicPr>
          <p:cNvPr id="2" name="Graphic 1" descr="Crown with solid fill">
            <a:extLst>
              <a:ext uri="{FF2B5EF4-FFF2-40B4-BE49-F238E27FC236}">
                <a16:creationId xmlns:a16="http://schemas.microsoft.com/office/drawing/2014/main" id="{BDFE08CE-42A6-D79A-310C-49FCB19ACD8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52863" y="488014"/>
            <a:ext cx="5438274" cy="5438274"/>
          </a:xfrm>
          <a:prstGeom prst="rect">
            <a:avLst/>
          </a:prstGeom>
        </p:spPr>
      </p:pic>
    </p:spTree>
    <p:extLst>
      <p:ext uri="{BB962C8B-B14F-4D97-AF65-F5344CB8AC3E}">
        <p14:creationId xmlns:p14="http://schemas.microsoft.com/office/powerpoint/2010/main" val="59928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koala bear in a tree&#10;&#10;Description automatically generated with medium confidence">
            <a:extLst>
              <a:ext uri="{FF2B5EF4-FFF2-40B4-BE49-F238E27FC236}">
                <a16:creationId xmlns:a16="http://schemas.microsoft.com/office/drawing/2014/main" id="{9B1253E4-D2CE-2A64-A4C8-DAA9E02C90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053" t="3088" r="12456" b="3991"/>
          <a:stretch/>
        </p:blipFill>
        <p:spPr>
          <a:xfrm>
            <a:off x="1346824" y="0"/>
            <a:ext cx="6450353" cy="5325980"/>
          </a:xfrm>
          <a:prstGeom prst="rect">
            <a:avLst/>
          </a:prstGeom>
          <a:ln>
            <a:solidFill>
              <a:schemeClr val="tx1"/>
            </a:solidFill>
          </a:ln>
        </p:spPr>
      </p:pic>
      <p:sp>
        <p:nvSpPr>
          <p:cNvPr id="5" name="TextBox 4">
            <a:extLst>
              <a:ext uri="{FF2B5EF4-FFF2-40B4-BE49-F238E27FC236}">
                <a16:creationId xmlns:a16="http://schemas.microsoft.com/office/drawing/2014/main" id="{C1E12FF3-796D-0FC7-A8D2-5613F701EDC3}"/>
              </a:ext>
            </a:extLst>
          </p:cNvPr>
          <p:cNvSpPr txBox="1">
            <a:spLocks noChangeArrowheads="1"/>
          </p:cNvSpPr>
          <p:nvPr/>
        </p:nvSpPr>
        <p:spPr bwMode="auto">
          <a:xfrm>
            <a:off x="-1" y="5733784"/>
            <a:ext cx="9144001" cy="707886"/>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altLang="en-US" sz="40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….help us to build wisely.</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547127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in front of a building&#10;&#10;Description automatically generated with medium confidence">
            <a:extLst>
              <a:ext uri="{FF2B5EF4-FFF2-40B4-BE49-F238E27FC236}">
                <a16:creationId xmlns:a16="http://schemas.microsoft.com/office/drawing/2014/main" id="{F331E351-E4B5-1BEE-3991-7B491E6CDA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32497"/>
            <a:ext cx="9144000" cy="3390900"/>
          </a:xfrm>
          <a:prstGeom prst="rect">
            <a:avLst/>
          </a:prstGeom>
          <a:ln>
            <a:solidFill>
              <a:schemeClr val="tx1"/>
            </a:solidFill>
          </a:ln>
        </p:spPr>
      </p:pic>
      <p:sp>
        <p:nvSpPr>
          <p:cNvPr id="5" name="TextBox 4">
            <a:extLst>
              <a:ext uri="{FF2B5EF4-FFF2-40B4-BE49-F238E27FC236}">
                <a16:creationId xmlns:a16="http://schemas.microsoft.com/office/drawing/2014/main" id="{C83E6184-D8D8-C56C-A80E-6919EF07F518}"/>
              </a:ext>
            </a:extLst>
          </p:cNvPr>
          <p:cNvSpPr txBox="1">
            <a:spLocks noChangeArrowheads="1"/>
          </p:cNvSpPr>
          <p:nvPr/>
        </p:nvSpPr>
        <p:spPr bwMode="auto">
          <a:xfrm>
            <a:off x="-1" y="5733784"/>
            <a:ext cx="9144001" cy="707886"/>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altLang="en-US" sz="40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….help us to build wisely.</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00973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224</TotalTime>
  <Words>1232</Words>
  <Application>Microsoft Office PowerPoint</Application>
  <PresentationFormat>On-screen Show (4:3)</PresentationFormat>
  <Paragraphs>79</Paragraphs>
  <Slides>20</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Avenir Next LT Pro</vt:lpstr>
      <vt:lpstr>Calibri</vt:lpstr>
      <vt:lpstr>Cambria</vt:lpstr>
      <vt:lpstr>Century Gothic</vt:lpstr>
      <vt:lpstr>Symbol</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31</cp:revision>
  <dcterms:created xsi:type="dcterms:W3CDTF">2013-09-06T12:50:28Z</dcterms:created>
  <dcterms:modified xsi:type="dcterms:W3CDTF">2023-04-03T17:55:09Z</dcterms:modified>
</cp:coreProperties>
</file>