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21"/>
  </p:notesMasterIdLst>
  <p:sldIdLst>
    <p:sldId id="792" r:id="rId3"/>
    <p:sldId id="794" r:id="rId4"/>
    <p:sldId id="518" r:id="rId5"/>
    <p:sldId id="812" r:id="rId6"/>
    <p:sldId id="825" r:id="rId7"/>
    <p:sldId id="826" r:id="rId8"/>
    <p:sldId id="827" r:id="rId9"/>
    <p:sldId id="828" r:id="rId10"/>
    <p:sldId id="258" r:id="rId11"/>
    <p:sldId id="820" r:id="rId12"/>
    <p:sldId id="523" r:id="rId13"/>
    <p:sldId id="829" r:id="rId14"/>
    <p:sldId id="830" r:id="rId15"/>
    <p:sldId id="821" r:id="rId16"/>
    <p:sldId id="822" r:id="rId17"/>
    <p:sldId id="805" r:id="rId18"/>
    <p:sldId id="524" r:id="rId19"/>
    <p:sldId id="80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89" autoAdjust="0"/>
    <p:restoredTop sz="66075" autoAdjust="0"/>
  </p:normalViewPr>
  <p:slideViewPr>
    <p:cSldViewPr snapToGrid="0">
      <p:cViewPr varScale="1">
        <p:scale>
          <a:sx n="67" d="100"/>
          <a:sy n="67" d="100"/>
        </p:scale>
        <p:origin x="140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2B619-F918-4833-ADA0-7949AD098C9F}" type="datetimeFigureOut">
              <a:rPr lang="en-GB" smtClean="0"/>
              <a:t>04/12/2023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35BF7-4604-4371-A6DB-0F36B037A517}" type="slidenum">
              <a:rPr lang="en-GB" smtClean="0"/>
              <a:t>‹#›</a:t>
            </a:fld>
            <a:endParaRPr lang="en-GB"/>
          </a:p>
        </p:txBody>
      </p:sp>
    </p:spTree>
    <p:extLst>
      <p:ext uri="{BB962C8B-B14F-4D97-AF65-F5344CB8AC3E}">
        <p14:creationId xmlns:p14="http://schemas.microsoft.com/office/powerpoint/2010/main" val="357100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Slide 10: Responding and words for worship</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Let’s gather our thoughts together now, as we take time to be still and quiet.</a:t>
            </a:r>
          </a:p>
          <a:p>
            <a:endPar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We’ve heard today how Christians believe Jesus showed how much he loved the world, in what happened that very first Easter, and that they try to live as he showed them to, loving one another.</a:t>
            </a:r>
          </a:p>
          <a:p>
            <a:pPr algn="ctr" defTabSz="914400" eaLnBrk="0" fontAlgn="base" hangingPunct="0">
              <a:spcBef>
                <a:spcPct val="0"/>
              </a:spcBef>
              <a:spcAft>
                <a:spcPct val="0"/>
              </a:spcAft>
              <a:buNone/>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who you love, and how you show this?....</a:t>
            </a:r>
          </a:p>
          <a:p>
            <a:pPr algn="ctr" defTabSz="914400" eaLnBrk="0" fontAlgn="base" hangingPunct="0">
              <a:spcBef>
                <a:spcPct val="0"/>
              </a:spcBef>
              <a:spcAft>
                <a:spcPct val="0"/>
              </a:spcAft>
              <a:buNone/>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a:t>
            </a:r>
            <a:r>
              <a:rPr lang="en-GB" sz="1200" b="1" i="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we</a:t>
            </a: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 might show love for each other, here in our school community?....</a:t>
            </a:r>
          </a:p>
          <a:p>
            <a:pPr algn="ctr" defTabSz="914400" eaLnBrk="0" fontAlgn="base" hangingPunct="0">
              <a:spcBef>
                <a:spcPct val="0"/>
              </a:spcBef>
              <a:spcAft>
                <a:spcPct val="0"/>
              </a:spcAft>
              <a:buNone/>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….or in our families this Easter time?....</a:t>
            </a:r>
          </a:p>
          <a:p>
            <a:pPr algn="ctr" defTabSz="914400" eaLnBrk="0" fontAlgn="base" hangingPunct="0">
              <a:spcBef>
                <a:spcPct val="0"/>
              </a:spcBef>
              <a:spcAft>
                <a:spcPct val="0"/>
              </a:spcAft>
              <a:buNone/>
              <a:defRPr/>
            </a:pPr>
            <a:r>
              <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t>
            </a:r>
          </a:p>
          <a:p>
            <a:pPr algn="ctr" defTabSz="914400" eaLnBrk="0" fontAlgn="base" hangingPunct="0">
              <a:spcBef>
                <a:spcPct val="0"/>
              </a:spcBef>
              <a:spcAft>
                <a:spcPct val="0"/>
              </a:spcAft>
              <a:buNone/>
              <a:defRPr/>
            </a:pPr>
            <a:endPar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endParaRPr>
          </a:p>
          <a:p>
            <a:pPr algn="ctr" defTabSz="914400" eaLnBrk="0" fontAlgn="base" hangingPunct="0">
              <a:spcBef>
                <a:spcPct val="0"/>
              </a:spcBef>
              <a:spcAft>
                <a:spcPct val="0"/>
              </a:spcAft>
              <a:buNone/>
              <a:defRPr/>
            </a:pPr>
            <a:endParaRPr lang="en-GB" sz="12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endParaRPr>
          </a:p>
          <a:p>
            <a:endParaRPr kumimoji="0" lang="en-US" sz="12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sp>
        <p:nvSpPr>
          <p:cNvPr id="4" name="Slide Number Placeholder 3"/>
          <p:cNvSpPr>
            <a:spLocks noGrp="1"/>
          </p:cNvSpPr>
          <p:nvPr>
            <p:ph type="sldNum" sz="quarter" idx="5"/>
          </p:nvPr>
        </p:nvSpPr>
        <p:spPr/>
        <p:txBody>
          <a:bodyPr/>
          <a:lstStyle/>
          <a:p>
            <a:fld id="{CC435BF7-4604-4371-A6DB-0F36B037A517}" type="slidenum">
              <a:rPr lang="en-GB" smtClean="0"/>
              <a:t>10</a:t>
            </a:fld>
            <a:endParaRPr lang="en-GB"/>
          </a:p>
        </p:txBody>
      </p:sp>
    </p:spTree>
    <p:extLst>
      <p:ext uri="{BB962C8B-B14F-4D97-AF65-F5344CB8AC3E}">
        <p14:creationId xmlns:p14="http://schemas.microsoft.com/office/powerpoint/2010/main" val="38343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11: Reflection and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r>
              <a:rPr lang="en-GB" altLang="en-US" dirty="0">
                <a:ea typeface="Calibri" panose="020F0502020204030204" pitchFamily="34" charset="0"/>
                <a:cs typeface="Times New Roman" panose="02020603050405020304" pitchFamily="18" charset="0"/>
              </a:rPr>
              <a:t>In the stillness now, let’s quieten our minds and hearts.</a:t>
            </a:r>
          </a:p>
          <a:p>
            <a:pPr>
              <a:spcBef>
                <a:spcPct val="0"/>
              </a:spcBef>
            </a:pPr>
            <a:r>
              <a:rPr lang="en-GB" altLang="en-US" dirty="0">
                <a:ea typeface="Calibri" panose="020F0502020204030204" pitchFamily="34" charset="0"/>
                <a:cs typeface="Times New Roman" panose="02020603050405020304" pitchFamily="18" charset="0"/>
              </a:rPr>
              <a:t>You might want to think about some actions that you can do that show what you are like…..in school, at home, or in our wider community.</a:t>
            </a:r>
          </a:p>
          <a:p>
            <a:pPr>
              <a:spcBef>
                <a:spcPct val="0"/>
              </a:spcBef>
            </a:pPr>
            <a:endParaRPr lang="en-GB" altLang="en-US" dirty="0">
              <a:ea typeface="Calibri" panose="020F0502020204030204" pitchFamily="34" charset="0"/>
              <a:cs typeface="Times New Roman" panose="02020603050405020304" pitchFamily="18" charset="0"/>
            </a:endParaRPr>
          </a:p>
          <a:p>
            <a:pPr>
              <a:spcBef>
                <a:spcPct val="0"/>
              </a:spcBef>
            </a:pPr>
            <a:r>
              <a:rPr lang="en-GB" altLang="en-US" dirty="0">
                <a:ea typeface="Calibri" panose="020F0502020204030204" pitchFamily="34" charset="0"/>
                <a:cs typeface="Times New Roman" panose="02020603050405020304" pitchFamily="18" charset="0"/>
              </a:rPr>
              <a:t>I’m going to pray a short prayer which you can join in with if you would like to make it yours, making a commitment to serve each other. There are some words for you, after I say the word ‘God’: </a:t>
            </a:r>
            <a:r>
              <a:rPr lang="en-GB" altLang="en-US" b="1" dirty="0">
                <a:ea typeface="Calibri" panose="020F0502020204030204" pitchFamily="34" charset="0"/>
                <a:cs typeface="Times New Roman" panose="02020603050405020304" pitchFamily="18" charset="0"/>
              </a:rPr>
              <a:t>‘We will love each other.’</a:t>
            </a:r>
          </a:p>
          <a:p>
            <a:pPr>
              <a:spcBef>
                <a:spcPct val="0"/>
              </a:spcBef>
            </a:pPr>
            <a:endParaRPr lang="en-GB" altLang="en-US" b="1" dirty="0">
              <a:ea typeface="Calibri" panose="020F0502020204030204" pitchFamily="34" charset="0"/>
              <a:cs typeface="Times New Roman" panose="02020603050405020304" pitchFamily="18" charset="0"/>
            </a:endParaRPr>
          </a:p>
          <a:p>
            <a:pPr>
              <a:spcBef>
                <a:spcPct val="0"/>
              </a:spcBef>
            </a:pPr>
            <a:endParaRPr lang="en-GB" altLang="en-US" dirty="0">
              <a:latin typeface="Wingdings" panose="05000000000000000000" pitchFamily="2" charset="2"/>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12: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our words, God: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 will love each other.’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296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13: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our actions, God: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‘We will love each other.’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5447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rPr>
              <a:t>Slide 14:  </a:t>
            </a:r>
            <a:r>
              <a:rPr lang="en-GB" sz="1800" dirty="0">
                <a:effectLst/>
                <a:latin typeface="Calibri" panose="020F0502020204030204" pitchFamily="34" charset="0"/>
                <a:ea typeface="MS Mincho" panose="02020609040205080304" pitchFamily="49" charset="-128"/>
              </a:rPr>
              <a:t>In our school, God:</a:t>
            </a:r>
            <a:r>
              <a:rPr lang="en-GB" sz="1800" b="1" dirty="0">
                <a:effectLst/>
                <a:latin typeface="Calibri" panose="020F0502020204030204" pitchFamily="34" charset="0"/>
                <a:ea typeface="MS Mincho" panose="02020609040205080304" pitchFamily="49" charset="-128"/>
              </a:rPr>
              <a:t> ‘We will love each other.’</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132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13:  </a:t>
            </a:r>
            <a:r>
              <a:rPr lang="en-GB" altLang="en-US" sz="1800" b="0" dirty="0">
                <a:ea typeface="Calibri" panose="020F0502020204030204" pitchFamily="34" charset="0"/>
                <a:cs typeface="Times New Roman" panose="02020603050405020304" pitchFamily="18" charset="0"/>
              </a:rPr>
              <a:t>In our homes, God: </a:t>
            </a:r>
            <a:r>
              <a:rPr lang="en-GB" altLang="en-US" sz="1800" b="1" dirty="0">
                <a:ea typeface="Calibri" panose="020F0502020204030204" pitchFamily="34" charset="0"/>
                <a:cs typeface="Times New Roman" panose="02020603050405020304" pitchFamily="18" charset="0"/>
              </a:rPr>
              <a:t>‘We will serve each other.’</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7850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27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Reflective prayer activity: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Put some heart confetti into your reflective area this week. </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Share the love this week, in as many different ways as you can – and take a heart for your pocket to remind you to do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435BF7-4604-4371-A6DB-0F36B037A517}" type="slidenum">
              <a:rPr lang="en-GB" smtClean="0"/>
              <a:t>18</a:t>
            </a:fld>
            <a:endParaRPr lang="en-GB"/>
          </a:p>
        </p:txBody>
      </p:sp>
    </p:spTree>
    <p:extLst>
      <p:ext uri="{BB962C8B-B14F-4D97-AF65-F5344CB8AC3E}">
        <p14:creationId xmlns:p14="http://schemas.microsoft.com/office/powerpoint/2010/main" val="117827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So, this week, we reach the end of our term, and the end of our Wise Words theme. I wonder how many we can remember….here are some picture clues to remind us…..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3: Work hard, like the 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Good people look after their animals.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The lives of good people are like lights in the darkness.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Whenever you are able, do good to people who need your help…..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3</a:t>
            </a:fld>
            <a:endParaRPr lang="en-GB" altLang="en-US"/>
          </a:p>
        </p:txBody>
      </p:sp>
    </p:spTree>
    <p:extLst>
      <p:ext uri="{BB962C8B-B14F-4D97-AF65-F5344CB8AC3E}">
        <p14:creationId xmlns:p14="http://schemas.microsoft.com/office/powerpoint/2010/main" val="357430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Slide 4: …and last week, we heard the Wise Words ‘We show what we are like by what we do.’ and thought about how Jesus showed this in the way that he lived.</a:t>
            </a:r>
          </a:p>
          <a:p>
            <a:r>
              <a:rPr kumimoji="0" lang="en-US" sz="1200" b="0"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Later in our time together today, we will hear some more words from Jesus, as part of a very familiar story, but first…..</a:t>
            </a:r>
          </a:p>
        </p:txBody>
      </p:sp>
      <p:sp>
        <p:nvSpPr>
          <p:cNvPr id="4" name="Slide Number Placeholder 3"/>
          <p:cNvSpPr>
            <a:spLocks noGrp="1"/>
          </p:cNvSpPr>
          <p:nvPr>
            <p:ph type="sldNum" sz="quarter" idx="5"/>
          </p:nvPr>
        </p:nvSpPr>
        <p:spPr/>
        <p:txBody>
          <a:bodyPr/>
          <a:lstStyle/>
          <a:p>
            <a:fld id="{CC435BF7-4604-4371-A6DB-0F36B037A517}" type="slidenum">
              <a:rPr lang="en-GB" smtClean="0"/>
              <a:t>4</a:t>
            </a:fld>
            <a:endParaRPr lang="en-GB"/>
          </a:p>
        </p:txBody>
      </p:sp>
    </p:spTree>
    <p:extLst>
      <p:ext uri="{BB962C8B-B14F-4D97-AF65-F5344CB8AC3E}">
        <p14:creationId xmlns:p14="http://schemas.microsoft.com/office/powerpoint/2010/main" val="389960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OPTIONAL </a:t>
            </a:r>
            <a:r>
              <a:rPr lang="en-GB" b="1" dirty="0"/>
              <a:t>Slide 5: Guess how much I love you… [insert pic from book, or use real book!)</a:t>
            </a:r>
          </a:p>
          <a:p>
            <a:r>
              <a:rPr lang="en-GB" dirty="0"/>
              <a:t>I wonder if you know this story? [ask children to paraphrase, or if time allows, you could share the book together]</a:t>
            </a:r>
          </a:p>
          <a:p>
            <a:r>
              <a:rPr lang="en-GB" dirty="0"/>
              <a:t>It’s a lovely story about the love between Big Nutbrown Hare and Little Nutbrown Hare – and the many ways in which they try to put into words the love that they have for each other. Many of you may have your own way of saying ‘I love you to the moon and back’ with your own families </a:t>
            </a:r>
            <a:r>
              <a:rPr lang="en-GB" i="1" dirty="0"/>
              <a:t>[you could share your examples here]</a:t>
            </a:r>
            <a:endParaRPr lang="en-GB" dirty="0"/>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5</a:t>
            </a:fld>
            <a:endParaRPr lang="en-GB"/>
          </a:p>
        </p:txBody>
      </p:sp>
    </p:spTree>
    <p:extLst>
      <p:ext uri="{BB962C8B-B14F-4D97-AF65-F5344CB8AC3E}">
        <p14:creationId xmlns:p14="http://schemas.microsoft.com/office/powerpoint/2010/main" val="302992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OPTIONAL </a:t>
            </a:r>
            <a:r>
              <a:rPr lang="en-GB" b="1" dirty="0"/>
              <a:t>Slide 6: I wonder how many ways we can say ‘I love you’?</a:t>
            </a:r>
          </a:p>
          <a:p>
            <a:r>
              <a:rPr lang="en-GB" dirty="0"/>
              <a:t>It’s important to find some ways using languages spoken in your school community – there are a few here to get you started….</a:t>
            </a:r>
          </a:p>
          <a:p>
            <a:r>
              <a:rPr lang="en-GB" dirty="0"/>
              <a:t>Je </a:t>
            </a:r>
            <a:r>
              <a:rPr lang="en-GB" dirty="0" err="1"/>
              <a:t>t’aime</a:t>
            </a:r>
            <a:r>
              <a:rPr lang="en-GB" dirty="0"/>
              <a:t> – French</a:t>
            </a:r>
          </a:p>
          <a:p>
            <a:r>
              <a:rPr lang="en-GB" dirty="0" err="1"/>
              <a:t>Te</a:t>
            </a:r>
            <a:r>
              <a:rPr lang="en-GB" dirty="0"/>
              <a:t> </a:t>
            </a:r>
            <a:r>
              <a:rPr lang="en-GB" dirty="0" err="1"/>
              <a:t>amo</a:t>
            </a:r>
            <a:r>
              <a:rPr lang="en-GB" dirty="0"/>
              <a:t> - Spanish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FF0000"/>
                </a:solidFill>
                <a:latin typeface="Century Gothic" panose="020B0502020202020204" pitchFamily="34" charset="0"/>
              </a:rPr>
              <a:t>yo</a:t>
            </a:r>
            <a:r>
              <a:rPr lang="en-GB" sz="1200" b="1" dirty="0">
                <a:solidFill>
                  <a:srgbClr val="FF0000"/>
                </a:solidFill>
                <a:latin typeface="Century Gothic" panose="020B0502020202020204" pitchFamily="34" charset="0"/>
              </a:rPr>
              <a:t> </a:t>
            </a:r>
            <a:r>
              <a:rPr lang="en-GB" sz="1200" b="1" dirty="0" err="1">
                <a:solidFill>
                  <a:srgbClr val="FF0000"/>
                </a:solidFill>
                <a:latin typeface="Century Gothic" panose="020B0502020202020204" pitchFamily="34" charset="0"/>
              </a:rPr>
              <a:t>tebe</a:t>
            </a:r>
            <a:r>
              <a:rPr lang="en-GB" sz="1200" b="1" dirty="0">
                <a:solidFill>
                  <a:srgbClr val="FF0000"/>
                </a:solidFill>
                <a:latin typeface="Century Gothic" panose="020B0502020202020204" pitchFamily="34" charset="0"/>
              </a:rPr>
              <a:t> </a:t>
            </a:r>
            <a:r>
              <a:rPr lang="en-GB" sz="1200" b="1" dirty="0" err="1">
                <a:solidFill>
                  <a:srgbClr val="FF0000"/>
                </a:solidFill>
                <a:latin typeface="Century Gothic" panose="020B0502020202020204" pitchFamily="34" charset="0"/>
              </a:rPr>
              <a:t>kokhayu</a:t>
            </a:r>
            <a:r>
              <a:rPr lang="en-GB" sz="1200" b="1" dirty="0">
                <a:solidFill>
                  <a:srgbClr val="FF0000"/>
                </a:solidFill>
                <a:latin typeface="Century Gothic" panose="020B0502020202020204" pitchFamily="34" charset="0"/>
              </a:rPr>
              <a:t> - Ukrainian</a:t>
            </a:r>
          </a:p>
          <a:p>
            <a:r>
              <a:rPr lang="en-GB" dirty="0"/>
              <a:t>Ti </a:t>
            </a:r>
            <a:r>
              <a:rPr lang="en-GB" dirty="0" err="1"/>
              <a:t>amo</a:t>
            </a:r>
            <a:r>
              <a:rPr lang="en-GB" dirty="0"/>
              <a:t> – Italian</a:t>
            </a:r>
          </a:p>
          <a:p>
            <a:r>
              <a:rPr lang="en-GB" dirty="0"/>
              <a:t>BSL - https://www.signbsl.com/sign/i-love-you</a:t>
            </a:r>
          </a:p>
          <a:p>
            <a:r>
              <a:rPr lang="en-GB" dirty="0"/>
              <a:t>Cantonese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6</a:t>
            </a:fld>
            <a:endParaRPr lang="en-GB"/>
          </a:p>
        </p:txBody>
      </p:sp>
    </p:spTree>
    <p:extLst>
      <p:ext uri="{BB962C8B-B14F-4D97-AF65-F5344CB8AC3E}">
        <p14:creationId xmlns:p14="http://schemas.microsoft.com/office/powerpoint/2010/main" val="262001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Slide 7: </a:t>
            </a:r>
            <a:r>
              <a:rPr lang="en-GB" b="0" dirty="0"/>
              <a:t>At the very heart of the Easter story are these words about love, spoken by Jesus: </a:t>
            </a:r>
            <a:r>
              <a:rPr kumimoji="0" lang="en-US" sz="12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lang="en-GB" sz="1200" b="1" kern="0" dirty="0">
                <a:ln w="1905">
                  <a:solidFill>
                    <a:sysClr val="windowText" lastClr="000000"/>
                  </a:solidFill>
                </a:ln>
                <a:solidFill>
                  <a:srgbClr val="FF0000"/>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As I have loved you, so you must love one another</a:t>
            </a:r>
            <a:r>
              <a:rPr kumimoji="0" lang="en-GB" sz="12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lang="en-GB" b="0" dirty="0"/>
              <a:t>. They were the last words of advice that Jesus gave to his disciples, as they were gathered around the table, eating the Passover with him. </a:t>
            </a:r>
          </a:p>
          <a:p>
            <a:pPr algn="l"/>
            <a:endParaRPr lang="en-GB" b="1" dirty="0"/>
          </a:p>
        </p:txBody>
      </p:sp>
      <p:sp>
        <p:nvSpPr>
          <p:cNvPr id="4" name="Slide Number Placeholder 3"/>
          <p:cNvSpPr>
            <a:spLocks noGrp="1"/>
          </p:cNvSpPr>
          <p:nvPr>
            <p:ph type="sldNum" sz="quarter" idx="5"/>
          </p:nvPr>
        </p:nvSpPr>
        <p:spPr/>
        <p:txBody>
          <a:bodyPr/>
          <a:lstStyle/>
          <a:p>
            <a:fld id="{CC435BF7-4604-4371-A6DB-0F36B037A517}" type="slidenum">
              <a:rPr lang="en-GB" smtClean="0"/>
              <a:t>7</a:t>
            </a:fld>
            <a:endParaRPr lang="en-GB"/>
          </a:p>
        </p:txBody>
      </p:sp>
    </p:spTree>
    <p:extLst>
      <p:ext uri="{BB962C8B-B14F-4D97-AF65-F5344CB8AC3E}">
        <p14:creationId xmlns:p14="http://schemas.microsoft.com/office/powerpoint/2010/main" val="24954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b="0" dirty="0"/>
              <a:t>Just like the Nutbrown Hares tried to find ways to express the deep love that they had for each other, Christians believe that Jesus showed deep love in the events that followed. In stretching out his arms on the cross, it’s as if Jesus was saying </a:t>
            </a:r>
            <a:r>
              <a:rPr lang="en-GB" b="1" dirty="0"/>
              <a:t>‘This is how much I love you!’</a:t>
            </a:r>
            <a:r>
              <a:rPr lang="en-GB" b="0" dirty="0"/>
              <a:t> </a:t>
            </a:r>
            <a:r>
              <a:rPr lang="en-GB" b="0" i="1" dirty="0"/>
              <a:t>[enough to die to pay for all the wrong things that people would say or do 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Jesus’ death didn’t seem to make sense to the disciples at the time….</a:t>
            </a:r>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8</a:t>
            </a:fld>
            <a:endParaRPr lang="en-GB"/>
          </a:p>
        </p:txBody>
      </p:sp>
    </p:spTree>
    <p:extLst>
      <p:ext uri="{BB962C8B-B14F-4D97-AF65-F5344CB8AC3E}">
        <p14:creationId xmlns:p14="http://schemas.microsoft.com/office/powerpoint/2010/main" val="9118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GB" b="0" dirty="0"/>
              <a:t>– and so it was only once Easter Day had come and Jesus was alive again that they realised what this deep love meant for them, and how they should try to live their lives, following Jesus’ example, serving one another &amp; putting the needs of others first. It’s what Christians all over the world will be remembering this Easter time – and putting into practice in their own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13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960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0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12/4/2023</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39382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12/4/2023</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2769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12/4/2023</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5855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12/4/2023</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30067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12/4/2023</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31701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12/4/2023</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891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12/4/2023</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14090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12/4/2023</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462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956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12/4/2023</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200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12/4/2023</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6043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12/4/2023</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21921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2696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006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02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49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781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005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5300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06184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12/4/2023</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9094490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7.jp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We are here together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Children:</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With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ears ready to hear </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hands ready to serve.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May we be wise                       in all our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le of small hearts&#10;&#10;Description automatically generated">
            <a:extLst>
              <a:ext uri="{FF2B5EF4-FFF2-40B4-BE49-F238E27FC236}">
                <a16:creationId xmlns:a16="http://schemas.microsoft.com/office/drawing/2014/main" id="{2FF3F95C-8C17-BF01-EE9F-40C3930E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2" name="TextBox 1">
            <a:extLst>
              <a:ext uri="{FF2B5EF4-FFF2-40B4-BE49-F238E27FC236}">
                <a16:creationId xmlns:a16="http://schemas.microsoft.com/office/drawing/2014/main" id="{8A163C2B-474F-62D8-FBC8-9B5B0720AD90}"/>
              </a:ext>
            </a:extLst>
          </p:cNvPr>
          <p:cNvSpPr txBox="1">
            <a:spLocks noChangeArrowheads="1"/>
          </p:cNvSpPr>
          <p:nvPr/>
        </p:nvSpPr>
        <p:spPr bwMode="auto">
          <a:xfrm>
            <a:off x="135514" y="4218444"/>
            <a:ext cx="8872970" cy="2246769"/>
          </a:xfrm>
          <a:prstGeom prst="rect">
            <a:avLst/>
          </a:prstGeom>
          <a:solidFill>
            <a:sysClr val="windowText" lastClr="000000">
              <a:alpha val="45097"/>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who you love, and how you show this?....</a:t>
            </a:r>
          </a:p>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a:t>
            </a:r>
            <a:r>
              <a:rPr lang="en-GB" sz="2800" b="1" i="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we</a:t>
            </a: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 might show love for each other, here in our school community?....</a:t>
            </a:r>
          </a:p>
          <a:p>
            <a:pPr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….or in our families this Easter time?....</a:t>
            </a:r>
          </a:p>
        </p:txBody>
      </p:sp>
    </p:spTree>
    <p:extLst>
      <p:ext uri="{BB962C8B-B14F-4D97-AF65-F5344CB8AC3E}">
        <p14:creationId xmlns:p14="http://schemas.microsoft.com/office/powerpoint/2010/main" val="9358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rd on wooden tiles with a heart and a red heart&#10;&#10;Description automatically generated">
            <a:extLst>
              <a:ext uri="{FF2B5EF4-FFF2-40B4-BE49-F238E27FC236}">
                <a16:creationId xmlns:a16="http://schemas.microsoft.com/office/drawing/2014/main" id="{420B1FAB-2205-9AA5-3EA4-BE7C287B119C}"/>
              </a:ext>
            </a:extLst>
          </p:cNvPr>
          <p:cNvPicPr>
            <a:picLocks noChangeAspect="1"/>
          </p:cNvPicPr>
          <p:nvPr/>
        </p:nvPicPr>
        <p:blipFill rotWithShape="1">
          <a:blip r:embed="rId3">
            <a:extLst>
              <a:ext uri="{28A0092B-C50C-407E-A947-70E740481C1C}">
                <a14:useLocalDpi xmlns:a14="http://schemas.microsoft.com/office/drawing/2010/main" val="0"/>
              </a:ext>
            </a:extLst>
          </a:blip>
          <a:srcRect t="30595"/>
          <a:stretch/>
        </p:blipFill>
        <p:spPr>
          <a:xfrm>
            <a:off x="0" y="800100"/>
            <a:ext cx="9144000" cy="4224337"/>
          </a:xfrm>
          <a:prstGeom prst="rect">
            <a:avLst/>
          </a:prstGeom>
          <a:ln>
            <a:solidFill>
              <a:schemeClr val="tx1"/>
            </a:solidFill>
          </a:ln>
        </p:spPr>
      </p:pic>
      <p:grpSp>
        <p:nvGrpSpPr>
          <p:cNvPr id="8" name="Group 7">
            <a:extLst>
              <a:ext uri="{FF2B5EF4-FFF2-40B4-BE49-F238E27FC236}">
                <a16:creationId xmlns:a16="http://schemas.microsoft.com/office/drawing/2014/main" id="{BEDD2C20-798E-4309-20FC-2087EBB0F42E}"/>
              </a:ext>
            </a:extLst>
          </p:cNvPr>
          <p:cNvGrpSpPr/>
          <p:nvPr/>
        </p:nvGrpSpPr>
        <p:grpSpPr>
          <a:xfrm>
            <a:off x="49560" y="5482514"/>
            <a:ext cx="9044880" cy="830997"/>
            <a:chOff x="49560" y="5482514"/>
            <a:chExt cx="9044880" cy="830997"/>
          </a:xfrm>
        </p:grpSpPr>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l</a:t>
              </a:r>
              <a:r>
                <a:rPr lang="en-GB" sz="4000" b="1" dirty="0">
                  <a:solidFill>
                    <a:prstClr val="white"/>
                  </a:solidFill>
                  <a:latin typeface="Century Gothic" panose="020B0502020202020204" pitchFamily="34" charset="0"/>
                </a:rPr>
                <a:t>   </a:t>
              </a:r>
              <a:r>
                <a:rPr lang="en-GB" sz="4800" b="1" dirty="0" err="1">
                  <a:solidFill>
                    <a:prstClr val="white"/>
                  </a:solidFill>
                  <a:latin typeface="Century Gothic" panose="020B0502020202020204" pitchFamily="34" charset="0"/>
                </a:rPr>
                <a:t>ve</a:t>
              </a:r>
              <a:r>
                <a:rPr lang="en-GB" sz="4800" b="1" dirty="0">
                  <a:solidFill>
                    <a:prstClr val="white"/>
                  </a:solidFill>
                  <a:latin typeface="Century Gothic" panose="020B0502020202020204" pitchFamily="34" charset="0"/>
                </a:rPr>
                <a:t> each other.’</a:t>
              </a:r>
            </a:p>
          </p:txBody>
        </p:sp>
        <p:pic>
          <p:nvPicPr>
            <p:cNvPr id="7" name="Graphic 6" descr="Heart with solid fill">
              <a:extLst>
                <a:ext uri="{FF2B5EF4-FFF2-40B4-BE49-F238E27FC236}">
                  <a16:creationId xmlns:a16="http://schemas.microsoft.com/office/drawing/2014/main" id="{39E85830-EA98-610C-AD28-6639344139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4700" y="5678937"/>
              <a:ext cx="552450" cy="5524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725003-B240-CA80-61BD-659EBA0A9E27}"/>
              </a:ext>
            </a:extLst>
          </p:cNvPr>
          <p:cNvGrpSpPr/>
          <p:nvPr/>
        </p:nvGrpSpPr>
        <p:grpSpPr>
          <a:xfrm>
            <a:off x="49560" y="5606339"/>
            <a:ext cx="9044880" cy="830997"/>
            <a:chOff x="49560" y="5482514"/>
            <a:chExt cx="9044880" cy="830997"/>
          </a:xfrm>
        </p:grpSpPr>
        <p:sp>
          <p:nvSpPr>
            <p:cNvPr id="5" name="TextBox 4">
              <a:extLst>
                <a:ext uri="{FF2B5EF4-FFF2-40B4-BE49-F238E27FC236}">
                  <a16:creationId xmlns:a16="http://schemas.microsoft.com/office/drawing/2014/main" id="{29007AC2-199C-F69B-1083-FBC21F6FE845}"/>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l</a:t>
              </a:r>
              <a:r>
                <a:rPr lang="en-GB" sz="4000" b="1" dirty="0">
                  <a:solidFill>
                    <a:prstClr val="white"/>
                  </a:solidFill>
                  <a:latin typeface="Century Gothic" panose="020B0502020202020204" pitchFamily="34" charset="0"/>
                </a:rPr>
                <a:t>   </a:t>
              </a:r>
              <a:r>
                <a:rPr lang="en-GB" sz="4800" b="1" dirty="0" err="1">
                  <a:solidFill>
                    <a:prstClr val="white"/>
                  </a:solidFill>
                  <a:latin typeface="Century Gothic" panose="020B0502020202020204" pitchFamily="34" charset="0"/>
                </a:rPr>
                <a:t>ve</a:t>
              </a:r>
              <a:r>
                <a:rPr lang="en-GB" sz="4800" b="1" dirty="0">
                  <a:solidFill>
                    <a:prstClr val="white"/>
                  </a:solidFill>
                  <a:latin typeface="Century Gothic" panose="020B0502020202020204" pitchFamily="34" charset="0"/>
                </a:rPr>
                <a:t> each other.’</a:t>
              </a:r>
            </a:p>
          </p:txBody>
        </p:sp>
        <p:pic>
          <p:nvPicPr>
            <p:cNvPr id="6" name="Graphic 5" descr="Heart with solid fill">
              <a:extLst>
                <a:ext uri="{FF2B5EF4-FFF2-40B4-BE49-F238E27FC236}">
                  <a16:creationId xmlns:a16="http://schemas.microsoft.com/office/drawing/2014/main" id="{CA33A55B-747F-CECB-0E16-BAB34D027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4700" y="5678937"/>
              <a:ext cx="552450" cy="552450"/>
            </a:xfrm>
            <a:prstGeom prst="rect">
              <a:avLst/>
            </a:prstGeom>
          </p:spPr>
        </p:pic>
      </p:grpSp>
      <p:pic>
        <p:nvPicPr>
          <p:cNvPr id="7" name="Graphic 6" descr="Speech with solid fill">
            <a:extLst>
              <a:ext uri="{FF2B5EF4-FFF2-40B4-BE49-F238E27FC236}">
                <a16:creationId xmlns:a16="http://schemas.microsoft.com/office/drawing/2014/main" id="{CE8D792D-4DA4-7742-A044-72B8C18D72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07357" y="344464"/>
            <a:ext cx="5729287" cy="5729287"/>
          </a:xfrm>
          <a:prstGeom prst="rect">
            <a:avLst/>
          </a:prstGeom>
        </p:spPr>
      </p:pic>
      <p:pic>
        <p:nvPicPr>
          <p:cNvPr id="10" name="Graphic 12" descr="Two Hearts with solid fill">
            <a:extLst>
              <a:ext uri="{FF2B5EF4-FFF2-40B4-BE49-F238E27FC236}">
                <a16:creationId xmlns:a16="http://schemas.microsoft.com/office/drawing/2014/main" id="{A2964306-CD24-5D36-ED22-8CE573B60E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737" y="1485899"/>
            <a:ext cx="2676525" cy="2676525"/>
          </a:xfrm>
          <a:prstGeom prst="rect">
            <a:avLst/>
          </a:prstGeom>
        </p:spPr>
      </p:pic>
    </p:spTree>
    <p:extLst>
      <p:ext uri="{BB962C8B-B14F-4D97-AF65-F5344CB8AC3E}">
        <p14:creationId xmlns:p14="http://schemas.microsoft.com/office/powerpoint/2010/main" val="747138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725003-B240-CA80-61BD-659EBA0A9E27}"/>
              </a:ext>
            </a:extLst>
          </p:cNvPr>
          <p:cNvGrpSpPr/>
          <p:nvPr/>
        </p:nvGrpSpPr>
        <p:grpSpPr>
          <a:xfrm>
            <a:off x="49560" y="5606339"/>
            <a:ext cx="9044880" cy="830997"/>
            <a:chOff x="49560" y="5482514"/>
            <a:chExt cx="9044880" cy="830997"/>
          </a:xfrm>
        </p:grpSpPr>
        <p:sp>
          <p:nvSpPr>
            <p:cNvPr id="5" name="TextBox 4">
              <a:extLst>
                <a:ext uri="{FF2B5EF4-FFF2-40B4-BE49-F238E27FC236}">
                  <a16:creationId xmlns:a16="http://schemas.microsoft.com/office/drawing/2014/main" id="{29007AC2-199C-F69B-1083-FBC21F6FE845}"/>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l</a:t>
              </a:r>
              <a:r>
                <a:rPr lang="en-GB" sz="4000" b="1" dirty="0">
                  <a:solidFill>
                    <a:prstClr val="white"/>
                  </a:solidFill>
                  <a:latin typeface="Century Gothic" panose="020B0502020202020204" pitchFamily="34" charset="0"/>
                </a:rPr>
                <a:t>   </a:t>
              </a:r>
              <a:r>
                <a:rPr lang="en-GB" sz="4800" b="1" dirty="0" err="1">
                  <a:solidFill>
                    <a:prstClr val="white"/>
                  </a:solidFill>
                  <a:latin typeface="Century Gothic" panose="020B0502020202020204" pitchFamily="34" charset="0"/>
                </a:rPr>
                <a:t>ve</a:t>
              </a:r>
              <a:r>
                <a:rPr lang="en-GB" sz="4800" b="1" dirty="0">
                  <a:solidFill>
                    <a:prstClr val="white"/>
                  </a:solidFill>
                  <a:latin typeface="Century Gothic" panose="020B0502020202020204" pitchFamily="34" charset="0"/>
                </a:rPr>
                <a:t> each other.’</a:t>
              </a:r>
            </a:p>
          </p:txBody>
        </p:sp>
        <p:pic>
          <p:nvPicPr>
            <p:cNvPr id="6" name="Graphic 5" descr="Heart with solid fill">
              <a:extLst>
                <a:ext uri="{FF2B5EF4-FFF2-40B4-BE49-F238E27FC236}">
                  <a16:creationId xmlns:a16="http://schemas.microsoft.com/office/drawing/2014/main" id="{CA33A55B-747F-CECB-0E16-BAB34D027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4700" y="5678937"/>
              <a:ext cx="552450" cy="552450"/>
            </a:xfrm>
            <a:prstGeom prst="rect">
              <a:avLst/>
            </a:prstGeom>
          </p:spPr>
        </p:pic>
      </p:grpSp>
      <p:pic>
        <p:nvPicPr>
          <p:cNvPr id="4" name="Graphic 3" descr="Open hand with solid fill">
            <a:extLst>
              <a:ext uri="{FF2B5EF4-FFF2-40B4-BE49-F238E27FC236}">
                <a16:creationId xmlns:a16="http://schemas.microsoft.com/office/drawing/2014/main" id="{476C8962-2F11-D0EB-C5CF-C577D52BDD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9775" y="846801"/>
            <a:ext cx="4857750" cy="4857750"/>
          </a:xfrm>
          <a:prstGeom prst="rect">
            <a:avLst/>
          </a:prstGeom>
        </p:spPr>
      </p:pic>
      <p:pic>
        <p:nvPicPr>
          <p:cNvPr id="7" name="Graphic 6" descr="Heart with solid fill">
            <a:extLst>
              <a:ext uri="{FF2B5EF4-FFF2-40B4-BE49-F238E27FC236}">
                <a16:creationId xmlns:a16="http://schemas.microsoft.com/office/drawing/2014/main" id="{4C9CF8A9-3AF6-8745-5DFA-8F58710A87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9581" y="1278387"/>
            <a:ext cx="1664838" cy="1664838"/>
          </a:xfrm>
          <a:prstGeom prst="rect">
            <a:avLst/>
          </a:prstGeom>
        </p:spPr>
      </p:pic>
    </p:spTree>
    <p:extLst>
      <p:ext uri="{BB962C8B-B14F-4D97-AF65-F5344CB8AC3E}">
        <p14:creationId xmlns:p14="http://schemas.microsoft.com/office/powerpoint/2010/main" val="2102297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eacher and students in a classroom&#10;&#10;Description automatically generated">
            <a:extLst>
              <a:ext uri="{FF2B5EF4-FFF2-40B4-BE49-F238E27FC236}">
                <a16:creationId xmlns:a16="http://schemas.microsoft.com/office/drawing/2014/main" id="{719646A0-1402-E965-8FEC-C064CA495CB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6233" b="12016"/>
          <a:stretch/>
        </p:blipFill>
        <p:spPr>
          <a:xfrm>
            <a:off x="0" y="333375"/>
            <a:ext cx="9144000" cy="4981575"/>
          </a:xfrm>
          <a:prstGeom prst="rect">
            <a:avLst/>
          </a:prstGeom>
          <a:ln>
            <a:solidFill>
              <a:schemeClr val="tx1"/>
            </a:solidFill>
          </a:ln>
        </p:spPr>
      </p:pic>
      <p:grpSp>
        <p:nvGrpSpPr>
          <p:cNvPr id="2" name="Group 1">
            <a:extLst>
              <a:ext uri="{FF2B5EF4-FFF2-40B4-BE49-F238E27FC236}">
                <a16:creationId xmlns:a16="http://schemas.microsoft.com/office/drawing/2014/main" id="{0F725003-B240-CA80-61BD-659EBA0A9E27}"/>
              </a:ext>
            </a:extLst>
          </p:cNvPr>
          <p:cNvGrpSpPr/>
          <p:nvPr/>
        </p:nvGrpSpPr>
        <p:grpSpPr>
          <a:xfrm>
            <a:off x="49560" y="5606339"/>
            <a:ext cx="9044880" cy="830997"/>
            <a:chOff x="49560" y="5482514"/>
            <a:chExt cx="9044880" cy="830997"/>
          </a:xfrm>
        </p:grpSpPr>
        <p:sp>
          <p:nvSpPr>
            <p:cNvPr id="5" name="TextBox 4">
              <a:extLst>
                <a:ext uri="{FF2B5EF4-FFF2-40B4-BE49-F238E27FC236}">
                  <a16:creationId xmlns:a16="http://schemas.microsoft.com/office/drawing/2014/main" id="{29007AC2-199C-F69B-1083-FBC21F6FE845}"/>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l</a:t>
              </a:r>
              <a:r>
                <a:rPr lang="en-GB" sz="4000" b="1" dirty="0">
                  <a:solidFill>
                    <a:prstClr val="white"/>
                  </a:solidFill>
                  <a:latin typeface="Century Gothic" panose="020B0502020202020204" pitchFamily="34" charset="0"/>
                </a:rPr>
                <a:t>   </a:t>
              </a:r>
              <a:r>
                <a:rPr lang="en-GB" sz="4800" b="1" dirty="0" err="1">
                  <a:solidFill>
                    <a:prstClr val="white"/>
                  </a:solidFill>
                  <a:latin typeface="Century Gothic" panose="020B0502020202020204" pitchFamily="34" charset="0"/>
                </a:rPr>
                <a:t>ve</a:t>
              </a:r>
              <a:r>
                <a:rPr lang="en-GB" sz="4800" b="1" dirty="0">
                  <a:solidFill>
                    <a:prstClr val="white"/>
                  </a:solidFill>
                  <a:latin typeface="Century Gothic" panose="020B0502020202020204" pitchFamily="34" charset="0"/>
                </a:rPr>
                <a:t> each other.’</a:t>
              </a:r>
            </a:p>
          </p:txBody>
        </p:sp>
        <p:pic>
          <p:nvPicPr>
            <p:cNvPr id="6" name="Graphic 5" descr="Heart with solid fill">
              <a:extLst>
                <a:ext uri="{FF2B5EF4-FFF2-40B4-BE49-F238E27FC236}">
                  <a16:creationId xmlns:a16="http://schemas.microsoft.com/office/drawing/2014/main" id="{CA33A55B-747F-CECB-0E16-BAB34D027A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4700" y="5678937"/>
              <a:ext cx="552450" cy="552450"/>
            </a:xfrm>
            <a:prstGeom prst="rect">
              <a:avLst/>
            </a:prstGeom>
          </p:spPr>
        </p:pic>
      </p:grpSp>
    </p:spTree>
    <p:extLst>
      <p:ext uri="{BB962C8B-B14F-4D97-AF65-F5344CB8AC3E}">
        <p14:creationId xmlns:p14="http://schemas.microsoft.com/office/powerpoint/2010/main" val="25531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DAF32D-EE70-33A0-06A1-AD8F0FA153BF}"/>
              </a:ext>
            </a:extLst>
          </p:cNvPr>
          <p:cNvGrpSpPr/>
          <p:nvPr/>
        </p:nvGrpSpPr>
        <p:grpSpPr>
          <a:xfrm>
            <a:off x="49560" y="5606339"/>
            <a:ext cx="9044880" cy="830997"/>
            <a:chOff x="49560" y="5482514"/>
            <a:chExt cx="9044880" cy="830997"/>
          </a:xfrm>
        </p:grpSpPr>
        <p:sp>
          <p:nvSpPr>
            <p:cNvPr id="4" name="TextBox 3">
              <a:extLst>
                <a:ext uri="{FF2B5EF4-FFF2-40B4-BE49-F238E27FC236}">
                  <a16:creationId xmlns:a16="http://schemas.microsoft.com/office/drawing/2014/main" id="{8AA87C5E-A494-1FB4-7BD0-C8668B4D99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l</a:t>
              </a:r>
              <a:r>
                <a:rPr lang="en-GB" sz="4000" b="1" dirty="0">
                  <a:solidFill>
                    <a:prstClr val="white"/>
                  </a:solidFill>
                  <a:latin typeface="Century Gothic" panose="020B0502020202020204" pitchFamily="34" charset="0"/>
                </a:rPr>
                <a:t>   </a:t>
              </a:r>
              <a:r>
                <a:rPr lang="en-GB" sz="4800" b="1" dirty="0" err="1">
                  <a:solidFill>
                    <a:prstClr val="white"/>
                  </a:solidFill>
                  <a:latin typeface="Century Gothic" panose="020B0502020202020204" pitchFamily="34" charset="0"/>
                </a:rPr>
                <a:t>ve</a:t>
              </a:r>
              <a:r>
                <a:rPr lang="en-GB" sz="4800" b="1" dirty="0">
                  <a:solidFill>
                    <a:prstClr val="white"/>
                  </a:solidFill>
                  <a:latin typeface="Century Gothic" panose="020B0502020202020204" pitchFamily="34" charset="0"/>
                </a:rPr>
                <a:t> each other.’</a:t>
              </a:r>
            </a:p>
          </p:txBody>
        </p:sp>
        <p:pic>
          <p:nvPicPr>
            <p:cNvPr id="6" name="Graphic 5" descr="Heart with solid fill">
              <a:extLst>
                <a:ext uri="{FF2B5EF4-FFF2-40B4-BE49-F238E27FC236}">
                  <a16:creationId xmlns:a16="http://schemas.microsoft.com/office/drawing/2014/main" id="{6C8E08A0-6B48-D2A9-F9C0-B7D2476F7E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4700" y="5678937"/>
              <a:ext cx="552450" cy="552450"/>
            </a:xfrm>
            <a:prstGeom prst="rect">
              <a:avLst/>
            </a:prstGeom>
          </p:spPr>
        </p:pic>
      </p:grpSp>
      <p:pic>
        <p:nvPicPr>
          <p:cNvPr id="7" name="Picture 6">
            <a:extLst>
              <a:ext uri="{FF2B5EF4-FFF2-40B4-BE49-F238E27FC236}">
                <a16:creationId xmlns:a16="http://schemas.microsoft.com/office/drawing/2014/main" id="{4390CBC1-00BE-2374-6E2F-E1D3606EAB35}"/>
              </a:ext>
            </a:extLst>
          </p:cNvPr>
          <p:cNvPicPr>
            <a:picLocks noChangeAspect="1"/>
          </p:cNvPicPr>
          <p:nvPr/>
        </p:nvPicPr>
        <p:blipFill rotWithShape="1">
          <a:blip r:embed="rId5">
            <a:extLst>
              <a:ext uri="{28A0092B-C50C-407E-A947-70E740481C1C}">
                <a14:useLocalDpi xmlns:a14="http://schemas.microsoft.com/office/drawing/2010/main" val="0"/>
              </a:ext>
            </a:extLst>
          </a:blip>
          <a:srcRect b="18217"/>
          <a:stretch/>
        </p:blipFill>
        <p:spPr>
          <a:xfrm>
            <a:off x="0" y="357188"/>
            <a:ext cx="9144000" cy="5024438"/>
          </a:xfrm>
          <a:prstGeom prst="rect">
            <a:avLst/>
          </a:prstGeom>
        </p:spPr>
      </p:pic>
    </p:spTree>
    <p:extLst>
      <p:ext uri="{BB962C8B-B14F-4D97-AF65-F5344CB8AC3E}">
        <p14:creationId xmlns:p14="http://schemas.microsoft.com/office/powerpoint/2010/main" val="21235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make wise choices.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word on wooden tiles with a heart and a red heart&#10;&#10;Description automatically generated">
            <a:extLst>
              <a:ext uri="{FF2B5EF4-FFF2-40B4-BE49-F238E27FC236}">
                <a16:creationId xmlns:a16="http://schemas.microsoft.com/office/drawing/2014/main" id="{9599E0F9-88BA-8D09-8110-2BD2468397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90735"/>
            <a:ext cx="9144000" cy="422433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le of small hearts&#10;&#10;Description automatically generated">
            <a:extLst>
              <a:ext uri="{FF2B5EF4-FFF2-40B4-BE49-F238E27FC236}">
                <a16:creationId xmlns:a16="http://schemas.microsoft.com/office/drawing/2014/main" id="{F2809C8E-6AEC-F455-9A20-1ED0B69D9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26594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ts on a green plant with water drops&#10;&#10;Description automatically generated">
            <a:extLst>
              <a:ext uri="{FF2B5EF4-FFF2-40B4-BE49-F238E27FC236}">
                <a16:creationId xmlns:a16="http://schemas.microsoft.com/office/drawing/2014/main" id="{620FE969-A323-E91C-ABE9-8B73FF8E28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850" y="297656"/>
            <a:ext cx="4408049" cy="2817019"/>
          </a:xfrm>
          <a:prstGeom prst="rect">
            <a:avLst/>
          </a:prstGeom>
          <a:ln>
            <a:solidFill>
              <a:schemeClr val="tx1"/>
            </a:solidFill>
          </a:ln>
        </p:spPr>
      </p:pic>
      <p:pic>
        <p:nvPicPr>
          <p:cNvPr id="2" name="Picture 1" descr="A group of animals on a donkey&#10;&#10;Description automatically generated">
            <a:extLst>
              <a:ext uri="{FF2B5EF4-FFF2-40B4-BE49-F238E27FC236}">
                <a16:creationId xmlns:a16="http://schemas.microsoft.com/office/drawing/2014/main" id="{927A4F83-1ECF-D2C7-3574-F14D9347D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135" y="297656"/>
            <a:ext cx="3365015" cy="4712494"/>
          </a:xfrm>
          <a:prstGeom prst="rect">
            <a:avLst/>
          </a:prstGeom>
          <a:ln>
            <a:solidFill>
              <a:schemeClr val="tx1"/>
            </a:solidFill>
          </a:ln>
        </p:spPr>
      </p:pic>
      <p:pic>
        <p:nvPicPr>
          <p:cNvPr id="4" name="Picture 3" descr="A group of light bulbs&#10;&#10;Description automatically generated">
            <a:extLst>
              <a:ext uri="{FF2B5EF4-FFF2-40B4-BE49-F238E27FC236}">
                <a16:creationId xmlns:a16="http://schemas.microsoft.com/office/drawing/2014/main" id="{6D588B85-00DC-B83E-C91B-F960EF340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3743326"/>
            <a:ext cx="4572000" cy="2571750"/>
          </a:xfrm>
          <a:prstGeom prst="rect">
            <a:avLst/>
          </a:prstGeom>
          <a:ln>
            <a:solidFill>
              <a:schemeClr val="tx1"/>
            </a:solidFill>
          </a:ln>
        </p:spPr>
      </p:pic>
      <p:pic>
        <p:nvPicPr>
          <p:cNvPr id="5" name="Picture 4" descr="Many colorful hand prints&#10;&#10;Description automatically generated">
            <a:extLst>
              <a:ext uri="{FF2B5EF4-FFF2-40B4-BE49-F238E27FC236}">
                <a16:creationId xmlns:a16="http://schemas.microsoft.com/office/drawing/2014/main" id="{C5E3020C-9103-442F-254A-07E7BC0E4F7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31899" y="4381500"/>
            <a:ext cx="3442846" cy="2294334"/>
          </a:xfrm>
          <a:prstGeom prst="rect">
            <a:avLst/>
          </a:prstGeom>
          <a:ln>
            <a:solidFill>
              <a:schemeClr val="tx1"/>
            </a:solidFill>
          </a:ln>
        </p:spPr>
      </p:pic>
    </p:spTree>
    <p:extLst>
      <p:ext uri="{BB962C8B-B14F-4D97-AF65-F5344CB8AC3E}">
        <p14:creationId xmlns:p14="http://schemas.microsoft.com/office/powerpoint/2010/main" val="10246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C730D-264F-8673-F3E5-FFF1D66C3B05}"/>
              </a:ext>
            </a:extLst>
          </p:cNvPr>
          <p:cNvSpPr/>
          <p:nvPr/>
        </p:nvSpPr>
        <p:spPr>
          <a:xfrm>
            <a:off x="131573" y="5313269"/>
            <a:ext cx="8880853" cy="1323439"/>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We show what we are like by what we do.’ </a:t>
            </a:r>
            <a:r>
              <a:rPr kumimoji="0" lang="en-US" sz="1800" b="0" i="1"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a:t>
            </a:r>
            <a:r>
              <a:rPr lang="en-US" i="1" kern="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20:11</a:t>
            </a:r>
            <a:r>
              <a:rPr kumimoji="0" lang="en-US" sz="1800" b="0" i="1"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endParaRPr kumimoji="0" lang="en-US" sz="4000" b="1" i="0" u="none" strike="noStrike" kern="0" cap="none" spc="0" normalizeH="0" noProof="0" dirty="0">
              <a:ln w="1905">
                <a:solidFill>
                  <a:sysClr val="windowText" lastClr="000000"/>
                </a:solidFill>
              </a:ln>
              <a:solidFill>
                <a:schemeClr val="accent5">
                  <a:lumMod val="60000"/>
                  <a:lumOff val="40000"/>
                </a:schemeClr>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12" name="Picture 2">
            <a:extLst>
              <a:ext uri="{FF2B5EF4-FFF2-40B4-BE49-F238E27FC236}">
                <a16:creationId xmlns:a16="http://schemas.microsoft.com/office/drawing/2014/main" id="{7464FB28-29AD-4797-22CD-FD8C24846FE4}"/>
              </a:ext>
            </a:extLst>
          </p:cNvPr>
          <p:cNvPicPr>
            <a:picLocks noChangeAspect="1"/>
          </p:cNvPicPr>
          <p:nvPr/>
        </p:nvPicPr>
        <p:blipFill>
          <a:blip r:embed="rId3"/>
          <a:stretch>
            <a:fillRect/>
          </a:stretch>
        </p:blipFill>
        <p:spPr>
          <a:xfrm>
            <a:off x="1309578" y="221292"/>
            <a:ext cx="6524844" cy="4893633"/>
          </a:xfrm>
          <a:prstGeom prst="rect">
            <a:avLst/>
          </a:prstGeom>
          <a:ln>
            <a:solidFill>
              <a:schemeClr val="tx1"/>
            </a:solidFill>
          </a:ln>
        </p:spPr>
      </p:pic>
      <p:pic>
        <p:nvPicPr>
          <p:cNvPr id="5" name="Picture 4" descr="A cartoon of an owl&#10;&#10;Description automatically generated">
            <a:extLst>
              <a:ext uri="{FF2B5EF4-FFF2-40B4-BE49-F238E27FC236}">
                <a16:creationId xmlns:a16="http://schemas.microsoft.com/office/drawing/2014/main" id="{FD5587F1-A408-B89A-4600-8DB9A52A4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3244390"/>
            <a:ext cx="1377688" cy="2145304"/>
          </a:xfrm>
          <a:prstGeom prst="rect">
            <a:avLst/>
          </a:prstGeom>
        </p:spPr>
      </p:pic>
    </p:spTree>
    <p:extLst>
      <p:ext uri="{BB962C8B-B14F-4D97-AF65-F5344CB8AC3E}">
        <p14:creationId xmlns:p14="http://schemas.microsoft.com/office/powerpoint/2010/main" val="38856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70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F6325-1440-2F66-85CF-E075A8E5B3A5}"/>
              </a:ext>
            </a:extLst>
          </p:cNvPr>
          <p:cNvSpPr txBox="1"/>
          <p:nvPr/>
        </p:nvSpPr>
        <p:spPr>
          <a:xfrm rot="21084464">
            <a:off x="371475" y="895350"/>
            <a:ext cx="4200525" cy="923330"/>
          </a:xfrm>
          <a:prstGeom prst="rect">
            <a:avLst/>
          </a:prstGeom>
          <a:noFill/>
        </p:spPr>
        <p:txBody>
          <a:bodyPr wrap="square" rtlCol="0">
            <a:spAutoFit/>
          </a:bodyPr>
          <a:lstStyle/>
          <a:p>
            <a:r>
              <a:rPr lang="en-GB" sz="5400" b="1" dirty="0">
                <a:solidFill>
                  <a:srgbClr val="FF0000"/>
                </a:solidFill>
                <a:latin typeface="Century Gothic" panose="020B0502020202020204" pitchFamily="34" charset="0"/>
              </a:rPr>
              <a:t>‘Je </a:t>
            </a:r>
            <a:r>
              <a:rPr lang="en-GB" sz="5400" b="1" dirty="0" err="1">
                <a:solidFill>
                  <a:srgbClr val="FF0000"/>
                </a:solidFill>
                <a:latin typeface="Century Gothic" panose="020B0502020202020204" pitchFamily="34" charset="0"/>
              </a:rPr>
              <a:t>t’aime</a:t>
            </a:r>
            <a:r>
              <a:rPr lang="en-GB" sz="5400" b="1" dirty="0">
                <a:solidFill>
                  <a:srgbClr val="FF0000"/>
                </a:solidFill>
                <a:latin typeface="Century Gothic" panose="020B0502020202020204" pitchFamily="34" charset="0"/>
              </a:rPr>
              <a:t>.’</a:t>
            </a:r>
          </a:p>
        </p:txBody>
      </p:sp>
      <p:sp>
        <p:nvSpPr>
          <p:cNvPr id="3" name="TextBox 2">
            <a:extLst>
              <a:ext uri="{FF2B5EF4-FFF2-40B4-BE49-F238E27FC236}">
                <a16:creationId xmlns:a16="http://schemas.microsoft.com/office/drawing/2014/main" id="{55D765BC-56E2-B703-7FF7-1FAB006F8FDC}"/>
              </a:ext>
            </a:extLst>
          </p:cNvPr>
          <p:cNvSpPr txBox="1"/>
          <p:nvPr/>
        </p:nvSpPr>
        <p:spPr>
          <a:xfrm rot="710672">
            <a:off x="4893434" y="1545021"/>
            <a:ext cx="4200525" cy="923330"/>
          </a:xfrm>
          <a:prstGeom prst="rect">
            <a:avLst/>
          </a:prstGeom>
          <a:noFill/>
        </p:spPr>
        <p:txBody>
          <a:bodyPr wrap="square" rtlCol="0">
            <a:spAutoFit/>
          </a:bodyPr>
          <a:lstStyle/>
          <a:p>
            <a:r>
              <a:rPr lang="en-GB" sz="5400" b="1" dirty="0">
                <a:solidFill>
                  <a:srgbClr val="FF0000"/>
                </a:solidFill>
                <a:latin typeface="Century Gothic" panose="020B0502020202020204" pitchFamily="34" charset="0"/>
              </a:rPr>
              <a:t>‘</a:t>
            </a:r>
            <a:r>
              <a:rPr lang="en-GB" sz="5400" b="1" dirty="0" err="1">
                <a:solidFill>
                  <a:srgbClr val="FF0000"/>
                </a:solidFill>
                <a:latin typeface="Century Gothic" panose="020B0502020202020204" pitchFamily="34" charset="0"/>
              </a:rPr>
              <a:t>Te</a:t>
            </a:r>
            <a:r>
              <a:rPr lang="en-GB" sz="5400" b="1" dirty="0">
                <a:solidFill>
                  <a:srgbClr val="FF0000"/>
                </a:solidFill>
                <a:latin typeface="Century Gothic" panose="020B0502020202020204" pitchFamily="34" charset="0"/>
              </a:rPr>
              <a:t> </a:t>
            </a:r>
            <a:r>
              <a:rPr lang="en-GB" sz="5400" b="1" dirty="0" err="1">
                <a:solidFill>
                  <a:srgbClr val="FF0000"/>
                </a:solidFill>
                <a:latin typeface="Century Gothic" panose="020B0502020202020204" pitchFamily="34" charset="0"/>
              </a:rPr>
              <a:t>amo</a:t>
            </a:r>
            <a:r>
              <a:rPr lang="en-GB" sz="5400" b="1" dirty="0">
                <a:solidFill>
                  <a:srgbClr val="FF0000"/>
                </a:solidFill>
                <a:latin typeface="Century Gothic" panose="020B0502020202020204" pitchFamily="34" charset="0"/>
              </a:rPr>
              <a:t>.’</a:t>
            </a:r>
          </a:p>
        </p:txBody>
      </p:sp>
      <p:sp>
        <p:nvSpPr>
          <p:cNvPr id="4" name="TextBox 3">
            <a:extLst>
              <a:ext uri="{FF2B5EF4-FFF2-40B4-BE49-F238E27FC236}">
                <a16:creationId xmlns:a16="http://schemas.microsoft.com/office/drawing/2014/main" id="{5438C260-EC23-2D5D-9A0C-C46277E84A11}"/>
              </a:ext>
            </a:extLst>
          </p:cNvPr>
          <p:cNvSpPr txBox="1"/>
          <p:nvPr/>
        </p:nvSpPr>
        <p:spPr>
          <a:xfrm rot="21084464">
            <a:off x="495166" y="2937348"/>
            <a:ext cx="5921387" cy="923330"/>
          </a:xfrm>
          <a:prstGeom prst="rect">
            <a:avLst/>
          </a:prstGeom>
          <a:noFill/>
        </p:spPr>
        <p:txBody>
          <a:bodyPr wrap="square" rtlCol="0">
            <a:spAutoFit/>
          </a:bodyPr>
          <a:lstStyle/>
          <a:p>
            <a:r>
              <a:rPr lang="en-GB" sz="5400" b="1" dirty="0">
                <a:solidFill>
                  <a:srgbClr val="FF0000"/>
                </a:solidFill>
                <a:latin typeface="Century Gothic" panose="020B0502020202020204" pitchFamily="34" charset="0"/>
              </a:rPr>
              <a:t>‘</a:t>
            </a:r>
            <a:r>
              <a:rPr lang="az-Cyrl-AZ" sz="5400" b="1" dirty="0">
                <a:solidFill>
                  <a:srgbClr val="FF0000"/>
                </a:solidFill>
                <a:latin typeface="Century Gothic" panose="020B0502020202020204" pitchFamily="34" charset="0"/>
              </a:rPr>
              <a:t>Я тебе кохаю</a:t>
            </a:r>
            <a:r>
              <a:rPr lang="en-GB" sz="5400" b="1" dirty="0">
                <a:solidFill>
                  <a:srgbClr val="FF0000"/>
                </a:solidFill>
                <a:latin typeface="Century Gothic" panose="020B0502020202020204" pitchFamily="34" charset="0"/>
              </a:rPr>
              <a:t>.’</a:t>
            </a:r>
            <a:endParaRPr lang="az-Cyrl-AZ" sz="5400" b="1" dirty="0">
              <a:solidFill>
                <a:srgbClr val="FF0000"/>
              </a:solidFill>
              <a:latin typeface="Century Gothic" panose="020B0502020202020204" pitchFamily="34" charset="0"/>
            </a:endParaRPr>
          </a:p>
        </p:txBody>
      </p:sp>
      <p:sp>
        <p:nvSpPr>
          <p:cNvPr id="9" name="TextBox 8">
            <a:extLst>
              <a:ext uri="{FF2B5EF4-FFF2-40B4-BE49-F238E27FC236}">
                <a16:creationId xmlns:a16="http://schemas.microsoft.com/office/drawing/2014/main" id="{3186844A-359E-D9C5-57C1-EE000DE7AC12}"/>
              </a:ext>
            </a:extLst>
          </p:cNvPr>
          <p:cNvSpPr txBox="1"/>
          <p:nvPr/>
        </p:nvSpPr>
        <p:spPr>
          <a:xfrm rot="21053032">
            <a:off x="4618616" y="5226902"/>
            <a:ext cx="4200525" cy="923330"/>
          </a:xfrm>
          <a:prstGeom prst="rect">
            <a:avLst/>
          </a:prstGeom>
          <a:noFill/>
        </p:spPr>
        <p:txBody>
          <a:bodyPr wrap="square" rtlCol="0">
            <a:spAutoFit/>
          </a:bodyPr>
          <a:lstStyle/>
          <a:p>
            <a:r>
              <a:rPr lang="en-GB" sz="5400" b="1" dirty="0">
                <a:solidFill>
                  <a:srgbClr val="FF0000"/>
                </a:solidFill>
                <a:latin typeface="Century Gothic" panose="020B0502020202020204" pitchFamily="34" charset="0"/>
              </a:rPr>
              <a:t>‘Ti </a:t>
            </a:r>
            <a:r>
              <a:rPr lang="en-GB" sz="5400" b="1" dirty="0" err="1">
                <a:solidFill>
                  <a:srgbClr val="FF0000"/>
                </a:solidFill>
                <a:latin typeface="Century Gothic" panose="020B0502020202020204" pitchFamily="34" charset="0"/>
              </a:rPr>
              <a:t>amo</a:t>
            </a:r>
            <a:r>
              <a:rPr lang="en-GB" sz="5400" b="1" dirty="0">
                <a:solidFill>
                  <a:srgbClr val="FF0000"/>
                </a:solidFill>
                <a:latin typeface="Century Gothic" panose="020B0502020202020204" pitchFamily="34" charset="0"/>
              </a:rPr>
              <a:t>.’</a:t>
            </a:r>
          </a:p>
        </p:txBody>
      </p:sp>
      <p:sp>
        <p:nvSpPr>
          <p:cNvPr id="11" name="TextBox 10">
            <a:extLst>
              <a:ext uri="{FF2B5EF4-FFF2-40B4-BE49-F238E27FC236}">
                <a16:creationId xmlns:a16="http://schemas.microsoft.com/office/drawing/2014/main" id="{81ED2087-7C61-49B2-6C95-BE85B9851345}"/>
              </a:ext>
            </a:extLst>
          </p:cNvPr>
          <p:cNvSpPr txBox="1"/>
          <p:nvPr/>
        </p:nvSpPr>
        <p:spPr>
          <a:xfrm rot="571152">
            <a:off x="661426" y="5302643"/>
            <a:ext cx="4629150" cy="1015663"/>
          </a:xfrm>
          <a:prstGeom prst="rect">
            <a:avLst/>
          </a:prstGeom>
          <a:noFill/>
        </p:spPr>
        <p:txBody>
          <a:bodyPr wrap="square">
            <a:spAutoFit/>
          </a:bodyPr>
          <a:lstStyle/>
          <a:p>
            <a:r>
              <a:rPr lang="en-GB" sz="6000" dirty="0" err="1">
                <a:solidFill>
                  <a:srgbClr val="FF0000"/>
                </a:solidFill>
              </a:rPr>
              <a:t>我愛你</a:t>
            </a:r>
            <a:endParaRPr lang="en-GB" sz="6000" dirty="0">
              <a:solidFill>
                <a:srgbClr val="FF0000"/>
              </a:solidFill>
            </a:endParaRPr>
          </a:p>
        </p:txBody>
      </p:sp>
      <p:grpSp>
        <p:nvGrpSpPr>
          <p:cNvPr id="15" name="Group 14">
            <a:extLst>
              <a:ext uri="{FF2B5EF4-FFF2-40B4-BE49-F238E27FC236}">
                <a16:creationId xmlns:a16="http://schemas.microsoft.com/office/drawing/2014/main" id="{01363717-CB50-915B-D6BF-455D590E5A22}"/>
              </a:ext>
            </a:extLst>
          </p:cNvPr>
          <p:cNvGrpSpPr/>
          <p:nvPr/>
        </p:nvGrpSpPr>
        <p:grpSpPr>
          <a:xfrm>
            <a:off x="6248400" y="3413417"/>
            <a:ext cx="1828800" cy="936882"/>
            <a:chOff x="6248400" y="3413417"/>
            <a:chExt cx="1828800" cy="936882"/>
          </a:xfrm>
        </p:grpSpPr>
        <p:pic>
          <p:nvPicPr>
            <p:cNvPr id="13" name="Graphic 12" descr="Thumbs up sign with solid fill">
              <a:extLst>
                <a:ext uri="{FF2B5EF4-FFF2-40B4-BE49-F238E27FC236}">
                  <a16:creationId xmlns:a16="http://schemas.microsoft.com/office/drawing/2014/main" id="{5A7FE7E7-6636-4EE1-67B0-B64AF13311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8400" y="3413417"/>
              <a:ext cx="914400" cy="914400"/>
            </a:xfrm>
            <a:prstGeom prst="rect">
              <a:avLst/>
            </a:prstGeom>
          </p:spPr>
        </p:pic>
        <p:pic>
          <p:nvPicPr>
            <p:cNvPr id="14" name="Graphic 13" descr="Thumbs up sign with solid fill">
              <a:extLst>
                <a:ext uri="{FF2B5EF4-FFF2-40B4-BE49-F238E27FC236}">
                  <a16:creationId xmlns:a16="http://schemas.microsoft.com/office/drawing/2014/main" id="{AFB60568-4269-1FA5-BDCB-C31C69612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162800" y="3435899"/>
              <a:ext cx="914400" cy="914400"/>
            </a:xfrm>
            <a:prstGeom prst="rect">
              <a:avLst/>
            </a:prstGeom>
          </p:spPr>
        </p:pic>
      </p:grpSp>
    </p:spTree>
    <p:extLst>
      <p:ext uri="{BB962C8B-B14F-4D97-AF65-F5344CB8AC3E}">
        <p14:creationId xmlns:p14="http://schemas.microsoft.com/office/powerpoint/2010/main" val="2384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7F43F80-CE6A-BC87-9C27-D0A2B10E8767}"/>
              </a:ext>
            </a:extLst>
          </p:cNvPr>
          <p:cNvPicPr>
            <a:picLocks noChangeAspect="1"/>
          </p:cNvPicPr>
          <p:nvPr/>
        </p:nvPicPr>
        <p:blipFill>
          <a:blip r:embed="rId3"/>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D0B29E8-B97C-1703-0277-A8C46F910652}"/>
              </a:ext>
            </a:extLst>
          </p:cNvPr>
          <p:cNvSpPr/>
          <p:nvPr/>
        </p:nvSpPr>
        <p:spPr>
          <a:xfrm>
            <a:off x="131573" y="5313269"/>
            <a:ext cx="8880853" cy="1323439"/>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lang="en-GB" sz="4000" b="1" kern="0" dirty="0">
                <a:ln w="1905">
                  <a:solidFill>
                    <a:sysClr val="windowText" lastClr="000000"/>
                  </a:solidFill>
                </a:ln>
                <a:solidFill>
                  <a:srgbClr val="FF0000"/>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As I have loved you, so you must love one another</a:t>
            </a:r>
            <a:r>
              <a:rPr kumimoji="0" lang="en-GB" sz="40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(John 13:34)</a:t>
            </a:r>
            <a:endParaRPr kumimoji="0" lang="en-US" sz="40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3" name="Picture 2" descr="A cartoon of an owl&#10;&#10;Description automatically generated">
            <a:extLst>
              <a:ext uri="{FF2B5EF4-FFF2-40B4-BE49-F238E27FC236}">
                <a16:creationId xmlns:a16="http://schemas.microsoft.com/office/drawing/2014/main" id="{C9FB2CD2-2103-3B76-200F-5F876AA895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3244390"/>
            <a:ext cx="1377688" cy="2145304"/>
          </a:xfrm>
          <a:prstGeom prst="rect">
            <a:avLst/>
          </a:prstGeom>
        </p:spPr>
      </p:pic>
    </p:spTree>
    <p:extLst>
      <p:ext uri="{BB962C8B-B14F-4D97-AF65-F5344CB8AC3E}">
        <p14:creationId xmlns:p14="http://schemas.microsoft.com/office/powerpoint/2010/main" val="41516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on a cross&#10;&#10;Description automatically generated">
            <a:extLst>
              <a:ext uri="{FF2B5EF4-FFF2-40B4-BE49-F238E27FC236}">
                <a16:creationId xmlns:a16="http://schemas.microsoft.com/office/drawing/2014/main" id="{1691894B-48D7-D60A-32D6-29AC8E7D7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953"/>
            <a:ext cx="9144000" cy="5322094"/>
          </a:xfrm>
          <a:prstGeom prst="rect">
            <a:avLst/>
          </a:prstGeom>
        </p:spPr>
      </p:pic>
      <p:sp>
        <p:nvSpPr>
          <p:cNvPr id="4" name="Rectangle: Rounded Corners 3">
            <a:extLst>
              <a:ext uri="{FF2B5EF4-FFF2-40B4-BE49-F238E27FC236}">
                <a16:creationId xmlns:a16="http://schemas.microsoft.com/office/drawing/2014/main" id="{75FEF02F-68BE-CFC1-3A5B-D2DFD88A9735}"/>
              </a:ext>
            </a:extLst>
          </p:cNvPr>
          <p:cNvSpPr/>
          <p:nvPr/>
        </p:nvSpPr>
        <p:spPr>
          <a:xfrm>
            <a:off x="5772150" y="2105025"/>
            <a:ext cx="2657475" cy="2647950"/>
          </a:xfrm>
          <a:prstGeom prst="roundRect">
            <a:avLst/>
          </a:prstGeom>
          <a:solidFill>
            <a:schemeClr val="tx1">
              <a:alpha val="58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‘This is how much I love you.’</a:t>
            </a:r>
          </a:p>
        </p:txBody>
      </p:sp>
    </p:spTree>
    <p:extLst>
      <p:ext uri="{BB962C8B-B14F-4D97-AF65-F5344CB8AC3E}">
        <p14:creationId xmlns:p14="http://schemas.microsoft.com/office/powerpoint/2010/main" val="90030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DB9D5B92-B0A3-A212-3CE4-8A3DEFCC3A99}"/>
              </a:ext>
            </a:extLst>
          </p:cNvPr>
          <p:cNvSpPr/>
          <p:nvPr/>
        </p:nvSpPr>
        <p:spPr>
          <a:xfrm>
            <a:off x="131573" y="5313269"/>
            <a:ext cx="8880853" cy="1323439"/>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lang="en-GB" sz="4000" b="1" kern="0" dirty="0">
                <a:ln w="1905">
                  <a:solidFill>
                    <a:sysClr val="windowText" lastClr="000000"/>
                  </a:solidFill>
                </a:ln>
                <a:solidFill>
                  <a:srgbClr val="FF0000"/>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As I have loved you, so you must love one another</a:t>
            </a:r>
            <a:r>
              <a:rPr kumimoji="0" lang="en-GB" sz="40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(John 13:34)</a:t>
            </a:r>
            <a:endParaRPr kumimoji="0" lang="en-US" sz="4000" b="1" i="0" u="none" strike="noStrike" kern="0" cap="none" spc="0" normalizeH="0" noProof="0" dirty="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4" name="Picture 3" descr="A cartoon of an owl&#10;&#10;Description automatically generated">
            <a:extLst>
              <a:ext uri="{FF2B5EF4-FFF2-40B4-BE49-F238E27FC236}">
                <a16:creationId xmlns:a16="http://schemas.microsoft.com/office/drawing/2014/main" id="{504CB827-4A00-7376-44D8-3A25E9F8BA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3244390"/>
            <a:ext cx="1377688" cy="2145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592</TotalTime>
  <Words>1184</Words>
  <Application>Microsoft Office PowerPoint</Application>
  <PresentationFormat>On-screen Show (4:3)</PresentationFormat>
  <Paragraphs>93</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Cambria</vt:lpstr>
      <vt:lpstr>Century Gothic</vt:lpstr>
      <vt:lpstr>Symbol</vt:lpstr>
      <vt:lpstr>Wingdings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16</cp:revision>
  <dcterms:created xsi:type="dcterms:W3CDTF">2023-11-27T00:26:23Z</dcterms:created>
  <dcterms:modified xsi:type="dcterms:W3CDTF">2023-12-04T16:47:02Z</dcterms:modified>
</cp:coreProperties>
</file>