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32" r:id="rId2"/>
    <p:sldId id="437" r:id="rId3"/>
    <p:sldId id="439" r:id="rId4"/>
    <p:sldId id="438" r:id="rId5"/>
    <p:sldId id="443" r:id="rId6"/>
    <p:sldId id="444" r:id="rId7"/>
    <p:sldId id="446" r:id="rId8"/>
    <p:sldId id="445" r:id="rId9"/>
    <p:sldId id="448" r:id="rId10"/>
    <p:sldId id="447" r:id="rId11"/>
    <p:sldId id="257" r:id="rId12"/>
    <p:sldId id="441" r:id="rId13"/>
    <p:sldId id="440" r:id="rId14"/>
    <p:sldId id="442" r:id="rId15"/>
    <p:sldId id="449" r:id="rId16"/>
    <p:sldId id="450" r:id="rId17"/>
    <p:sldId id="436" r:id="rId18"/>
    <p:sldId id="431" r:id="rId19"/>
    <p:sldId id="429" r:id="rId20"/>
    <p:sldId id="26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504" autoAdjust="0"/>
  </p:normalViewPr>
  <p:slideViewPr>
    <p:cSldViewPr snapToGrid="0" snapToObjects="1">
      <p:cViewPr varScale="1">
        <p:scale>
          <a:sx n="77" d="100"/>
          <a:sy n="77" d="100"/>
        </p:scale>
        <p:origin x="20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B3656-7E55-4232-BCBB-FE7E201B05E3}" type="datetimeFigureOut">
              <a:rPr lang="en-GB" smtClean="0"/>
              <a:t>03/04/2023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E4584-131B-4336-BE42-B4D312F1A20A}" type="slidenum">
              <a:rPr lang="en-GB" smtClean="0"/>
              <a:t>‹#›</a:t>
            </a:fld>
            <a:endParaRPr lang="en-GB"/>
          </a:p>
        </p:txBody>
      </p:sp>
    </p:spTree>
    <p:extLst>
      <p:ext uri="{BB962C8B-B14F-4D97-AF65-F5344CB8AC3E}">
        <p14:creationId xmlns:p14="http://schemas.microsoft.com/office/powerpoint/2010/main" val="35863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10: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On Dharma Day, Buddhist people will also be thinking about and being grateful for the wise teachers who have taught them. So, what better day for us to look back across the year, and be grateful for our teachers, and some of the things they’ve taught us?!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[You may like to put your own personal story here, about a teacher who really had an impact on your life]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don’t know how many of you have ever really thought about the many different things that a teacher does, but there’s so much more to being a teacher than just teaching you. Ask your teacher – they’ll soon tell you!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On our screen, we’ve got some more wheels that are going to help us to think of things that we might be grateful to our teachers for. As we look at what each says, have a quiet think to yourself – and I might even ask a few of you to tell us what you were thinking!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DE4584-131B-4336-BE42-B4D312F1A20A}" type="slidenum">
              <a:rPr lang="en-GB" smtClean="0"/>
              <a:t>10</a:t>
            </a:fld>
            <a:endParaRPr lang="en-GB"/>
          </a:p>
        </p:txBody>
      </p:sp>
    </p:spTree>
    <p:extLst>
      <p:ext uri="{BB962C8B-B14F-4D97-AF65-F5344CB8AC3E}">
        <p14:creationId xmlns:p14="http://schemas.microsoft.com/office/powerpoint/2010/main" val="48219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Slides 11-14: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Go through the wheel headings, allowing as many children as you have time for to respond.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After this assembly, you might like to take the chance to show your gratitude to your teachers for some – or all – of the things you thought about. But for now, let’s take the chance to reflect together.</a:t>
            </a:r>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11</a:t>
            </a:fld>
            <a:endParaRPr lang="en-GB"/>
          </a:p>
        </p:txBody>
      </p:sp>
    </p:spTree>
    <p:extLst>
      <p:ext uri="{BB962C8B-B14F-4D97-AF65-F5344CB8AC3E}">
        <p14:creationId xmlns:p14="http://schemas.microsoft.com/office/powerpoint/2010/main" val="309572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12</a:t>
            </a:fld>
            <a:endParaRPr lang="en-GB"/>
          </a:p>
        </p:txBody>
      </p:sp>
    </p:spTree>
    <p:extLst>
      <p:ext uri="{BB962C8B-B14F-4D97-AF65-F5344CB8AC3E}">
        <p14:creationId xmlns:p14="http://schemas.microsoft.com/office/powerpoint/2010/main" val="3860490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13</a:t>
            </a:fld>
            <a:endParaRPr lang="en-GB"/>
          </a:p>
        </p:txBody>
      </p:sp>
    </p:spTree>
    <p:extLst>
      <p:ext uri="{BB962C8B-B14F-4D97-AF65-F5344CB8AC3E}">
        <p14:creationId xmlns:p14="http://schemas.microsoft.com/office/powerpoint/2010/main" val="10368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14</a:t>
            </a:fld>
            <a:endParaRPr lang="en-GB"/>
          </a:p>
        </p:txBody>
      </p:sp>
    </p:spTree>
    <p:extLst>
      <p:ext uri="{BB962C8B-B14F-4D97-AF65-F5344CB8AC3E}">
        <p14:creationId xmlns:p14="http://schemas.microsoft.com/office/powerpoint/2010/main" val="1745039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15: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….so in the stillness of this moment, let’s spend some time wondering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have heard today about Dharma Day, and some wise words of the Buddha….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which words were helpful to you?....</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…on Dharma Day, we’ve thought about the importance of our teachers in our school community….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….and the things that we are grateful for about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why it’s important that we take time to be grateful?.....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how we might</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show</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our teachers that we are grateful to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…as we near the end of another school year, I wonder how they are feeling?.....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…and how we might make their lives just a little bit easier?....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….listen to some more wise words now, written by St. Paul to some very weary people…..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15</a:t>
            </a:fld>
            <a:endParaRPr lang="en-GB"/>
          </a:p>
        </p:txBody>
      </p:sp>
    </p:spTree>
    <p:extLst>
      <p:ext uri="{BB962C8B-B14F-4D97-AF65-F5344CB8AC3E}">
        <p14:creationId xmlns:p14="http://schemas.microsoft.com/office/powerpoint/2010/main" val="136633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16: ‘We must not become tired of doing good.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We will receive our reward at the right time. We must not give up!’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wonder how </a:t>
            </a:r>
            <a:r>
              <a:rPr lang="en-GB" sz="1800">
                <a:effectLst/>
                <a:latin typeface="Avenir Next LT Pro" panose="020B0504020202020204" pitchFamily="34" charset="0"/>
                <a:ea typeface="MS Mincho" panose="02020609040205080304" pitchFamily="49" charset="-128"/>
                <a:cs typeface="Times New Roman" panose="02020603050405020304" pitchFamily="18" charset="0"/>
              </a:rPr>
              <a:t>these words might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be helpful to us, and to our teachers?....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16</a:t>
            </a:fld>
            <a:endParaRPr lang="en-GB"/>
          </a:p>
        </p:txBody>
      </p:sp>
    </p:spTree>
    <p:extLst>
      <p:ext uri="{BB962C8B-B14F-4D97-AF65-F5344CB8AC3E}">
        <p14:creationId xmlns:p14="http://schemas.microsoft.com/office/powerpoint/2010/main" val="69711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17: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pray now, and ask God to bless our teachers as we draw near to the end of a busy term – and school year. They all deserve a break! As we pray, you might want to think back to the thoughts you had about your teacher this year when we were talking about the wheels….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Join me if you’d like to at the end of each line of the first part, by saying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all that our teachers have done for us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the new things they have taught us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the problems they have helped us to solve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the times of fun and laughter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are near the end of a busy year, and ready for a break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Give our teachers a happy end to the term, with the reward of good holidays filled with rest and relaxation, and time to be with their families. </a:t>
            </a: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Bless them, we pray.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17</a:t>
            </a:fld>
            <a:endParaRPr lang="en-GB"/>
          </a:p>
        </p:txBody>
      </p:sp>
    </p:spTree>
    <p:extLst>
      <p:ext uri="{BB962C8B-B14F-4D97-AF65-F5344CB8AC3E}">
        <p14:creationId xmlns:p14="http://schemas.microsoft.com/office/powerpoint/2010/main" val="225596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19</a:t>
            </a:fld>
            <a:endParaRPr lang="en-GB"/>
          </a:p>
        </p:txBody>
      </p:sp>
    </p:spTree>
    <p:extLst>
      <p:ext uri="{BB962C8B-B14F-4D97-AF65-F5344CB8AC3E}">
        <p14:creationId xmlns:p14="http://schemas.microsoft.com/office/powerpoint/2010/main" val="143443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 Dharma Day: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Today / 3</a:t>
            </a:r>
            <a:r>
              <a:rPr lang="en-GB" sz="1800"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July is a special celebration in many Buddhist countries – a celebration called Dharma Day. Buddhism is a religion that started far across the world in countries like China and Tibet, but there are Buddhists in countries all over the world. Dharma Day remembers the time when the Buddha – the first wise teacher of Buddhism – taught his first followers.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2</a:t>
            </a:fld>
            <a:endParaRPr lang="en-GB"/>
          </a:p>
        </p:txBody>
      </p:sp>
    </p:spTree>
    <p:extLst>
      <p:ext uri="{BB962C8B-B14F-4D97-AF65-F5344CB8AC3E}">
        <p14:creationId xmlns:p14="http://schemas.microsoft.com/office/powerpoint/2010/main" val="288396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20</a:t>
            </a:fld>
            <a:endParaRPr lang="en-GB"/>
          </a:p>
        </p:txBody>
      </p:sp>
    </p:spTree>
    <p:extLst>
      <p:ext uri="{BB962C8B-B14F-4D97-AF65-F5344CB8AC3E}">
        <p14:creationId xmlns:p14="http://schemas.microsoft.com/office/powerpoint/2010/main" val="410397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Here are a few photos from across the world, to help to picture what life might be like for Buddhist people……I wonder how these pictures make you feel?...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3</a:t>
            </a:fld>
            <a:endParaRPr lang="en-GB"/>
          </a:p>
        </p:txBody>
      </p:sp>
    </p:spTree>
    <p:extLst>
      <p:ext uri="{BB962C8B-B14F-4D97-AF65-F5344CB8AC3E}">
        <p14:creationId xmlns:p14="http://schemas.microsoft.com/office/powerpoint/2010/main" val="419117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One of the symbols of Buddhism is this – a wheel that symbolises the teachings that Buddhists live by. Dharma Day is also called the ‘festival of the first turning of the wheel’ – because it remembers the day that this teaching started – when the wheel started turning, if you like. Buddhists all over the world will think today about the teachings of the Buddha.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4</a:t>
            </a:fld>
            <a:endParaRPr lang="en-GB"/>
          </a:p>
        </p:txBody>
      </p:sp>
    </p:spTree>
    <p:extLst>
      <p:ext uri="{BB962C8B-B14F-4D97-AF65-F5344CB8AC3E}">
        <p14:creationId xmlns:p14="http://schemas.microsoft.com/office/powerpoint/2010/main" val="270975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Slides 5-9: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So, let’s hear a few of Buddha’s wise words now – and then we’ll turn our thinking to our own school community, and our own wise teachers!….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[use the words and spend a few moments on each, thinking together about what they might mean, if it’s not obvious]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5</a:t>
            </a:fld>
            <a:endParaRPr lang="en-GB"/>
          </a:p>
        </p:txBody>
      </p:sp>
    </p:spTree>
    <p:extLst>
      <p:ext uri="{BB962C8B-B14F-4D97-AF65-F5344CB8AC3E}">
        <p14:creationId xmlns:p14="http://schemas.microsoft.com/office/powerpoint/2010/main" val="270936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6</a:t>
            </a:fld>
            <a:endParaRPr lang="en-GB"/>
          </a:p>
        </p:txBody>
      </p:sp>
    </p:spTree>
    <p:extLst>
      <p:ext uri="{BB962C8B-B14F-4D97-AF65-F5344CB8AC3E}">
        <p14:creationId xmlns:p14="http://schemas.microsoft.com/office/powerpoint/2010/main" val="222470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7</a:t>
            </a:fld>
            <a:endParaRPr lang="en-GB"/>
          </a:p>
        </p:txBody>
      </p:sp>
    </p:spTree>
    <p:extLst>
      <p:ext uri="{BB962C8B-B14F-4D97-AF65-F5344CB8AC3E}">
        <p14:creationId xmlns:p14="http://schemas.microsoft.com/office/powerpoint/2010/main" val="349406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8</a:t>
            </a:fld>
            <a:endParaRPr lang="en-GB"/>
          </a:p>
        </p:txBody>
      </p:sp>
    </p:spTree>
    <p:extLst>
      <p:ext uri="{BB962C8B-B14F-4D97-AF65-F5344CB8AC3E}">
        <p14:creationId xmlns:p14="http://schemas.microsoft.com/office/powerpoint/2010/main" val="134427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9</a:t>
            </a:fld>
            <a:endParaRPr lang="en-GB"/>
          </a:p>
        </p:txBody>
      </p:sp>
    </p:spTree>
    <p:extLst>
      <p:ext uri="{BB962C8B-B14F-4D97-AF65-F5344CB8AC3E}">
        <p14:creationId xmlns:p14="http://schemas.microsoft.com/office/powerpoint/2010/main" val="88831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6B0298-10D6-D6F0-C5DD-DDF8FDB25DCF}"/>
              </a:ext>
            </a:extLst>
          </p:cNvPr>
          <p:cNvSpPr>
            <a:spLocks noGrp="1"/>
          </p:cNvSpPr>
          <p:nvPr>
            <p:ph type="dt" sz="half" idx="10"/>
          </p:nvPr>
        </p:nvSpPr>
        <p:spPr/>
        <p:txBody>
          <a:bodyPr/>
          <a:lstStyle>
            <a:lvl1pPr>
              <a:defRPr/>
            </a:lvl1pPr>
          </a:lstStyle>
          <a:p>
            <a:fld id="{6DFA1272-D1B5-41A2-96E4-784EC9BE167A}"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F7588815-28B8-0C58-786C-30159D3FBA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63120D-718A-8A60-11D0-3D0258D29876}"/>
              </a:ext>
            </a:extLst>
          </p:cNvPr>
          <p:cNvSpPr>
            <a:spLocks noGrp="1"/>
          </p:cNvSpPr>
          <p:nvPr>
            <p:ph type="sldNum" sz="quarter" idx="12"/>
          </p:nvPr>
        </p:nvSpPr>
        <p:spPr/>
        <p:txBody>
          <a:bodyPr/>
          <a:lstStyle>
            <a:lvl1pPr>
              <a:defRPr/>
            </a:lvl1pPr>
          </a:lstStyle>
          <a:p>
            <a:fld id="{9F63B9F4-3602-4A1D-8AAA-CF92B06CE291}" type="slidenum">
              <a:rPr lang="en-US" altLang="en-US"/>
              <a:pPr/>
              <a:t>‹#›</a:t>
            </a:fld>
            <a:endParaRPr lang="en-US" altLang="en-US"/>
          </a:p>
        </p:txBody>
      </p:sp>
    </p:spTree>
    <p:extLst>
      <p:ext uri="{BB962C8B-B14F-4D97-AF65-F5344CB8AC3E}">
        <p14:creationId xmlns:p14="http://schemas.microsoft.com/office/powerpoint/2010/main" val="2858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6D087C-BEA9-D212-007D-B58E5206801D}"/>
              </a:ext>
            </a:extLst>
          </p:cNvPr>
          <p:cNvSpPr>
            <a:spLocks noGrp="1"/>
          </p:cNvSpPr>
          <p:nvPr>
            <p:ph type="dt" sz="half" idx="10"/>
          </p:nvPr>
        </p:nvSpPr>
        <p:spPr/>
        <p:txBody>
          <a:bodyPr/>
          <a:lstStyle>
            <a:lvl1pPr>
              <a:defRPr/>
            </a:lvl1pPr>
          </a:lstStyle>
          <a:p>
            <a:fld id="{CBBC4EC9-134A-400E-93DD-330C76DDBC10}"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111E70A1-1D4D-A6B8-5F59-ADF20034FF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E0BE8C-691E-3D89-D98E-F78D0C7AE7BB}"/>
              </a:ext>
            </a:extLst>
          </p:cNvPr>
          <p:cNvSpPr>
            <a:spLocks noGrp="1"/>
          </p:cNvSpPr>
          <p:nvPr>
            <p:ph type="sldNum" sz="quarter" idx="12"/>
          </p:nvPr>
        </p:nvSpPr>
        <p:spPr/>
        <p:txBody>
          <a:bodyPr/>
          <a:lstStyle>
            <a:lvl1pPr>
              <a:defRPr/>
            </a:lvl1pPr>
          </a:lstStyle>
          <a:p>
            <a:fld id="{F88BEADC-C148-4E45-85EB-05218D3D61A7}" type="slidenum">
              <a:rPr lang="en-US" altLang="en-US"/>
              <a:pPr/>
              <a:t>‹#›</a:t>
            </a:fld>
            <a:endParaRPr lang="en-US" altLang="en-US"/>
          </a:p>
        </p:txBody>
      </p:sp>
    </p:spTree>
    <p:extLst>
      <p:ext uri="{BB962C8B-B14F-4D97-AF65-F5344CB8AC3E}">
        <p14:creationId xmlns:p14="http://schemas.microsoft.com/office/powerpoint/2010/main" val="30935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1639C4-8403-19B8-F504-50CCAC440DBD}"/>
              </a:ext>
            </a:extLst>
          </p:cNvPr>
          <p:cNvSpPr>
            <a:spLocks noGrp="1"/>
          </p:cNvSpPr>
          <p:nvPr>
            <p:ph type="dt" sz="half" idx="10"/>
          </p:nvPr>
        </p:nvSpPr>
        <p:spPr/>
        <p:txBody>
          <a:bodyPr/>
          <a:lstStyle>
            <a:lvl1pPr>
              <a:defRPr/>
            </a:lvl1pPr>
          </a:lstStyle>
          <a:p>
            <a:fld id="{66252A38-3EB3-47E8-9171-93332E853EB6}"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45611C6E-5C38-9D8F-B2F9-53176E2E69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03ED6-FC80-0F75-4CA3-4E60C6D9A548}"/>
              </a:ext>
            </a:extLst>
          </p:cNvPr>
          <p:cNvSpPr>
            <a:spLocks noGrp="1"/>
          </p:cNvSpPr>
          <p:nvPr>
            <p:ph type="sldNum" sz="quarter" idx="12"/>
          </p:nvPr>
        </p:nvSpPr>
        <p:spPr/>
        <p:txBody>
          <a:bodyPr/>
          <a:lstStyle>
            <a:lvl1pPr>
              <a:defRPr/>
            </a:lvl1pPr>
          </a:lstStyle>
          <a:p>
            <a:fld id="{ED4257DF-A5A2-4E0D-B2E4-F7504F352C20}" type="slidenum">
              <a:rPr lang="en-US" altLang="en-US"/>
              <a:pPr/>
              <a:t>‹#›</a:t>
            </a:fld>
            <a:endParaRPr lang="en-US" altLang="en-US"/>
          </a:p>
        </p:txBody>
      </p:sp>
    </p:spTree>
    <p:extLst>
      <p:ext uri="{BB962C8B-B14F-4D97-AF65-F5344CB8AC3E}">
        <p14:creationId xmlns:p14="http://schemas.microsoft.com/office/powerpoint/2010/main" val="21354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8CB2EC-05C1-67E7-D3DD-BCE42995486A}"/>
              </a:ext>
            </a:extLst>
          </p:cNvPr>
          <p:cNvSpPr>
            <a:spLocks noGrp="1"/>
          </p:cNvSpPr>
          <p:nvPr>
            <p:ph type="dt" sz="half" idx="10"/>
          </p:nvPr>
        </p:nvSpPr>
        <p:spPr/>
        <p:txBody>
          <a:bodyPr/>
          <a:lstStyle>
            <a:lvl1pPr>
              <a:defRPr/>
            </a:lvl1pPr>
          </a:lstStyle>
          <a:p>
            <a:fld id="{282B2E13-A043-48FD-AEA6-91CEDFCFE905}"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3204D9EA-5D88-94D7-7109-B9EC19D0D8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48EAD6-037D-7241-A6A2-DFD4993ED13A}"/>
              </a:ext>
            </a:extLst>
          </p:cNvPr>
          <p:cNvSpPr>
            <a:spLocks noGrp="1"/>
          </p:cNvSpPr>
          <p:nvPr>
            <p:ph type="sldNum" sz="quarter" idx="12"/>
          </p:nvPr>
        </p:nvSpPr>
        <p:spPr/>
        <p:txBody>
          <a:bodyPr/>
          <a:lstStyle>
            <a:lvl1pPr>
              <a:defRPr/>
            </a:lvl1pPr>
          </a:lstStyle>
          <a:p>
            <a:fld id="{1C123440-5073-4C2F-970F-3108F5593041}" type="slidenum">
              <a:rPr lang="en-US" altLang="en-US"/>
              <a:pPr/>
              <a:t>‹#›</a:t>
            </a:fld>
            <a:endParaRPr lang="en-US" altLang="en-US"/>
          </a:p>
        </p:txBody>
      </p:sp>
    </p:spTree>
    <p:extLst>
      <p:ext uri="{BB962C8B-B14F-4D97-AF65-F5344CB8AC3E}">
        <p14:creationId xmlns:p14="http://schemas.microsoft.com/office/powerpoint/2010/main" val="415015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17824D-433C-CC8D-BE9B-FD9ED1E4AC3E}"/>
              </a:ext>
            </a:extLst>
          </p:cNvPr>
          <p:cNvSpPr>
            <a:spLocks noGrp="1"/>
          </p:cNvSpPr>
          <p:nvPr>
            <p:ph type="dt" sz="half" idx="10"/>
          </p:nvPr>
        </p:nvSpPr>
        <p:spPr/>
        <p:txBody>
          <a:bodyPr/>
          <a:lstStyle>
            <a:lvl1pPr>
              <a:defRPr/>
            </a:lvl1pPr>
          </a:lstStyle>
          <a:p>
            <a:fld id="{30B4E62A-F1A0-41D7-ACAA-7683FBC24AF1}"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3CA08E37-8F00-717E-FD5E-E6CF49DDFB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8A17ED-E25D-9D23-3818-2E7E94FE9626}"/>
              </a:ext>
            </a:extLst>
          </p:cNvPr>
          <p:cNvSpPr>
            <a:spLocks noGrp="1"/>
          </p:cNvSpPr>
          <p:nvPr>
            <p:ph type="sldNum" sz="quarter" idx="12"/>
          </p:nvPr>
        </p:nvSpPr>
        <p:spPr/>
        <p:txBody>
          <a:bodyPr/>
          <a:lstStyle>
            <a:lvl1pPr>
              <a:defRPr/>
            </a:lvl1pPr>
          </a:lstStyle>
          <a:p>
            <a:fld id="{168CBF1C-4BD1-40C0-A61E-AB2BC3296AC4}" type="slidenum">
              <a:rPr lang="en-US" altLang="en-US"/>
              <a:pPr/>
              <a:t>‹#›</a:t>
            </a:fld>
            <a:endParaRPr lang="en-US" altLang="en-US"/>
          </a:p>
        </p:txBody>
      </p:sp>
    </p:spTree>
    <p:extLst>
      <p:ext uri="{BB962C8B-B14F-4D97-AF65-F5344CB8AC3E}">
        <p14:creationId xmlns:p14="http://schemas.microsoft.com/office/powerpoint/2010/main" val="286710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E42E29C3-963E-EBCA-890E-1621FC20B6AA}"/>
              </a:ext>
            </a:extLst>
          </p:cNvPr>
          <p:cNvSpPr>
            <a:spLocks noGrp="1"/>
          </p:cNvSpPr>
          <p:nvPr>
            <p:ph type="dt" sz="half" idx="10"/>
          </p:nvPr>
        </p:nvSpPr>
        <p:spPr/>
        <p:txBody>
          <a:bodyPr/>
          <a:lstStyle>
            <a:lvl1pPr>
              <a:defRPr/>
            </a:lvl1pPr>
          </a:lstStyle>
          <a:p>
            <a:fld id="{4185D1C7-3CB3-4855-9284-1B702E49D818}" type="datetimeFigureOut">
              <a:rPr lang="en-US" altLang="en-US"/>
              <a:pPr/>
              <a:t>4/3/2023</a:t>
            </a:fld>
            <a:endParaRPr lang="en-US" altLang="en-US"/>
          </a:p>
        </p:txBody>
      </p:sp>
      <p:sp>
        <p:nvSpPr>
          <p:cNvPr id="6" name="Footer Placeholder 4">
            <a:extLst>
              <a:ext uri="{FF2B5EF4-FFF2-40B4-BE49-F238E27FC236}">
                <a16:creationId xmlns:a16="http://schemas.microsoft.com/office/drawing/2014/main" id="{8EE1516B-6B47-33EF-751B-4B26AA9385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C6D5F1-6352-40B9-4116-3618E1578925}"/>
              </a:ext>
            </a:extLst>
          </p:cNvPr>
          <p:cNvSpPr>
            <a:spLocks noGrp="1"/>
          </p:cNvSpPr>
          <p:nvPr>
            <p:ph type="sldNum" sz="quarter" idx="12"/>
          </p:nvPr>
        </p:nvSpPr>
        <p:spPr/>
        <p:txBody>
          <a:bodyPr/>
          <a:lstStyle>
            <a:lvl1pPr>
              <a:defRPr/>
            </a:lvl1pPr>
          </a:lstStyle>
          <a:p>
            <a:fld id="{6210D1DA-9C50-4A5B-B38C-0D837D3FE782}" type="slidenum">
              <a:rPr lang="en-US" altLang="en-US"/>
              <a:pPr/>
              <a:t>‹#›</a:t>
            </a:fld>
            <a:endParaRPr lang="en-US" altLang="en-US"/>
          </a:p>
        </p:txBody>
      </p:sp>
    </p:spTree>
    <p:extLst>
      <p:ext uri="{BB962C8B-B14F-4D97-AF65-F5344CB8AC3E}">
        <p14:creationId xmlns:p14="http://schemas.microsoft.com/office/powerpoint/2010/main" val="24105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C2168A0-0BEA-55B5-5E10-872A56037AB4}"/>
              </a:ext>
            </a:extLst>
          </p:cNvPr>
          <p:cNvSpPr>
            <a:spLocks noGrp="1"/>
          </p:cNvSpPr>
          <p:nvPr>
            <p:ph type="dt" sz="half" idx="10"/>
          </p:nvPr>
        </p:nvSpPr>
        <p:spPr/>
        <p:txBody>
          <a:bodyPr/>
          <a:lstStyle>
            <a:lvl1pPr>
              <a:defRPr/>
            </a:lvl1pPr>
          </a:lstStyle>
          <a:p>
            <a:fld id="{3D07B3CC-81DF-46D8-A51E-71C811FA87E7}" type="datetimeFigureOut">
              <a:rPr lang="en-US" altLang="en-US"/>
              <a:pPr/>
              <a:t>4/3/2023</a:t>
            </a:fld>
            <a:endParaRPr lang="en-US" altLang="en-US"/>
          </a:p>
        </p:txBody>
      </p:sp>
      <p:sp>
        <p:nvSpPr>
          <p:cNvPr id="8" name="Footer Placeholder 4">
            <a:extLst>
              <a:ext uri="{FF2B5EF4-FFF2-40B4-BE49-F238E27FC236}">
                <a16:creationId xmlns:a16="http://schemas.microsoft.com/office/drawing/2014/main" id="{58384F5F-8711-5389-B03D-1FDDE5B872D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906FD50-EB32-4D37-195F-7FE016ADB4A0}"/>
              </a:ext>
            </a:extLst>
          </p:cNvPr>
          <p:cNvSpPr>
            <a:spLocks noGrp="1"/>
          </p:cNvSpPr>
          <p:nvPr>
            <p:ph type="sldNum" sz="quarter" idx="12"/>
          </p:nvPr>
        </p:nvSpPr>
        <p:spPr/>
        <p:txBody>
          <a:bodyPr/>
          <a:lstStyle>
            <a:lvl1pPr>
              <a:defRPr/>
            </a:lvl1pPr>
          </a:lstStyle>
          <a:p>
            <a:fld id="{FC57B1E5-BBF0-4702-BF82-6D488D8DCD6B}" type="slidenum">
              <a:rPr lang="en-US" altLang="en-US"/>
              <a:pPr/>
              <a:t>‹#›</a:t>
            </a:fld>
            <a:endParaRPr lang="en-US" altLang="en-US"/>
          </a:p>
        </p:txBody>
      </p:sp>
    </p:spTree>
    <p:extLst>
      <p:ext uri="{BB962C8B-B14F-4D97-AF65-F5344CB8AC3E}">
        <p14:creationId xmlns:p14="http://schemas.microsoft.com/office/powerpoint/2010/main" val="205421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98B62415-2C31-DA96-E708-B2F43E30DD4B}"/>
              </a:ext>
            </a:extLst>
          </p:cNvPr>
          <p:cNvSpPr>
            <a:spLocks noGrp="1"/>
          </p:cNvSpPr>
          <p:nvPr>
            <p:ph type="dt" sz="half" idx="10"/>
          </p:nvPr>
        </p:nvSpPr>
        <p:spPr/>
        <p:txBody>
          <a:bodyPr/>
          <a:lstStyle>
            <a:lvl1pPr>
              <a:defRPr/>
            </a:lvl1pPr>
          </a:lstStyle>
          <a:p>
            <a:fld id="{5BA352DC-4B26-46BA-A773-64C451CD9895}" type="datetimeFigureOut">
              <a:rPr lang="en-US" altLang="en-US"/>
              <a:pPr/>
              <a:t>4/3/2023</a:t>
            </a:fld>
            <a:endParaRPr lang="en-US" altLang="en-US"/>
          </a:p>
        </p:txBody>
      </p:sp>
      <p:sp>
        <p:nvSpPr>
          <p:cNvPr id="4" name="Footer Placeholder 4">
            <a:extLst>
              <a:ext uri="{FF2B5EF4-FFF2-40B4-BE49-F238E27FC236}">
                <a16:creationId xmlns:a16="http://schemas.microsoft.com/office/drawing/2014/main" id="{B6C80415-B726-6A74-DD47-281F3F2E9E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838A551-2DD2-3A00-3B6C-03E6241F2B2B}"/>
              </a:ext>
            </a:extLst>
          </p:cNvPr>
          <p:cNvSpPr>
            <a:spLocks noGrp="1"/>
          </p:cNvSpPr>
          <p:nvPr>
            <p:ph type="sldNum" sz="quarter" idx="12"/>
          </p:nvPr>
        </p:nvSpPr>
        <p:spPr/>
        <p:txBody>
          <a:bodyPr/>
          <a:lstStyle>
            <a:lvl1pPr>
              <a:defRPr/>
            </a:lvl1pPr>
          </a:lstStyle>
          <a:p>
            <a:fld id="{9D275E81-DFB8-45F9-B89F-94B9A4DB17D9}" type="slidenum">
              <a:rPr lang="en-US" altLang="en-US"/>
              <a:pPr/>
              <a:t>‹#›</a:t>
            </a:fld>
            <a:endParaRPr lang="en-US" altLang="en-US"/>
          </a:p>
        </p:txBody>
      </p:sp>
    </p:spTree>
    <p:extLst>
      <p:ext uri="{BB962C8B-B14F-4D97-AF65-F5344CB8AC3E}">
        <p14:creationId xmlns:p14="http://schemas.microsoft.com/office/powerpoint/2010/main" val="313224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E1547F-1EAC-20BA-8559-9C0B34DB22C1}"/>
              </a:ext>
            </a:extLst>
          </p:cNvPr>
          <p:cNvSpPr>
            <a:spLocks noGrp="1"/>
          </p:cNvSpPr>
          <p:nvPr>
            <p:ph type="dt" sz="half" idx="10"/>
          </p:nvPr>
        </p:nvSpPr>
        <p:spPr/>
        <p:txBody>
          <a:bodyPr/>
          <a:lstStyle>
            <a:lvl1pPr>
              <a:defRPr/>
            </a:lvl1pPr>
          </a:lstStyle>
          <a:p>
            <a:fld id="{6A792F10-B1D3-4485-B73D-5BF240F8A2B7}" type="datetimeFigureOut">
              <a:rPr lang="en-US" altLang="en-US"/>
              <a:pPr/>
              <a:t>4/3/2023</a:t>
            </a:fld>
            <a:endParaRPr lang="en-US" altLang="en-US"/>
          </a:p>
        </p:txBody>
      </p:sp>
      <p:sp>
        <p:nvSpPr>
          <p:cNvPr id="3" name="Footer Placeholder 4">
            <a:extLst>
              <a:ext uri="{FF2B5EF4-FFF2-40B4-BE49-F238E27FC236}">
                <a16:creationId xmlns:a16="http://schemas.microsoft.com/office/drawing/2014/main" id="{F56ECA5B-E15C-9501-B7AD-9EA42A98E7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560D6D-040B-5B05-8007-B4FABF86258E}"/>
              </a:ext>
            </a:extLst>
          </p:cNvPr>
          <p:cNvSpPr>
            <a:spLocks noGrp="1"/>
          </p:cNvSpPr>
          <p:nvPr>
            <p:ph type="sldNum" sz="quarter" idx="12"/>
          </p:nvPr>
        </p:nvSpPr>
        <p:spPr/>
        <p:txBody>
          <a:bodyPr/>
          <a:lstStyle>
            <a:lvl1pPr>
              <a:defRPr/>
            </a:lvl1pPr>
          </a:lstStyle>
          <a:p>
            <a:fld id="{3DDA83E4-29EE-411E-9075-E2F6CA993E5B}" type="slidenum">
              <a:rPr lang="en-US" altLang="en-US"/>
              <a:pPr/>
              <a:t>‹#›</a:t>
            </a:fld>
            <a:endParaRPr lang="en-US" altLang="en-US"/>
          </a:p>
        </p:txBody>
      </p:sp>
    </p:spTree>
    <p:extLst>
      <p:ext uri="{BB962C8B-B14F-4D97-AF65-F5344CB8AC3E}">
        <p14:creationId xmlns:p14="http://schemas.microsoft.com/office/powerpoint/2010/main" val="2358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3DDB35B-A004-85C8-9556-86A5C417B3E5}"/>
              </a:ext>
            </a:extLst>
          </p:cNvPr>
          <p:cNvSpPr>
            <a:spLocks noGrp="1"/>
          </p:cNvSpPr>
          <p:nvPr>
            <p:ph type="dt" sz="half" idx="10"/>
          </p:nvPr>
        </p:nvSpPr>
        <p:spPr/>
        <p:txBody>
          <a:bodyPr/>
          <a:lstStyle>
            <a:lvl1pPr>
              <a:defRPr/>
            </a:lvl1pPr>
          </a:lstStyle>
          <a:p>
            <a:fld id="{106B8D45-DEF8-4233-9BD1-F1C6DE56DF9E}" type="datetimeFigureOut">
              <a:rPr lang="en-US" altLang="en-US"/>
              <a:pPr/>
              <a:t>4/3/2023</a:t>
            </a:fld>
            <a:endParaRPr lang="en-US" altLang="en-US"/>
          </a:p>
        </p:txBody>
      </p:sp>
      <p:sp>
        <p:nvSpPr>
          <p:cNvPr id="6" name="Footer Placeholder 4">
            <a:extLst>
              <a:ext uri="{FF2B5EF4-FFF2-40B4-BE49-F238E27FC236}">
                <a16:creationId xmlns:a16="http://schemas.microsoft.com/office/drawing/2014/main" id="{BA6FC630-11CA-1CE8-1FB7-D356686D8B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132921-2982-5AE7-2119-46B39F8D125E}"/>
              </a:ext>
            </a:extLst>
          </p:cNvPr>
          <p:cNvSpPr>
            <a:spLocks noGrp="1"/>
          </p:cNvSpPr>
          <p:nvPr>
            <p:ph type="sldNum" sz="quarter" idx="12"/>
          </p:nvPr>
        </p:nvSpPr>
        <p:spPr/>
        <p:txBody>
          <a:bodyPr/>
          <a:lstStyle>
            <a:lvl1pPr>
              <a:defRPr/>
            </a:lvl1pPr>
          </a:lstStyle>
          <a:p>
            <a:fld id="{34C8D08C-BE88-4B38-9D18-0C5CE0C256FD}" type="slidenum">
              <a:rPr lang="en-US" altLang="en-US"/>
              <a:pPr/>
              <a:t>‹#›</a:t>
            </a:fld>
            <a:endParaRPr lang="en-US" altLang="en-US"/>
          </a:p>
        </p:txBody>
      </p:sp>
    </p:spTree>
    <p:extLst>
      <p:ext uri="{BB962C8B-B14F-4D97-AF65-F5344CB8AC3E}">
        <p14:creationId xmlns:p14="http://schemas.microsoft.com/office/powerpoint/2010/main" val="38383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9F8C71B-CCB6-C6E4-6802-271DC4027299}"/>
              </a:ext>
            </a:extLst>
          </p:cNvPr>
          <p:cNvSpPr>
            <a:spLocks noGrp="1"/>
          </p:cNvSpPr>
          <p:nvPr>
            <p:ph type="dt" sz="half" idx="10"/>
          </p:nvPr>
        </p:nvSpPr>
        <p:spPr/>
        <p:txBody>
          <a:bodyPr/>
          <a:lstStyle>
            <a:lvl1pPr>
              <a:defRPr/>
            </a:lvl1pPr>
          </a:lstStyle>
          <a:p>
            <a:fld id="{C8F900FE-8B29-4672-93F4-4D6DE071D32A}" type="datetimeFigureOut">
              <a:rPr lang="en-US" altLang="en-US"/>
              <a:pPr/>
              <a:t>4/3/2023</a:t>
            </a:fld>
            <a:endParaRPr lang="en-US" altLang="en-US"/>
          </a:p>
        </p:txBody>
      </p:sp>
      <p:sp>
        <p:nvSpPr>
          <p:cNvPr id="6" name="Footer Placeholder 4">
            <a:extLst>
              <a:ext uri="{FF2B5EF4-FFF2-40B4-BE49-F238E27FC236}">
                <a16:creationId xmlns:a16="http://schemas.microsoft.com/office/drawing/2014/main" id="{35F871FC-65F7-4834-324C-D8B951CD65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6F32E2-B3B7-A617-F038-CACB06A9134C}"/>
              </a:ext>
            </a:extLst>
          </p:cNvPr>
          <p:cNvSpPr>
            <a:spLocks noGrp="1"/>
          </p:cNvSpPr>
          <p:nvPr>
            <p:ph type="sldNum" sz="quarter" idx="12"/>
          </p:nvPr>
        </p:nvSpPr>
        <p:spPr/>
        <p:txBody>
          <a:bodyPr/>
          <a:lstStyle>
            <a:lvl1pPr>
              <a:defRPr/>
            </a:lvl1pPr>
          </a:lstStyle>
          <a:p>
            <a:fld id="{3ABFEB49-0D7B-40FB-BDC7-66CBE5944EB3}" type="slidenum">
              <a:rPr lang="en-US" altLang="en-US"/>
              <a:pPr/>
              <a:t>‹#›</a:t>
            </a:fld>
            <a:endParaRPr lang="en-US" altLang="en-US"/>
          </a:p>
        </p:txBody>
      </p:sp>
    </p:spTree>
    <p:extLst>
      <p:ext uri="{BB962C8B-B14F-4D97-AF65-F5344CB8AC3E}">
        <p14:creationId xmlns:p14="http://schemas.microsoft.com/office/powerpoint/2010/main" val="358671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itle Placeholder 1">
            <a:extLst>
              <a:ext uri="{FF2B5EF4-FFF2-40B4-BE49-F238E27FC236}">
                <a16:creationId xmlns:a16="http://schemas.microsoft.com/office/drawing/2014/main" id="{4DB579C0-8653-61E7-510F-CF4DD9582B0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63491" name="Text Placeholder 2">
            <a:extLst>
              <a:ext uri="{FF2B5EF4-FFF2-40B4-BE49-F238E27FC236}">
                <a16:creationId xmlns:a16="http://schemas.microsoft.com/office/drawing/2014/main" id="{F910F14E-9278-C436-2D26-013B1504702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C0F0C7D-F5DD-66AE-80AD-382DD51A257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6F8C986B-88FD-41B0-81E7-E3C799C1A68A}"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BEB67DAF-A44C-7B88-818C-00178B92D3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CAF8955-2BAA-2220-75EF-90DC7A5630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90970111-80D1-4FD4-B1BB-B7372756629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actions.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99C67B-B813-6E0C-29C3-8D113C740407}"/>
              </a:ext>
            </a:extLst>
          </p:cNvPr>
          <p:cNvPicPr>
            <a:picLocks noChangeAspect="1"/>
          </p:cNvPicPr>
          <p:nvPr/>
        </p:nvPicPr>
        <p:blipFill rotWithShape="1">
          <a:blip r:embed="rId3">
            <a:duotone>
              <a:schemeClr val="accent6">
                <a:shade val="45000"/>
                <a:satMod val="135000"/>
              </a:schemeClr>
              <a:prstClr val="white"/>
            </a:duotone>
          </a:blip>
          <a:srcRect b="20083"/>
          <a:stretch/>
        </p:blipFill>
        <p:spPr>
          <a:xfrm>
            <a:off x="706099" y="339508"/>
            <a:ext cx="7731802" cy="6178985"/>
          </a:xfrm>
          <a:prstGeom prst="rect">
            <a:avLst/>
          </a:prstGeom>
        </p:spPr>
      </p:pic>
      <p:sp>
        <p:nvSpPr>
          <p:cNvPr id="3" name="TextBox 2">
            <a:extLst>
              <a:ext uri="{FF2B5EF4-FFF2-40B4-BE49-F238E27FC236}">
                <a16:creationId xmlns:a16="http://schemas.microsoft.com/office/drawing/2014/main" id="{0C726444-A1A5-4BA2-566E-B064952E88B7}"/>
              </a:ext>
            </a:extLst>
          </p:cNvPr>
          <p:cNvSpPr txBox="1"/>
          <p:nvPr/>
        </p:nvSpPr>
        <p:spPr>
          <a:xfrm>
            <a:off x="2160740" y="2828836"/>
            <a:ext cx="4822520" cy="1200329"/>
          </a:xfrm>
          <a:prstGeom prst="rect">
            <a:avLst/>
          </a:prstGeom>
          <a:noFill/>
        </p:spPr>
        <p:txBody>
          <a:bodyPr wrap="square" rtlCol="0">
            <a:spAutoFit/>
          </a:bodyPr>
          <a:lstStyle/>
          <a:p>
            <a:pPr algn="ctr"/>
            <a:r>
              <a:rPr lang="en-GB" sz="7200" b="1" dirty="0">
                <a:latin typeface="Century Gothic" panose="020B0502020202020204" pitchFamily="34" charset="0"/>
              </a:rPr>
              <a:t>Teachers</a:t>
            </a:r>
          </a:p>
        </p:txBody>
      </p:sp>
    </p:spTree>
    <p:extLst>
      <p:ext uri="{BB962C8B-B14F-4D97-AF65-F5344CB8AC3E}">
        <p14:creationId xmlns:p14="http://schemas.microsoft.com/office/powerpoint/2010/main" val="6376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8DDB12-0FFB-6CE2-B855-E1F456E76D7D}"/>
              </a:ext>
            </a:extLst>
          </p:cNvPr>
          <p:cNvGrpSpPr/>
          <p:nvPr/>
        </p:nvGrpSpPr>
        <p:grpSpPr>
          <a:xfrm>
            <a:off x="706099" y="339508"/>
            <a:ext cx="7731802" cy="6178985"/>
            <a:chOff x="706099" y="339508"/>
            <a:chExt cx="7731802" cy="6178985"/>
          </a:xfrm>
        </p:grpSpPr>
        <p:pic>
          <p:nvPicPr>
            <p:cNvPr id="3" name="Picture 2">
              <a:extLst>
                <a:ext uri="{FF2B5EF4-FFF2-40B4-BE49-F238E27FC236}">
                  <a16:creationId xmlns:a16="http://schemas.microsoft.com/office/drawing/2014/main" id="{B50C1A64-82DA-5C4E-465B-2007080924F0}"/>
                </a:ext>
              </a:extLst>
            </p:cNvPr>
            <p:cNvPicPr>
              <a:picLocks noChangeAspect="1"/>
            </p:cNvPicPr>
            <p:nvPr/>
          </p:nvPicPr>
          <p:blipFill rotWithShape="1">
            <a:blip r:embed="rId3">
              <a:duotone>
                <a:schemeClr val="accent6">
                  <a:shade val="45000"/>
                  <a:satMod val="135000"/>
                </a:schemeClr>
                <a:prstClr val="white"/>
              </a:duotone>
            </a:blip>
            <a:srcRect b="20083"/>
            <a:stretch/>
          </p:blipFill>
          <p:spPr>
            <a:xfrm>
              <a:off x="706099" y="339508"/>
              <a:ext cx="7731802" cy="6178985"/>
            </a:xfrm>
            <a:prstGeom prst="rect">
              <a:avLst/>
            </a:prstGeom>
          </p:spPr>
        </p:pic>
        <p:sp>
          <p:nvSpPr>
            <p:cNvPr id="4" name="TextBox 3">
              <a:extLst>
                <a:ext uri="{FF2B5EF4-FFF2-40B4-BE49-F238E27FC236}">
                  <a16:creationId xmlns:a16="http://schemas.microsoft.com/office/drawing/2014/main" id="{54AE3057-4710-72D5-96F0-867F533038FC}"/>
                </a:ext>
              </a:extLst>
            </p:cNvPr>
            <p:cNvSpPr txBox="1"/>
            <p:nvPr/>
          </p:nvSpPr>
          <p:spPr>
            <a:xfrm>
              <a:off x="2160740" y="2274838"/>
              <a:ext cx="4822520" cy="2308324"/>
            </a:xfrm>
            <a:prstGeom prst="rect">
              <a:avLst/>
            </a:prstGeom>
            <a:noFill/>
          </p:spPr>
          <p:txBody>
            <a:bodyPr wrap="square" rtlCol="0">
              <a:spAutoFit/>
            </a:bodyPr>
            <a:lstStyle/>
            <a:p>
              <a:pPr algn="ctr"/>
              <a:r>
                <a:rPr lang="en-GB" sz="4800" b="1" dirty="0">
                  <a:latin typeface="Century Gothic" panose="020B0502020202020204" pitchFamily="34" charset="0"/>
                </a:rPr>
                <a:t>something new your teacher taught you</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8DDB12-0FFB-6CE2-B855-E1F456E76D7D}"/>
              </a:ext>
            </a:extLst>
          </p:cNvPr>
          <p:cNvGrpSpPr/>
          <p:nvPr/>
        </p:nvGrpSpPr>
        <p:grpSpPr>
          <a:xfrm>
            <a:off x="706099" y="339508"/>
            <a:ext cx="7731802" cy="6178985"/>
            <a:chOff x="706099" y="339508"/>
            <a:chExt cx="7731802" cy="6178985"/>
          </a:xfrm>
        </p:grpSpPr>
        <p:pic>
          <p:nvPicPr>
            <p:cNvPr id="3" name="Picture 2">
              <a:extLst>
                <a:ext uri="{FF2B5EF4-FFF2-40B4-BE49-F238E27FC236}">
                  <a16:creationId xmlns:a16="http://schemas.microsoft.com/office/drawing/2014/main" id="{B50C1A64-82DA-5C4E-465B-2007080924F0}"/>
                </a:ext>
              </a:extLst>
            </p:cNvPr>
            <p:cNvPicPr>
              <a:picLocks noChangeAspect="1"/>
            </p:cNvPicPr>
            <p:nvPr/>
          </p:nvPicPr>
          <p:blipFill rotWithShape="1">
            <a:blip r:embed="rId3">
              <a:duotone>
                <a:schemeClr val="accent6">
                  <a:shade val="45000"/>
                  <a:satMod val="135000"/>
                </a:schemeClr>
                <a:prstClr val="white"/>
              </a:duotone>
            </a:blip>
            <a:srcRect b="20083"/>
            <a:stretch/>
          </p:blipFill>
          <p:spPr>
            <a:xfrm>
              <a:off x="706099" y="339508"/>
              <a:ext cx="7731802" cy="6178985"/>
            </a:xfrm>
            <a:prstGeom prst="rect">
              <a:avLst/>
            </a:prstGeom>
          </p:spPr>
        </p:pic>
        <p:sp>
          <p:nvSpPr>
            <p:cNvPr id="4" name="TextBox 3">
              <a:extLst>
                <a:ext uri="{FF2B5EF4-FFF2-40B4-BE49-F238E27FC236}">
                  <a16:creationId xmlns:a16="http://schemas.microsoft.com/office/drawing/2014/main" id="{54AE3057-4710-72D5-96F0-867F533038FC}"/>
                </a:ext>
              </a:extLst>
            </p:cNvPr>
            <p:cNvSpPr txBox="1"/>
            <p:nvPr/>
          </p:nvSpPr>
          <p:spPr>
            <a:xfrm>
              <a:off x="2160740" y="1905506"/>
              <a:ext cx="4822520" cy="3046988"/>
            </a:xfrm>
            <a:prstGeom prst="rect">
              <a:avLst/>
            </a:prstGeom>
            <a:noFill/>
          </p:spPr>
          <p:txBody>
            <a:bodyPr wrap="square" rtlCol="0">
              <a:spAutoFit/>
            </a:bodyPr>
            <a:lstStyle/>
            <a:p>
              <a:pPr algn="ctr"/>
              <a:r>
                <a:rPr lang="en-GB" sz="4800" b="1" dirty="0">
                  <a:latin typeface="Century Gothic" panose="020B0502020202020204" pitchFamily="34" charset="0"/>
                </a:rPr>
                <a:t>a time your teacher was there when you felt sad</a:t>
              </a:r>
            </a:p>
          </p:txBody>
        </p:sp>
      </p:grpSp>
    </p:spTree>
    <p:extLst>
      <p:ext uri="{BB962C8B-B14F-4D97-AF65-F5344CB8AC3E}">
        <p14:creationId xmlns:p14="http://schemas.microsoft.com/office/powerpoint/2010/main" val="54174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8DDB12-0FFB-6CE2-B855-E1F456E76D7D}"/>
              </a:ext>
            </a:extLst>
          </p:cNvPr>
          <p:cNvGrpSpPr/>
          <p:nvPr/>
        </p:nvGrpSpPr>
        <p:grpSpPr>
          <a:xfrm>
            <a:off x="706099" y="339508"/>
            <a:ext cx="7731802" cy="6178985"/>
            <a:chOff x="706099" y="339508"/>
            <a:chExt cx="7731802" cy="6178985"/>
          </a:xfrm>
        </p:grpSpPr>
        <p:pic>
          <p:nvPicPr>
            <p:cNvPr id="3" name="Picture 2">
              <a:extLst>
                <a:ext uri="{FF2B5EF4-FFF2-40B4-BE49-F238E27FC236}">
                  <a16:creationId xmlns:a16="http://schemas.microsoft.com/office/drawing/2014/main" id="{B50C1A64-82DA-5C4E-465B-2007080924F0}"/>
                </a:ext>
              </a:extLst>
            </p:cNvPr>
            <p:cNvPicPr>
              <a:picLocks noChangeAspect="1"/>
            </p:cNvPicPr>
            <p:nvPr/>
          </p:nvPicPr>
          <p:blipFill rotWithShape="1">
            <a:blip r:embed="rId3">
              <a:duotone>
                <a:schemeClr val="accent6">
                  <a:shade val="45000"/>
                  <a:satMod val="135000"/>
                </a:schemeClr>
                <a:prstClr val="white"/>
              </a:duotone>
            </a:blip>
            <a:srcRect b="20083"/>
            <a:stretch/>
          </p:blipFill>
          <p:spPr>
            <a:xfrm>
              <a:off x="706099" y="339508"/>
              <a:ext cx="7731802" cy="6178985"/>
            </a:xfrm>
            <a:prstGeom prst="rect">
              <a:avLst/>
            </a:prstGeom>
          </p:spPr>
        </p:pic>
        <p:sp>
          <p:nvSpPr>
            <p:cNvPr id="4" name="TextBox 3">
              <a:extLst>
                <a:ext uri="{FF2B5EF4-FFF2-40B4-BE49-F238E27FC236}">
                  <a16:creationId xmlns:a16="http://schemas.microsoft.com/office/drawing/2014/main" id="{54AE3057-4710-72D5-96F0-867F533038FC}"/>
                </a:ext>
              </a:extLst>
            </p:cNvPr>
            <p:cNvSpPr txBox="1"/>
            <p:nvPr/>
          </p:nvSpPr>
          <p:spPr>
            <a:xfrm>
              <a:off x="2160740" y="1905506"/>
              <a:ext cx="4822520" cy="3046988"/>
            </a:xfrm>
            <a:prstGeom prst="rect">
              <a:avLst/>
            </a:prstGeom>
            <a:noFill/>
          </p:spPr>
          <p:txBody>
            <a:bodyPr wrap="square" rtlCol="0">
              <a:spAutoFit/>
            </a:bodyPr>
            <a:lstStyle/>
            <a:p>
              <a:pPr algn="ctr"/>
              <a:r>
                <a:rPr lang="en-GB" sz="4800" b="1" dirty="0">
                  <a:latin typeface="Century Gothic" panose="020B0502020202020204" pitchFamily="34" charset="0"/>
                </a:rPr>
                <a:t>a time your teacher helped you solve a problem</a:t>
              </a:r>
            </a:p>
          </p:txBody>
        </p:sp>
      </p:grpSp>
    </p:spTree>
    <p:extLst>
      <p:ext uri="{BB962C8B-B14F-4D97-AF65-F5344CB8AC3E}">
        <p14:creationId xmlns:p14="http://schemas.microsoft.com/office/powerpoint/2010/main" val="183215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8DDB12-0FFB-6CE2-B855-E1F456E76D7D}"/>
              </a:ext>
            </a:extLst>
          </p:cNvPr>
          <p:cNvGrpSpPr/>
          <p:nvPr/>
        </p:nvGrpSpPr>
        <p:grpSpPr>
          <a:xfrm>
            <a:off x="706099" y="339508"/>
            <a:ext cx="7731802" cy="6178985"/>
            <a:chOff x="706099" y="339508"/>
            <a:chExt cx="7731802" cy="6178985"/>
          </a:xfrm>
        </p:grpSpPr>
        <p:pic>
          <p:nvPicPr>
            <p:cNvPr id="3" name="Picture 2">
              <a:extLst>
                <a:ext uri="{FF2B5EF4-FFF2-40B4-BE49-F238E27FC236}">
                  <a16:creationId xmlns:a16="http://schemas.microsoft.com/office/drawing/2014/main" id="{B50C1A64-82DA-5C4E-465B-2007080924F0}"/>
                </a:ext>
              </a:extLst>
            </p:cNvPr>
            <p:cNvPicPr>
              <a:picLocks noChangeAspect="1"/>
            </p:cNvPicPr>
            <p:nvPr/>
          </p:nvPicPr>
          <p:blipFill rotWithShape="1">
            <a:blip r:embed="rId3">
              <a:duotone>
                <a:schemeClr val="accent6">
                  <a:shade val="45000"/>
                  <a:satMod val="135000"/>
                </a:schemeClr>
                <a:prstClr val="white"/>
              </a:duotone>
            </a:blip>
            <a:srcRect b="20083"/>
            <a:stretch/>
          </p:blipFill>
          <p:spPr>
            <a:xfrm>
              <a:off x="706099" y="339508"/>
              <a:ext cx="7731802" cy="6178985"/>
            </a:xfrm>
            <a:prstGeom prst="rect">
              <a:avLst/>
            </a:prstGeom>
          </p:spPr>
        </p:pic>
        <p:sp>
          <p:nvSpPr>
            <p:cNvPr id="4" name="TextBox 3">
              <a:extLst>
                <a:ext uri="{FF2B5EF4-FFF2-40B4-BE49-F238E27FC236}">
                  <a16:creationId xmlns:a16="http://schemas.microsoft.com/office/drawing/2014/main" id="{54AE3057-4710-72D5-96F0-867F533038FC}"/>
                </a:ext>
              </a:extLst>
            </p:cNvPr>
            <p:cNvSpPr txBox="1"/>
            <p:nvPr/>
          </p:nvSpPr>
          <p:spPr>
            <a:xfrm>
              <a:off x="2160740" y="2274838"/>
              <a:ext cx="4822520" cy="2308324"/>
            </a:xfrm>
            <a:prstGeom prst="rect">
              <a:avLst/>
            </a:prstGeom>
            <a:noFill/>
          </p:spPr>
          <p:txBody>
            <a:bodyPr wrap="square" rtlCol="0">
              <a:spAutoFit/>
            </a:bodyPr>
            <a:lstStyle/>
            <a:p>
              <a:pPr algn="ctr"/>
              <a:r>
                <a:rPr lang="en-GB" sz="4800" b="1" dirty="0">
                  <a:latin typeface="Century Gothic" panose="020B0502020202020204" pitchFamily="34" charset="0"/>
                </a:rPr>
                <a:t>a time your teacher made you laugh</a:t>
              </a:r>
            </a:p>
          </p:txBody>
        </p:sp>
      </p:grpSp>
    </p:spTree>
    <p:extLst>
      <p:ext uri="{BB962C8B-B14F-4D97-AF65-F5344CB8AC3E}">
        <p14:creationId xmlns:p14="http://schemas.microsoft.com/office/powerpoint/2010/main" val="308674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olden statue on a pedestal&#10;&#10;Description automatically generated with low confidence">
            <a:extLst>
              <a:ext uri="{FF2B5EF4-FFF2-40B4-BE49-F238E27FC236}">
                <a16:creationId xmlns:a16="http://schemas.microsoft.com/office/drawing/2014/main" id="{292ACE5E-BED3-B437-3F31-8DFABD79A3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6" name="TextBox 5">
            <a:extLst>
              <a:ext uri="{FF2B5EF4-FFF2-40B4-BE49-F238E27FC236}">
                <a16:creationId xmlns:a16="http://schemas.microsoft.com/office/drawing/2014/main" id="{0A4818FF-4A14-B8A3-DE22-21988AE48B5B}"/>
              </a:ext>
            </a:extLst>
          </p:cNvPr>
          <p:cNvSpPr txBox="1">
            <a:spLocks noChangeArrowheads="1"/>
          </p:cNvSpPr>
          <p:nvPr/>
        </p:nvSpPr>
        <p:spPr bwMode="auto">
          <a:xfrm>
            <a:off x="2580362" y="699022"/>
            <a:ext cx="6388275" cy="502906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kumimoji="0" lang="en-GB" altLang="en-US" sz="2800" b="1" i="0" u="none" strike="noStrike" kern="0" cap="none" spc="0" normalizeH="0" baseline="0" noProof="0" dirty="0">
                <a:ln>
                  <a:noFill/>
                </a:ln>
                <a:solidFill>
                  <a:srgbClr val="FF6600"/>
                </a:solidFill>
                <a:effectLst/>
                <a:uLnTx/>
                <a:uFillTx/>
                <a:latin typeface="Century Gothic" panose="020B0502020202020204" pitchFamily="34" charset="0"/>
                <a:ea typeface="MS Mincho" panose="02020609040205080304" pitchFamily="49" charset="-128"/>
                <a:cs typeface="Tahoma" panose="020B0604030504040204" pitchFamily="34" charset="0"/>
              </a:rPr>
              <a:t>…. I </a:t>
            </a:r>
            <a:r>
              <a:rPr lang="en-US" altLang="en-US" sz="2800" b="1" kern="0" dirty="0">
                <a:solidFill>
                  <a:srgbClr val="FF6600"/>
                </a:solidFill>
                <a:latin typeface="Century Gothic" panose="020B0502020202020204" pitchFamily="34" charset="0"/>
                <a:ea typeface="MS Mincho" panose="02020609040205080304" pitchFamily="49" charset="-128"/>
                <a:cs typeface="Tahoma" panose="020B0604030504040204" pitchFamily="34" charset="0"/>
              </a:rPr>
              <a:t>wonder why it’s important that we take time to be grateful?...</a:t>
            </a:r>
          </a:p>
          <a:p>
            <a:pPr lvl="0" algn="ctr" eaLnBrk="0" hangingPunct="0">
              <a:buNone/>
              <a:defRPr/>
            </a:pPr>
            <a:endParaRPr lang="en-GB" sz="2400" dirty="0">
              <a:solidFill>
                <a:srgbClr val="FF6600"/>
              </a:solidFill>
              <a:latin typeface="Century Gothic" panose="020B0502020202020204" pitchFamily="34" charset="0"/>
              <a:ea typeface="Calibri" panose="020F0502020204030204" pitchFamily="34" charset="0"/>
              <a:cs typeface="Times New Roman" panose="02020603050405020304" pitchFamily="18" charset="0"/>
            </a:endParaRPr>
          </a:p>
          <a:p>
            <a:pPr algn="ctr" eaLnBrk="0" hangingPunct="0">
              <a:buNone/>
              <a:defRPr/>
            </a:pPr>
            <a:r>
              <a:rPr lang="en-GB" sz="2800" b="1" dirty="0">
                <a:solidFill>
                  <a:srgbClr val="FF6600"/>
                </a:solidFill>
                <a:latin typeface="Century Gothic" panose="020B0502020202020204" pitchFamily="34" charset="0"/>
              </a:rPr>
              <a:t>….I </a:t>
            </a:r>
            <a:r>
              <a:rPr lang="en-US" sz="2800" b="1" dirty="0">
                <a:solidFill>
                  <a:srgbClr val="FF6600"/>
                </a:solidFill>
                <a:latin typeface="Century Gothic" panose="020B0502020202020204" pitchFamily="34" charset="0"/>
                <a:ea typeface="MS Mincho" panose="02020609040205080304" pitchFamily="49" charset="-128"/>
                <a:cs typeface="Times New Roman" panose="02020603050405020304" pitchFamily="18" charset="0"/>
              </a:rPr>
              <a:t>wonder how we might show our teachers that we are grateful to them?....</a:t>
            </a:r>
            <a:endParaRPr lang="en-GB" sz="2800" b="1" dirty="0">
              <a:solidFill>
                <a:srgbClr val="FF6600"/>
              </a:solidFill>
              <a:latin typeface="Century Gothic" panose="020B0502020202020204" pitchFamily="34" charset="0"/>
              <a:ea typeface="MS Mincho" panose="02020609040205080304" pitchFamily="49" charset="-128"/>
              <a:cs typeface="Times New Roman" panose="02020603050405020304" pitchFamily="18" charset="0"/>
            </a:endParaRPr>
          </a:p>
          <a:p>
            <a:pPr algn="ctr" eaLnBrk="0" hangingPunct="0">
              <a:buNone/>
              <a:defRPr/>
            </a:pPr>
            <a:endParaRPr lang="en-US" sz="2400" b="1" dirty="0">
              <a:solidFill>
                <a:srgbClr val="FF6600"/>
              </a:solidFill>
              <a:latin typeface="Century Gothic" panose="020B0502020202020204" pitchFamily="34" charset="0"/>
            </a:endParaRPr>
          </a:p>
          <a:p>
            <a:pPr algn="ctr" eaLnBrk="0" hangingPunct="0">
              <a:buNone/>
              <a:defRPr/>
            </a:pPr>
            <a:r>
              <a:rPr lang="en-US" sz="2800" b="1" dirty="0">
                <a:solidFill>
                  <a:srgbClr val="FF6600"/>
                </a:solidFill>
                <a:latin typeface="Century Gothic" panose="020B0502020202020204" pitchFamily="34" charset="0"/>
                <a:ea typeface="MS Mincho" panose="02020609040205080304" pitchFamily="49" charset="-128"/>
                <a:cs typeface="Times New Roman" panose="02020603050405020304" pitchFamily="18" charset="0"/>
              </a:rPr>
              <a:t>…. as we near the end of another school year, I wonder how they are feeling.....and how we might make their lives just a little bit easier?....</a:t>
            </a:r>
            <a:endParaRPr kumimoji="0" lang="en-US" sz="2800" b="1" i="0" u="none" strike="noStrike" kern="1200" cap="none" spc="0" normalizeH="0" baseline="0" noProof="0" dirty="0">
              <a:ln>
                <a:noFill/>
              </a:ln>
              <a:solidFill>
                <a:srgbClr val="FF6600"/>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0979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wd">
                                    <p:tmPct val="10000"/>
                                  </p:iterate>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iterate type="wd">
                                    <p:tmPct val="10000"/>
                                  </p:iterate>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EF6E58-3486-802D-9F4A-28CFBE446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Rectangle 2">
            <a:extLst>
              <a:ext uri="{FF2B5EF4-FFF2-40B4-BE49-F238E27FC236}">
                <a16:creationId xmlns:a16="http://schemas.microsoft.com/office/drawing/2014/main" id="{8BD17103-7F6A-812C-C106-386C397B8915}"/>
              </a:ext>
            </a:extLst>
          </p:cNvPr>
          <p:cNvSpPr>
            <a:spLocks noChangeArrowheads="1"/>
          </p:cNvSpPr>
          <p:nvPr/>
        </p:nvSpPr>
        <p:spPr bwMode="auto">
          <a:xfrm>
            <a:off x="336550" y="551624"/>
            <a:ext cx="84709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2800" b="1" dirty="0">
                <a:latin typeface="Century Gothic" panose="020B0502020202020204" pitchFamily="34" charset="0"/>
              </a:rPr>
              <a:t>‘</a:t>
            </a:r>
            <a:r>
              <a:rPr lang="en-US" altLang="en-US" sz="2800" b="1" dirty="0">
                <a:latin typeface="Century Gothic" panose="020B0502020202020204" pitchFamily="34" charset="0"/>
              </a:rPr>
              <a:t>We must not become tired of doing good. </a:t>
            </a:r>
          </a:p>
          <a:p>
            <a:pPr algn="ctr"/>
            <a:r>
              <a:rPr lang="en-US" altLang="en-US" sz="2800" b="1" dirty="0">
                <a:latin typeface="Century Gothic" panose="020B0502020202020204" pitchFamily="34" charset="0"/>
              </a:rPr>
              <a:t>We will receive our reward at the right time.   We must not give up!</a:t>
            </a:r>
          </a:p>
          <a:p>
            <a:pPr algn="ctr"/>
            <a:r>
              <a:rPr lang="en-US" altLang="en-US" b="1" i="1" dirty="0">
                <a:latin typeface="Century Gothic" panose="020B0502020202020204" pitchFamily="34" charset="0"/>
              </a:rPr>
              <a:t>[Paul’s letter to the </a:t>
            </a:r>
            <a:r>
              <a:rPr lang="en-US" altLang="en-US" b="1" i="1" dirty="0" err="1">
                <a:latin typeface="Century Gothic" panose="020B0502020202020204" pitchFamily="34" charset="0"/>
              </a:rPr>
              <a:t>Galations</a:t>
            </a:r>
            <a:r>
              <a:rPr lang="en-US" altLang="en-US" b="1" i="1" dirty="0">
                <a:latin typeface="Century Gothic" panose="020B0502020202020204" pitchFamily="34" charset="0"/>
              </a:rPr>
              <a:t> ch6v9]</a:t>
            </a:r>
            <a:endParaRPr lang="en-US" altLang="en-US" sz="2800" i="1" dirty="0">
              <a:latin typeface="Century Gothic" panose="020B0502020202020204" pitchFamily="34" charset="0"/>
            </a:endParaRPr>
          </a:p>
        </p:txBody>
      </p:sp>
    </p:spTree>
    <p:extLst>
      <p:ext uri="{BB962C8B-B14F-4D97-AF65-F5344CB8AC3E}">
        <p14:creationId xmlns:p14="http://schemas.microsoft.com/office/powerpoint/2010/main" val="149948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BF7CEA2-BF6B-04E2-3604-A88F92176D16}"/>
              </a:ext>
            </a:extLst>
          </p:cNvPr>
          <p:cNvSpPr>
            <a:spLocks noChangeArrowheads="1"/>
          </p:cNvSpPr>
          <p:nvPr/>
        </p:nvSpPr>
        <p:spPr bwMode="auto">
          <a:xfrm>
            <a:off x="150312" y="5652339"/>
            <a:ext cx="87932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6000" b="1" dirty="0">
                <a:latin typeface="Century Gothic" panose="020B0502020202020204" pitchFamily="34" charset="0"/>
              </a:rPr>
              <a:t>‘…we thank you God’</a:t>
            </a:r>
          </a:p>
        </p:txBody>
      </p:sp>
      <p:pic>
        <p:nvPicPr>
          <p:cNvPr id="5" name="Picture 4" descr="A group of children in a classroom&#10;&#10;Description automatically generated with medium confidence">
            <a:extLst>
              <a:ext uri="{FF2B5EF4-FFF2-40B4-BE49-F238E27FC236}">
                <a16:creationId xmlns:a16="http://schemas.microsoft.com/office/drawing/2014/main" id="{FBB45496-0FCF-C2C1-5DFC-32226E895C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2140"/>
          <a:stretch/>
        </p:blipFill>
        <p:spPr>
          <a:xfrm>
            <a:off x="0" y="186866"/>
            <a:ext cx="9144000" cy="5355921"/>
          </a:xfrm>
          <a:prstGeom prst="rect">
            <a:avLst/>
          </a:prstGeom>
          <a:ln>
            <a:solidFill>
              <a:schemeClr val="tx1"/>
            </a:solidFill>
          </a:ln>
        </p:spPr>
      </p:pic>
    </p:spTree>
    <p:extLst>
      <p:ext uri="{BB962C8B-B14F-4D97-AF65-F5344CB8AC3E}">
        <p14:creationId xmlns:p14="http://schemas.microsoft.com/office/powerpoint/2010/main" val="562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65112" y="4604164"/>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today be a special day for                   all our teachers!</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3" y="5590667"/>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D0F4B4A8-AA13-34F5-E354-0321910DD132}"/>
              </a:ext>
            </a:extLst>
          </p:cNvPr>
          <p:cNvGrpSpPr/>
          <p:nvPr/>
        </p:nvGrpSpPr>
        <p:grpSpPr>
          <a:xfrm>
            <a:off x="1182142" y="393482"/>
            <a:ext cx="6779716" cy="4149247"/>
            <a:chOff x="1241816" y="393482"/>
            <a:chExt cx="6779716" cy="4149247"/>
          </a:xfrm>
        </p:grpSpPr>
        <p:sp>
          <p:nvSpPr>
            <p:cNvPr id="10" name="Rectangle 9">
              <a:extLst>
                <a:ext uri="{FF2B5EF4-FFF2-40B4-BE49-F238E27FC236}">
                  <a16:creationId xmlns:a16="http://schemas.microsoft.com/office/drawing/2014/main" id="{EB06B833-92F9-B8CF-EA13-ABB3182E9C44}"/>
                </a:ext>
              </a:extLst>
            </p:cNvPr>
            <p:cNvSpPr/>
            <p:nvPr/>
          </p:nvSpPr>
          <p:spPr>
            <a:xfrm>
              <a:off x="1241816" y="501041"/>
              <a:ext cx="6779716" cy="40416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group of cats&#10;&#10;Description automatically generated with medium confidence">
              <a:extLst>
                <a:ext uri="{FF2B5EF4-FFF2-40B4-BE49-F238E27FC236}">
                  <a16:creationId xmlns:a16="http://schemas.microsoft.com/office/drawing/2014/main" id="{C142AE78-F336-A9CA-9DA0-E7DF1A7143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1816" y="393482"/>
              <a:ext cx="6638795" cy="4149247"/>
            </a:xfrm>
            <a:prstGeom prst="rect">
              <a:avLst/>
            </a:prstGeom>
          </p:spPr>
        </p:pic>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tue of a person sitting on a rock in a garden&#10;&#10;Description automatically generated with low confidence">
            <a:extLst>
              <a:ext uri="{FF2B5EF4-FFF2-40B4-BE49-F238E27FC236}">
                <a16:creationId xmlns:a16="http://schemas.microsoft.com/office/drawing/2014/main" id="{AF1BC3E5-B700-8D59-B0A5-7E0F66D8FD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chemeClr val="tx1"/>
            </a:solidFill>
          </a:ln>
        </p:spPr>
      </p:pic>
      <p:sp>
        <p:nvSpPr>
          <p:cNvPr id="4" name="TextBox 6">
            <a:extLst>
              <a:ext uri="{FF2B5EF4-FFF2-40B4-BE49-F238E27FC236}">
                <a16:creationId xmlns:a16="http://schemas.microsoft.com/office/drawing/2014/main" id="{CB5498D3-8A15-766D-C6D1-C7563EBD19A9}"/>
              </a:ext>
            </a:extLst>
          </p:cNvPr>
          <p:cNvSpPr txBox="1">
            <a:spLocks noChangeArrowheads="1"/>
          </p:cNvSpPr>
          <p:nvPr/>
        </p:nvSpPr>
        <p:spPr bwMode="auto">
          <a:xfrm>
            <a:off x="1681524" y="5802878"/>
            <a:ext cx="5780952" cy="584775"/>
          </a:xfrm>
          <a:prstGeom prst="rect">
            <a:avLst/>
          </a:prstGeom>
          <a:solidFill>
            <a:schemeClr val="bg1"/>
          </a:solidFill>
          <a:ln>
            <a:solidFill>
              <a:schemeClr val="tx1"/>
            </a:solid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FFFF"/>
                </a:solidFill>
                <a:latin typeface="Century Gothic" panose="020B0502020202020204" pitchFamily="34" charset="0"/>
              </a:rPr>
              <a:t>Dharma Day: 3</a:t>
            </a:r>
            <a:r>
              <a:rPr lang="en-US" altLang="en-US" sz="3200" b="1" baseline="30000" dirty="0">
                <a:solidFill>
                  <a:srgbClr val="FFFFFF"/>
                </a:solidFill>
                <a:latin typeface="Century Gothic" panose="020B0502020202020204" pitchFamily="34" charset="0"/>
              </a:rPr>
              <a:t>rd</a:t>
            </a:r>
            <a:r>
              <a:rPr lang="en-US" altLang="en-US" sz="3200" b="1" dirty="0">
                <a:solidFill>
                  <a:srgbClr val="FFFFFF"/>
                </a:solidFill>
                <a:latin typeface="Century Gothic" panose="020B0502020202020204" pitchFamily="34" charset="0"/>
              </a:rPr>
              <a:t> July 2023</a:t>
            </a:r>
          </a:p>
        </p:txBody>
      </p:sp>
    </p:spTree>
    <p:extLst>
      <p:ext uri="{BB962C8B-B14F-4D97-AF65-F5344CB8AC3E}">
        <p14:creationId xmlns:p14="http://schemas.microsoft.com/office/powerpoint/2010/main" val="16723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D49EF-E78F-6691-C89B-442F64E7BE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14" name="TextBox 13">
            <a:extLst>
              <a:ext uri="{FF2B5EF4-FFF2-40B4-BE49-F238E27FC236}">
                <a16:creationId xmlns:a16="http://schemas.microsoft.com/office/drawing/2014/main" id="{0AB16B08-D04D-60A9-3683-879D2FB0DDB6}"/>
              </a:ext>
            </a:extLst>
          </p:cNvPr>
          <p:cNvSpPr txBox="1"/>
          <p:nvPr/>
        </p:nvSpPr>
        <p:spPr>
          <a:xfrm>
            <a:off x="238835" y="4928687"/>
            <a:ext cx="8727743" cy="1384995"/>
          </a:xfrm>
          <a:prstGeom prst="rect">
            <a:avLst/>
          </a:prstGeom>
          <a:noFill/>
        </p:spPr>
        <p:txBody>
          <a:bodyPr wrap="square">
            <a:spAutoFit/>
          </a:bodyPr>
          <a:lstStyle/>
          <a:p>
            <a:pPr algn="ctr"/>
            <a:r>
              <a:rPr lang="en-GB" sz="2800" b="1" dirty="0">
                <a:effectLst/>
                <a:latin typeface="Century Gothic" panose="020B0502020202020204" pitchFamily="34" charset="0"/>
                <a:ea typeface="MS Mincho" panose="02020609040205080304" pitchFamily="49" charset="-128"/>
                <a:cs typeface="Times New Roman" panose="02020603050405020304" pitchFamily="18" charset="0"/>
              </a:rPr>
              <a:t>On a lotus flower, write or draw something you are grateful to your teacher for. Fold in the petals and float it on the water…..</a:t>
            </a:r>
            <a:endParaRPr lang="en-GB" sz="2800" dirty="0"/>
          </a:p>
        </p:txBody>
      </p:sp>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zard lying on a rock&#10;&#10;Description automatically generated with low confidence">
            <a:extLst>
              <a:ext uri="{FF2B5EF4-FFF2-40B4-BE49-F238E27FC236}">
                <a16:creationId xmlns:a16="http://schemas.microsoft.com/office/drawing/2014/main" id="{50E0F62C-C324-A86F-F643-4BC831D8F0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469" y="243213"/>
            <a:ext cx="4020855" cy="2680570"/>
          </a:xfrm>
          <a:prstGeom prst="rect">
            <a:avLst/>
          </a:prstGeom>
          <a:ln>
            <a:solidFill>
              <a:schemeClr val="tx1"/>
            </a:solidFill>
          </a:ln>
        </p:spPr>
      </p:pic>
      <p:pic>
        <p:nvPicPr>
          <p:cNvPr id="5" name="Picture 4" descr="A group of people wearing orange shirts&#10;&#10;Description automatically generated with medium confidence">
            <a:extLst>
              <a:ext uri="{FF2B5EF4-FFF2-40B4-BE49-F238E27FC236}">
                <a16:creationId xmlns:a16="http://schemas.microsoft.com/office/drawing/2014/main" id="{7E559403-0219-0019-DA1E-FECD410612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4567" y="243213"/>
            <a:ext cx="4463964" cy="2975976"/>
          </a:xfrm>
          <a:prstGeom prst="rect">
            <a:avLst/>
          </a:prstGeom>
          <a:ln>
            <a:solidFill>
              <a:schemeClr val="tx1"/>
            </a:solidFill>
          </a:ln>
        </p:spPr>
      </p:pic>
      <p:pic>
        <p:nvPicPr>
          <p:cNvPr id="7" name="Picture 6" descr="A statue of a person with a flower and a moon in the background&#10;&#10;Description automatically generated with medium confidence">
            <a:extLst>
              <a:ext uri="{FF2B5EF4-FFF2-40B4-BE49-F238E27FC236}">
                <a16:creationId xmlns:a16="http://schemas.microsoft.com/office/drawing/2014/main" id="{4BD82EAE-638E-002B-71D9-C818F0BF6F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597"/>
          <a:stretch/>
        </p:blipFill>
        <p:spPr>
          <a:xfrm>
            <a:off x="225469" y="3219189"/>
            <a:ext cx="3419605" cy="3395598"/>
          </a:xfrm>
          <a:prstGeom prst="rect">
            <a:avLst/>
          </a:prstGeom>
          <a:ln>
            <a:solidFill>
              <a:schemeClr val="tx1"/>
            </a:solidFill>
          </a:ln>
        </p:spPr>
      </p:pic>
      <p:pic>
        <p:nvPicPr>
          <p:cNvPr id="10" name="Picture 9" descr="A picture containing text&#10;&#10;Description automatically generated">
            <a:extLst>
              <a:ext uri="{FF2B5EF4-FFF2-40B4-BE49-F238E27FC236}">
                <a16:creationId xmlns:a16="http://schemas.microsoft.com/office/drawing/2014/main" id="{94101527-70F1-D1C5-4857-FB067A5530A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4657" t="10018" b="14777"/>
          <a:stretch/>
        </p:blipFill>
        <p:spPr>
          <a:xfrm>
            <a:off x="3852869" y="3638812"/>
            <a:ext cx="5065663" cy="2975976"/>
          </a:xfrm>
          <a:prstGeom prst="rect">
            <a:avLst/>
          </a:prstGeom>
          <a:ln>
            <a:solidFill>
              <a:schemeClr val="tx1"/>
            </a:solidFill>
          </a:ln>
        </p:spPr>
      </p:pic>
      <p:sp>
        <p:nvSpPr>
          <p:cNvPr id="11" name="TextBox 6">
            <a:extLst>
              <a:ext uri="{FF2B5EF4-FFF2-40B4-BE49-F238E27FC236}">
                <a16:creationId xmlns:a16="http://schemas.microsoft.com/office/drawing/2014/main" id="{FC1D7B14-E429-287D-5D4C-81505104001F}"/>
              </a:ext>
            </a:extLst>
          </p:cNvPr>
          <p:cNvSpPr txBox="1">
            <a:spLocks noChangeArrowheads="1"/>
          </p:cNvSpPr>
          <p:nvPr/>
        </p:nvSpPr>
        <p:spPr bwMode="auto">
          <a:xfrm>
            <a:off x="1681524" y="3136613"/>
            <a:ext cx="5780952" cy="584775"/>
          </a:xfrm>
          <a:prstGeom prst="rect">
            <a:avLst/>
          </a:prstGeom>
          <a:solidFill>
            <a:schemeClr val="bg1"/>
          </a:solidFill>
          <a:ln>
            <a:solidFill>
              <a:schemeClr val="tx1"/>
            </a:solid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FFFF"/>
                </a:solidFill>
                <a:latin typeface="Century Gothic" panose="020B0502020202020204" pitchFamily="34" charset="0"/>
              </a:rPr>
              <a:t>Dharma Day: 3</a:t>
            </a:r>
            <a:r>
              <a:rPr lang="en-US" altLang="en-US" sz="3200" b="1" baseline="30000" dirty="0">
                <a:solidFill>
                  <a:srgbClr val="FFFFFF"/>
                </a:solidFill>
                <a:latin typeface="Century Gothic" panose="020B0502020202020204" pitchFamily="34" charset="0"/>
              </a:rPr>
              <a:t>rd</a:t>
            </a:r>
            <a:r>
              <a:rPr lang="en-US" altLang="en-US" sz="3200" b="1" dirty="0">
                <a:solidFill>
                  <a:srgbClr val="FFFFFF"/>
                </a:solidFill>
                <a:latin typeface="Century Gothic" panose="020B0502020202020204" pitchFamily="34" charset="0"/>
              </a:rPr>
              <a:t> July 2023</a:t>
            </a:r>
          </a:p>
        </p:txBody>
      </p:sp>
    </p:spTree>
    <p:extLst>
      <p:ext uri="{BB962C8B-B14F-4D97-AF65-F5344CB8AC3E}">
        <p14:creationId xmlns:p14="http://schemas.microsoft.com/office/powerpoint/2010/main" val="378443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decorated&#10;&#10;Description automatically generated">
            <a:extLst>
              <a:ext uri="{FF2B5EF4-FFF2-40B4-BE49-F238E27FC236}">
                <a16:creationId xmlns:a16="http://schemas.microsoft.com/office/drawing/2014/main" id="{B6801769-6F11-3EDB-2222-824924789C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782"/>
          <a:stretch/>
        </p:blipFill>
        <p:spPr>
          <a:xfrm>
            <a:off x="0" y="588724"/>
            <a:ext cx="9144000" cy="4847996"/>
          </a:xfrm>
          <a:prstGeom prst="rect">
            <a:avLst/>
          </a:prstGeom>
          <a:ln>
            <a:solidFill>
              <a:schemeClr val="tx1"/>
            </a:solidFill>
          </a:ln>
        </p:spPr>
      </p:pic>
      <p:sp>
        <p:nvSpPr>
          <p:cNvPr id="4" name="TextBox 6">
            <a:extLst>
              <a:ext uri="{FF2B5EF4-FFF2-40B4-BE49-F238E27FC236}">
                <a16:creationId xmlns:a16="http://schemas.microsoft.com/office/drawing/2014/main" id="{C6B00AD2-01AF-7A7B-3A28-1419441D30A4}"/>
              </a:ext>
            </a:extLst>
          </p:cNvPr>
          <p:cNvSpPr txBox="1">
            <a:spLocks noChangeArrowheads="1"/>
          </p:cNvSpPr>
          <p:nvPr/>
        </p:nvSpPr>
        <p:spPr bwMode="auto">
          <a:xfrm>
            <a:off x="1681524" y="5802878"/>
            <a:ext cx="5780952" cy="584775"/>
          </a:xfrm>
          <a:prstGeom prst="rect">
            <a:avLst/>
          </a:prstGeom>
          <a:solidFill>
            <a:schemeClr val="bg1"/>
          </a:solidFill>
          <a:ln>
            <a:solidFill>
              <a:schemeClr val="tx1"/>
            </a:solid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FFFF"/>
                </a:solidFill>
                <a:latin typeface="Century Gothic" panose="020B0502020202020204" pitchFamily="34" charset="0"/>
              </a:rPr>
              <a:t>Dharma Day: 3</a:t>
            </a:r>
            <a:r>
              <a:rPr lang="en-US" altLang="en-US" sz="3200" b="1" baseline="30000" dirty="0">
                <a:solidFill>
                  <a:srgbClr val="FFFFFF"/>
                </a:solidFill>
                <a:latin typeface="Century Gothic" panose="020B0502020202020204" pitchFamily="34" charset="0"/>
              </a:rPr>
              <a:t>rd</a:t>
            </a:r>
            <a:r>
              <a:rPr lang="en-US" altLang="en-US" sz="3200" b="1" dirty="0">
                <a:solidFill>
                  <a:srgbClr val="FFFFFF"/>
                </a:solidFill>
                <a:latin typeface="Century Gothic" panose="020B0502020202020204" pitchFamily="34" charset="0"/>
              </a:rPr>
              <a:t> July 2023</a:t>
            </a:r>
          </a:p>
        </p:txBody>
      </p:sp>
    </p:spTree>
    <p:extLst>
      <p:ext uri="{BB962C8B-B14F-4D97-AF65-F5344CB8AC3E}">
        <p14:creationId xmlns:p14="http://schemas.microsoft.com/office/powerpoint/2010/main" val="15843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tue of a person&#10;&#10;Description automatically generated with medium confidence">
            <a:extLst>
              <a:ext uri="{FF2B5EF4-FFF2-40B4-BE49-F238E27FC236}">
                <a16:creationId xmlns:a16="http://schemas.microsoft.com/office/drawing/2014/main" id="{D329040D-7211-2A0B-0DEB-D0E599AA4A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5959"/>
            <a:ext cx="9144000" cy="5138738"/>
          </a:xfrm>
          <a:prstGeom prst="rect">
            <a:avLst/>
          </a:prstGeom>
          <a:ln>
            <a:solidFill>
              <a:schemeClr val="tx1"/>
            </a:solidFill>
          </a:ln>
        </p:spPr>
      </p:pic>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0" y="5552358"/>
            <a:ext cx="9144000" cy="1077218"/>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‘Happiness will never come to those who don’t appreciate what they already have.’</a:t>
            </a:r>
          </a:p>
        </p:txBody>
      </p:sp>
    </p:spTree>
    <p:extLst>
      <p:ext uri="{BB962C8B-B14F-4D97-AF65-F5344CB8AC3E}">
        <p14:creationId xmlns:p14="http://schemas.microsoft.com/office/powerpoint/2010/main" val="47466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0" y="5552358"/>
            <a:ext cx="9144000" cy="1077218"/>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‘Every morning we are born again. What we do today is what matters most.’</a:t>
            </a:r>
          </a:p>
        </p:txBody>
      </p:sp>
      <p:pic>
        <p:nvPicPr>
          <p:cNvPr id="6" name="Picture 5" descr="A statue of a person&#10;&#10;Description automatically generated with medium confidence">
            <a:extLst>
              <a:ext uri="{FF2B5EF4-FFF2-40B4-BE49-F238E27FC236}">
                <a16:creationId xmlns:a16="http://schemas.microsoft.com/office/drawing/2014/main" id="{329F4316-6418-A794-89F6-0FA3E86E59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 t="5349" r="137" b="14462"/>
          <a:stretch/>
        </p:blipFill>
        <p:spPr>
          <a:xfrm>
            <a:off x="0" y="225468"/>
            <a:ext cx="9144000" cy="5235880"/>
          </a:xfrm>
          <a:prstGeom prst="rect">
            <a:avLst/>
          </a:prstGeom>
          <a:ln>
            <a:solidFill>
              <a:schemeClr val="tx1"/>
            </a:solidFill>
          </a:ln>
        </p:spPr>
      </p:pic>
    </p:spTree>
    <p:extLst>
      <p:ext uri="{BB962C8B-B14F-4D97-AF65-F5344CB8AC3E}">
        <p14:creationId xmlns:p14="http://schemas.microsoft.com/office/powerpoint/2010/main" val="380411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0" y="5970005"/>
            <a:ext cx="9144000" cy="58477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‘Generosity brings happiness.’</a:t>
            </a:r>
          </a:p>
        </p:txBody>
      </p:sp>
      <p:pic>
        <p:nvPicPr>
          <p:cNvPr id="2" name="Picture 1" descr="A statue of a person&#10;&#10;Description automatically generated">
            <a:extLst>
              <a:ext uri="{FF2B5EF4-FFF2-40B4-BE49-F238E27FC236}">
                <a16:creationId xmlns:a16="http://schemas.microsoft.com/office/drawing/2014/main" id="{A9B5F1A2-2FEB-2656-6ACB-44EA815601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051" b="4949"/>
          <a:stretch/>
        </p:blipFill>
        <p:spPr>
          <a:xfrm>
            <a:off x="0" y="228424"/>
            <a:ext cx="9144000" cy="5486400"/>
          </a:xfrm>
          <a:prstGeom prst="rect">
            <a:avLst/>
          </a:prstGeom>
          <a:ln>
            <a:solidFill>
              <a:schemeClr val="tx1"/>
            </a:solidFill>
          </a:ln>
        </p:spPr>
      </p:pic>
    </p:spTree>
    <p:extLst>
      <p:ext uri="{BB962C8B-B14F-4D97-AF65-F5344CB8AC3E}">
        <p14:creationId xmlns:p14="http://schemas.microsoft.com/office/powerpoint/2010/main" val="259404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0" y="5971980"/>
            <a:ext cx="9144000" cy="58477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‘Train your mind to see good in everything.’</a:t>
            </a:r>
          </a:p>
        </p:txBody>
      </p:sp>
      <p:pic>
        <p:nvPicPr>
          <p:cNvPr id="7" name="Picture 6" descr="A picture containing person, indoor, wine, glass&#10;&#10;Description automatically generated">
            <a:extLst>
              <a:ext uri="{FF2B5EF4-FFF2-40B4-BE49-F238E27FC236}">
                <a16:creationId xmlns:a16="http://schemas.microsoft.com/office/drawing/2014/main" id="{D7BC5E59-D7E6-C12A-696F-3FBF606BA4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16457"/>
            <a:ext cx="9144000" cy="5148263"/>
          </a:xfrm>
          <a:prstGeom prst="rect">
            <a:avLst/>
          </a:prstGeom>
          <a:ln>
            <a:solidFill>
              <a:schemeClr val="tx1"/>
            </a:solidFill>
          </a:ln>
        </p:spPr>
      </p:pic>
    </p:spTree>
    <p:extLst>
      <p:ext uri="{BB962C8B-B14F-4D97-AF65-F5344CB8AC3E}">
        <p14:creationId xmlns:p14="http://schemas.microsoft.com/office/powerpoint/2010/main" val="22199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0" y="6147344"/>
            <a:ext cx="9144000" cy="58477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‘A smile is the way to solve many problems.’</a:t>
            </a:r>
          </a:p>
        </p:txBody>
      </p:sp>
      <p:pic>
        <p:nvPicPr>
          <p:cNvPr id="3" name="Picture 2" descr="A person smiling for the camera&#10;&#10;Description automatically generated with medium confidence">
            <a:extLst>
              <a:ext uri="{FF2B5EF4-FFF2-40B4-BE49-F238E27FC236}">
                <a16:creationId xmlns:a16="http://schemas.microsoft.com/office/drawing/2014/main" id="{E35D82D0-5DB7-566A-2A24-4C754D5D26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360"/>
          <a:stretch/>
        </p:blipFill>
        <p:spPr>
          <a:xfrm>
            <a:off x="0" y="218162"/>
            <a:ext cx="9144000" cy="5769279"/>
          </a:xfrm>
          <a:prstGeom prst="rect">
            <a:avLst/>
          </a:prstGeom>
        </p:spPr>
      </p:pic>
    </p:spTree>
    <p:extLst>
      <p:ext uri="{BB962C8B-B14F-4D97-AF65-F5344CB8AC3E}">
        <p14:creationId xmlns:p14="http://schemas.microsoft.com/office/powerpoint/2010/main" val="39059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1381</TotalTime>
  <Words>1312</Words>
  <Application>Microsoft Office PowerPoint</Application>
  <PresentationFormat>On-screen Show (4:3)</PresentationFormat>
  <Paragraphs>96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Next LT Pro</vt:lpstr>
      <vt:lpstr>Calibri</vt:lpstr>
      <vt:lpstr>Cambria</vt:lpstr>
      <vt:lpstr>Century Gothic</vt:lpstr>
      <vt:lpstr>Symbol</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46</cp:revision>
  <dcterms:created xsi:type="dcterms:W3CDTF">2012-04-27T15:19:53Z</dcterms:created>
  <dcterms:modified xsi:type="dcterms:W3CDTF">2023-04-03T15:08:43Z</dcterms:modified>
</cp:coreProperties>
</file>