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530" r:id="rId3"/>
    <p:sldId id="531" r:id="rId4"/>
    <p:sldId id="541" r:id="rId5"/>
    <p:sldId id="540" r:id="rId6"/>
    <p:sldId id="269" r:id="rId7"/>
    <p:sldId id="258" r:id="rId8"/>
    <p:sldId id="539" r:id="rId9"/>
    <p:sldId id="261" r:id="rId10"/>
    <p:sldId id="544" r:id="rId11"/>
    <p:sldId id="265" r:id="rId12"/>
    <p:sldId id="272" r:id="rId13"/>
    <p:sldId id="264" r:id="rId14"/>
    <p:sldId id="271" r:id="rId15"/>
    <p:sldId id="543" r:id="rId16"/>
    <p:sldId id="545" r:id="rId17"/>
    <p:sldId id="536" r:id="rId18"/>
    <p:sldId id="542" r:id="rId19"/>
    <p:sldId id="546" r:id="rId20"/>
    <p:sldId id="430" r:id="rId21"/>
    <p:sldId id="532" r:id="rId22"/>
    <p:sldId id="547" r:id="rId23"/>
    <p:sldId id="533" r:id="rId24"/>
    <p:sldId id="42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631" autoAdjust="0"/>
  </p:normalViewPr>
  <p:slideViewPr>
    <p:cSldViewPr snapToGrid="0" snapToObjects="1">
      <p:cViewPr varScale="1">
        <p:scale>
          <a:sx n="66" d="100"/>
          <a:sy n="66" d="100"/>
        </p:scale>
        <p:origin x="184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AE637-112F-4F80-AB78-8F0030F50262}" type="datetimeFigureOut">
              <a:rPr lang="en-GB" smtClean="0"/>
              <a:t>21/10/2023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1F61D-C166-475F-BF62-A28A83202821}" type="slidenum">
              <a:rPr lang="en-GB" smtClean="0"/>
              <a:t>‹#›</a:t>
            </a:fld>
            <a:endParaRPr lang="en-GB"/>
          </a:p>
        </p:txBody>
      </p:sp>
    </p:spTree>
    <p:extLst>
      <p:ext uri="{BB962C8B-B14F-4D97-AF65-F5344CB8AC3E}">
        <p14:creationId xmlns:p14="http://schemas.microsoft.com/office/powerpoint/2010/main" val="152738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This is the room, the Holy Room, behind the curtain with purple stripes, that hung in the courtyard where [the] people would gather, inside of the House that God built.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lvl="0"/>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There are some extra notes about the Tabernacle, under each slide, if you or your class would like to know more: </a:t>
            </a:r>
            <a:endParaRPr lang="en-US" b="1" dirty="0"/>
          </a:p>
          <a:p>
            <a:pPr lvl="0"/>
            <a:r>
              <a:rPr lang="en-US" dirty="0"/>
              <a:t>Only priests could enter the Holy Place where there were three special items: a table, an altar and a lampstand.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This is the Ark that Bezalel made, that lay in the room, the Holy Room, behind the curtain with purple stripes, that hung in the courtyard where [the] people would gather, inside of the House that God built.</a:t>
            </a:r>
          </a:p>
          <a:p>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There are some extra notes about the Tabernacle, under each slide, if you or your class would like to know more: </a:t>
            </a:r>
            <a:endParaRPr lang="en-US" sz="1800" b="1" dirty="0"/>
          </a:p>
          <a:p>
            <a:pPr lvl="0"/>
            <a:r>
              <a:rPr lang="en-US" sz="1800" dirty="0"/>
              <a:t>A craftsman called Bezalel was given the job of creating three special items for the Most Holy Place: a table, an altar and a lampstand. We’ll find out more in the ‘wondering’ section.</a:t>
            </a: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These are the treasures of God’s provision, that lived in the Ark that Bezalel made, that lay in the room, the Holy Room, behind the curtain with purple stripes, that hung in the courtyard where [the] people would gather, inside of the House that God built.</a:t>
            </a:r>
          </a:p>
          <a:p>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There are some extra notes about the Tabernacle, under each slide, if you or your class would like to know more: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lvl="0"/>
            <a:r>
              <a:rPr lang="en-US" sz="1800" b="0" dirty="0"/>
              <a:t>The 3</a:t>
            </a:r>
            <a:r>
              <a:rPr lang="en-US" sz="1800" b="0" baseline="30000" dirty="0"/>
              <a:t>rd</a:t>
            </a:r>
            <a:r>
              <a:rPr lang="en-US" sz="1800" b="0" dirty="0"/>
              <a:t> special object was called </a:t>
            </a:r>
            <a:r>
              <a:rPr lang="en-US" sz="1800" dirty="0"/>
              <a:t>the Ark of the covenant, a very special box for very special objects.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Ark of the Covenant was made with special handles so that the priests could carry it with them when they travelled.</a:t>
            </a:r>
          </a:p>
          <a:p>
            <a:pPr lvl="0"/>
            <a:r>
              <a:rPr lang="en-US" sz="1800" dirty="0"/>
              <a:t>In it, God told Moses to place the Ten Commandments, Aaron’s staff and a pot of the manna that had fed God’s people in the desert. </a:t>
            </a:r>
            <a:r>
              <a:rPr lang="en-US" sz="1800" i="1" u="sng" dirty="0"/>
              <a:t>This</a:t>
            </a:r>
            <a:r>
              <a:rPr lang="en-US" sz="1800" dirty="0"/>
              <a:t> manna never went bad!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Century Gothic" panose="020B0502020202020204" pitchFamily="34" charset="0"/>
              </a:rPr>
              <a:t>I wonder why God chose these objects to go into the Ark?</a:t>
            </a: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This is the place where Moses would wait, next to the treasures of God’s provision, that lived in the Ark that Bezalel made, that lay in the room, the Holy Room, behind the curtain with purple stripes, that hung in the courtyard where [the] people would gather, inside of the House that God built.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There are some extra notes about the Tabernacle, under each slide, if you or your class would like to know more: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later times, the High Priest alone could enter through the curtain to the Holy of Holies. This was allowed once a year on the Day of Atonement. Inside was the Ark of the Covenant.</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14: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This is the spot where God’s presence came down, in the place where Moses would wait, next to the treasures of God’s provision, that lived in the Ark that Bezalel made, that lay in the room, the Holy Room, behind the curtain with purple stripes, that hung in the courtyard where [the] people would gather, inside of the House that God built.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lvl="0"/>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There are some extra notes about the Tabernacle, under each slide, if you or your class would like to know more: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was here, in this place right near to the Ark of the Covenant, between the wings of the two heavenly creatures called cherubim, that God would meet with Moses. Only Moses was allowed in this Most Holy Place, when God’s presence was there. (Numbers 7:89).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15: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But why did God build such a Holy House, where the people would gather and treasures would live….?</a:t>
            </a: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Let’s wonder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extLst>
      <p:ext uri="{BB962C8B-B14F-4D97-AF65-F5344CB8AC3E}">
        <p14:creationId xmlns:p14="http://schemas.microsoft.com/office/powerpoint/2010/main" val="174215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Let’s be still together and turn our ‘wondering’ thoughts to our own school community….. [Pause and talk together, as time allows] </a:t>
            </a:r>
          </a:p>
          <a:p>
            <a:pPr algn="ctr" fontAlgn="auto">
              <a:spcAft>
                <a:spcPts val="0"/>
              </a:spcAft>
              <a:buNone/>
              <a:defRPr/>
            </a:pPr>
            <a:r>
              <a:rPr lang="en-GB" b="1" dirty="0">
                <a:solidFill>
                  <a:schemeClr val="bg1"/>
                </a:solidFill>
                <a:latin typeface="Century Gothic" panose="020B0502020202020204" pitchFamily="34" charset="0"/>
              </a:rPr>
              <a:t>….I wonder why God needed a ‘House’?</a:t>
            </a:r>
          </a:p>
          <a:p>
            <a:pPr algn="ctr" fontAlgn="auto">
              <a:spcAft>
                <a:spcPts val="0"/>
              </a:spcAft>
              <a:buNone/>
              <a:defRPr/>
            </a:pPr>
            <a:endParaRPr lang="en-GB" sz="1100" b="1" dirty="0">
              <a:solidFill>
                <a:schemeClr val="bg1"/>
              </a:solidFill>
              <a:latin typeface="Century Gothic" panose="020B0502020202020204" pitchFamily="34" charset="0"/>
            </a:endParaRPr>
          </a:p>
          <a:p>
            <a:pPr algn="ctr" fontAlgn="auto">
              <a:spcAft>
                <a:spcPts val="0"/>
              </a:spcAft>
              <a:buNone/>
              <a:defRPr/>
            </a:pPr>
            <a:r>
              <a:rPr lang="en-GB" b="1" dirty="0">
                <a:solidFill>
                  <a:schemeClr val="bg1"/>
                </a:solidFill>
                <a:latin typeface="Century Gothic" panose="020B0502020202020204" pitchFamily="34" charset="0"/>
              </a:rPr>
              <a:t>….I wonder why there were such special objects inside?....</a:t>
            </a:r>
          </a:p>
          <a:p>
            <a:pPr algn="ctr" fontAlgn="auto">
              <a:spcAft>
                <a:spcPts val="0"/>
              </a:spcAft>
              <a:buNone/>
              <a:defRPr/>
            </a:pPr>
            <a:endParaRPr lang="en-GB" sz="1100" b="1" dirty="0">
              <a:solidFill>
                <a:schemeClr val="bg1"/>
              </a:solidFill>
              <a:latin typeface="Century Gothic" panose="020B0502020202020204" pitchFamily="34" charset="0"/>
            </a:endParaRPr>
          </a:p>
          <a:p>
            <a:pPr algn="ctr" fontAlgn="auto">
              <a:spcAft>
                <a:spcPts val="0"/>
              </a:spcAft>
              <a:buNone/>
              <a:defRPr/>
            </a:pP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what special objects help us to worship or reflect as a school community?....</a:t>
            </a:r>
          </a:p>
          <a:p>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16</a:t>
            </a:fld>
            <a:endParaRPr lang="en-GB"/>
          </a:p>
        </p:txBody>
      </p:sp>
    </p:spTree>
    <p:extLst>
      <p:ext uri="{BB962C8B-B14F-4D97-AF65-F5344CB8AC3E}">
        <p14:creationId xmlns:p14="http://schemas.microsoft.com/office/powerpoint/2010/main" val="290556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17: </a:t>
            </a:r>
            <a:r>
              <a:rPr lang="en-US" b="0" dirty="0"/>
              <a:t>As you heard in the story, the Ark of the Covenant was crafted</a:t>
            </a:r>
            <a:r>
              <a:rPr lang="en-US" dirty="0"/>
              <a:t> by a man named Bezalel. God told Moses: </a:t>
            </a:r>
            <a:r>
              <a:rPr lang="en-GB" sz="1200" b="1" dirty="0">
                <a:solidFill>
                  <a:schemeClr val="bg1"/>
                </a:solidFill>
                <a:latin typeface="Century Gothic" panose="020B0502020202020204" pitchFamily="34" charset="0"/>
              </a:rPr>
              <a:t>‘I have given Bezalel the skill, ability and knowledge to do all kinds of work.’ </a:t>
            </a:r>
            <a:r>
              <a:rPr lang="en-US" dirty="0"/>
              <a:t>(Exodus 31:3-4)</a:t>
            </a:r>
          </a:p>
          <a:p>
            <a:pPr lvl="0"/>
            <a:r>
              <a:rPr lang="en-US" dirty="0"/>
              <a:t>It goes on to say that </a:t>
            </a:r>
            <a:r>
              <a:rPr lang="en-GB" b="0" i="0" dirty="0">
                <a:solidFill>
                  <a:srgbClr val="000000"/>
                </a:solidFill>
                <a:effectLst/>
                <a:latin typeface="system-ui"/>
              </a:rPr>
              <a:t>Bezalel was able to design pieces to be made from gold, silver and bronze, to cut jewels and put them in metal, and carve wood. That’s quite a craftsman!!</a:t>
            </a:r>
          </a:p>
          <a:p>
            <a:pPr lvl="0"/>
            <a:r>
              <a:rPr lang="en-GB" b="0" i="0" dirty="0">
                <a:solidFill>
                  <a:srgbClr val="000000"/>
                </a:solidFill>
                <a:effectLst/>
                <a:latin typeface="system-ui"/>
              </a:rPr>
              <a:t>As well as the Ark, Bezalel made a beautiful </a:t>
            </a:r>
            <a:r>
              <a:rPr lang="en-US" b="1" dirty="0"/>
              <a:t>golden lampstand</a:t>
            </a:r>
            <a:r>
              <a:rPr lang="en-US" dirty="0"/>
              <a:t>, and two places to bring offerings for God: an </a:t>
            </a:r>
            <a:r>
              <a:rPr lang="en-US" b="1" dirty="0"/>
              <a:t>altar</a:t>
            </a:r>
            <a:r>
              <a:rPr lang="en-US" dirty="0"/>
              <a:t> and a </a:t>
            </a:r>
            <a:r>
              <a:rPr lang="en-US" b="1" dirty="0"/>
              <a:t>table</a:t>
            </a:r>
            <a:r>
              <a:rPr lang="en-US" dirty="0"/>
              <a:t>.</a:t>
            </a:r>
          </a:p>
          <a:p>
            <a:pPr lvl="0"/>
            <a:endParaRPr lang="en-US" dirty="0"/>
          </a:p>
          <a:p>
            <a:pPr lvl="0"/>
            <a:r>
              <a:rPr lang="en-US" b="1" dirty="0"/>
              <a:t>I wonder how Bezalel’s objects helped the people to worship God?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There are some extra notes about the Tabernacle, under each slide, if you or your class would like to know more: </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Lampstand was designed like a tree, with the base and middle shaft representing the trunk and with three ‘branches’ on each side. The lamp was to be looked after by Aaron and his sons so that its light never went out. </a:t>
            </a:r>
            <a:r>
              <a:rPr lang="en-GB" sz="1200" b="0" dirty="0">
                <a:solidFill>
                  <a:schemeClr val="bg1"/>
                </a:solidFill>
                <a:latin typeface="Century Gothic" panose="020B0502020202020204" pitchFamily="34" charset="0"/>
              </a:rPr>
              <a:t>I wonder if you’ve seen anything like this before?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Aaron was instructed to burn fragrant incense on the altar each morning and again in the evening as it got dark, as an offering to God with the prayers of the people.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At the start of each week the priests placed 12 loaves of fresh bread on the beautiful table, as an offering to God — one loaf to remember each of the 12 families of Israel (Joseph &amp; his 11 brothers!!)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18: </a:t>
            </a:r>
            <a:r>
              <a:rPr lang="en-GB" b="0" dirty="0"/>
              <a:t>This is a beautiful piece of tapestry created by textile artist Jacqui Parkinson as part of her series on the Creation story from the Bible. Many people have been to see her exhibition and her tapestries have helped people to reflect on and wonder about this part of the Bible. Jacqui says that she believes that human beings are made to be creative, just like God the Creator is.</a:t>
            </a:r>
          </a:p>
          <a:p>
            <a:endParaRPr lang="en-GB" b="0" dirty="0"/>
          </a:p>
          <a:p>
            <a:r>
              <a:rPr lang="en-GB" b="1" dirty="0"/>
              <a:t>I wonder how we might use </a:t>
            </a:r>
            <a:r>
              <a:rPr lang="en-GB" b="1" i="1" u="sng" dirty="0"/>
              <a:t>our</a:t>
            </a:r>
            <a:r>
              <a:rPr lang="en-GB" b="1" dirty="0"/>
              <a:t> gifts of creativity to help us to worship or reflect as a school community? </a:t>
            </a:r>
            <a:r>
              <a:rPr lang="en-GB" b="0" i="1" dirty="0"/>
              <a:t>[you may wish to talk about this together and set it in the context of the reflective task this week.]</a:t>
            </a:r>
          </a:p>
        </p:txBody>
      </p:sp>
      <p:sp>
        <p:nvSpPr>
          <p:cNvPr id="4" name="Slide Number Placeholder 3"/>
          <p:cNvSpPr>
            <a:spLocks noGrp="1"/>
          </p:cNvSpPr>
          <p:nvPr>
            <p:ph type="sldNum" sz="quarter" idx="5"/>
          </p:nvPr>
        </p:nvSpPr>
        <p:spPr/>
        <p:txBody>
          <a:bodyPr/>
          <a:lstStyle/>
          <a:p>
            <a:fld id="{1891F61D-C166-475F-BF62-A28A83202821}" type="slidenum">
              <a:rPr lang="en-GB" smtClean="0"/>
              <a:t>18</a:t>
            </a:fld>
            <a:endParaRPr lang="en-GB"/>
          </a:p>
        </p:txBody>
      </p:sp>
    </p:spTree>
    <p:extLst>
      <p:ext uri="{BB962C8B-B14F-4D97-AF65-F5344CB8AC3E}">
        <p14:creationId xmlns:p14="http://schemas.microsoft.com/office/powerpoint/2010/main" val="1808344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19: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Now I’m going to use the words of a prayer to draw our time together today to a close. Make it your own if you would like to, or just be still and quiet with your own thoughts.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19</a:t>
            </a:fld>
            <a:endParaRPr lang="en-GB"/>
          </a:p>
        </p:txBody>
      </p:sp>
    </p:spTree>
    <p:extLst>
      <p:ext uri="{BB962C8B-B14F-4D97-AF65-F5344CB8AC3E}">
        <p14:creationId xmlns:p14="http://schemas.microsoft.com/office/powerpoint/2010/main" val="307845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a:latin typeface="Avenir Next LT Pro" panose="020B0504020202020204" pitchFamily="34" charset="0"/>
                <a:ea typeface="MS Mincho" panose="02020609040205080304" pitchFamily="49" charset="-128"/>
                <a:cs typeface="Times New Roman" panose="02020603050405020304" pitchFamily="18" charset="0"/>
              </a:rPr>
              <a:t>Slide 2:</a:t>
            </a:r>
            <a:r>
              <a:rPr lang="en-GB" altLang="en-US" sz="12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dirty="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21: Just before we leave….</a:t>
            </a:r>
          </a:p>
          <a:p>
            <a:r>
              <a:rPr lang="en-GB" b="0" dirty="0"/>
              <a:t>For those of you who are familiar with the Indiana Jones (Indy) films, the Ark of the Covenant that he found in the movie was the same Ark of the Covenant that is mentioned in the Bible, which Bezalel crafted…..</a:t>
            </a:r>
          </a:p>
        </p:txBody>
      </p:sp>
      <p:sp>
        <p:nvSpPr>
          <p:cNvPr id="4" name="Slide Number Placeholder 3"/>
          <p:cNvSpPr>
            <a:spLocks noGrp="1"/>
          </p:cNvSpPr>
          <p:nvPr>
            <p:ph type="sldNum" sz="quarter" idx="5"/>
          </p:nvPr>
        </p:nvSpPr>
        <p:spPr/>
        <p:txBody>
          <a:bodyPr/>
          <a:lstStyle/>
          <a:p>
            <a:fld id="{1891F61D-C166-475F-BF62-A28A83202821}" type="slidenum">
              <a:rPr lang="en-GB" smtClean="0"/>
              <a:t>21</a:t>
            </a:fld>
            <a:endParaRPr lang="en-GB"/>
          </a:p>
        </p:txBody>
      </p:sp>
    </p:spTree>
    <p:extLst>
      <p:ext uri="{BB962C8B-B14F-4D97-AF65-F5344CB8AC3E}">
        <p14:creationId xmlns:p14="http://schemas.microsoft.com/office/powerpoint/2010/main" val="770581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22: Remind children of today’s key message – creating beautiful things for collective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Leader: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leave this House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All:</a:t>
            </a:r>
            <a:r>
              <a:rPr lang="en-GB" sz="1800" dirty="0">
                <a:effectLst/>
                <a:latin typeface="Calibri" panose="020F0502020204030204" pitchFamily="34" charset="0"/>
                <a:ea typeface="MS Mincho" panose="02020609040205080304" pitchFamily="49" charset="-128"/>
              </a:rPr>
              <a:t> </a:t>
            </a:r>
            <a:r>
              <a:rPr lang="en-GB" sz="1800" b="1" dirty="0">
                <a:effectLst/>
                <a:latin typeface="Calibri" panose="020F0502020204030204" pitchFamily="34" charset="0"/>
                <a:ea typeface="MS Mincho" panose="02020609040205080304" pitchFamily="49" charset="-128"/>
              </a:rPr>
              <a:t>May today’s words help us to become a stronger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Reflective activity: Beautiful!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Put a beautiful object or image in your reflective area.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Children think about what makes it beautiful, or what inspires them about it – and use it to inspire them to think about how their own creativity might help others.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Create something beautiful to use in collective worship during the Advent season.</a:t>
            </a:r>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23</a:t>
            </a:fld>
            <a:endParaRPr lang="en-GB"/>
          </a:p>
        </p:txBody>
      </p:sp>
    </p:spTree>
    <p:extLst>
      <p:ext uri="{BB962C8B-B14F-4D97-AF65-F5344CB8AC3E}">
        <p14:creationId xmlns:p14="http://schemas.microsoft.com/office/powerpoint/2010/main" val="103532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COULD USE YOUR OWN IMAGES </a:t>
            </a:r>
            <a:r>
              <a:rPr lang="en-GB" b="1"/>
              <a:t>OR OBJECTS </a:t>
            </a:r>
            <a:r>
              <a:rPr lang="en-GB" b="1" dirty="0"/>
              <a:t>HERE, ESPECIALLY IF THIS FITS IN WITH YOUR ART CURRICULUM</a:t>
            </a:r>
          </a:p>
          <a:p>
            <a:endParaRPr lang="en-GB" b="1" dirty="0"/>
          </a:p>
          <a:p>
            <a:r>
              <a:rPr lang="en-GB" b="1" dirty="0"/>
              <a:t>Slide 3: What makes these objects beautiful? Which one is more beautiful, do you think?</a:t>
            </a:r>
          </a:p>
          <a:p>
            <a:r>
              <a:rPr lang="en-GB" b="0" dirty="0"/>
              <a:t>What do you think they are used for? </a:t>
            </a:r>
          </a:p>
          <a:p>
            <a:r>
              <a:rPr lang="en-GB" b="0" dirty="0"/>
              <a:t>Why do you think someone took the time to make them look like this, when they’re only for drinking from?</a:t>
            </a:r>
          </a:p>
        </p:txBody>
      </p:sp>
      <p:sp>
        <p:nvSpPr>
          <p:cNvPr id="4" name="Slide Number Placeholder 3"/>
          <p:cNvSpPr>
            <a:spLocks noGrp="1"/>
          </p:cNvSpPr>
          <p:nvPr>
            <p:ph type="sldNum" sz="quarter" idx="5"/>
          </p:nvPr>
        </p:nvSpPr>
        <p:spPr/>
        <p:txBody>
          <a:bodyPr/>
          <a:lstStyle/>
          <a:p>
            <a:fld id="{1891F61D-C166-475F-BF62-A28A83202821}" type="slidenum">
              <a:rPr lang="en-GB" smtClean="0"/>
              <a:t>3</a:t>
            </a:fld>
            <a:endParaRPr lang="en-GB"/>
          </a:p>
        </p:txBody>
      </p:sp>
    </p:spTree>
    <p:extLst>
      <p:ext uri="{BB962C8B-B14F-4D97-AF65-F5344CB8AC3E}">
        <p14:creationId xmlns:p14="http://schemas.microsoft.com/office/powerpoint/2010/main" val="331613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4: </a:t>
            </a:r>
            <a:r>
              <a:rPr lang="en-US" b="0" dirty="0"/>
              <a:t>We have journeyed now with God’s people through 11 weeks of term, sharing their adventures, their mistakes and their wanderings.</a:t>
            </a:r>
            <a:endParaRPr lang="en-US"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5: </a:t>
            </a:r>
            <a:r>
              <a:rPr lang="en-US" b="0" dirty="0"/>
              <a:t>As we heard last week, it took God’s people 40 years of wandering through the desert to finally have sight of the Promised Land – which we </a:t>
            </a:r>
            <a:r>
              <a:rPr lang="en-US" b="1" u="sng" dirty="0"/>
              <a:t>will</a:t>
            </a:r>
            <a:r>
              <a:rPr lang="en-US" b="0" dirty="0"/>
              <a:t> hear about next week!</a:t>
            </a:r>
          </a:p>
          <a:p>
            <a:pPr lvl="0"/>
            <a:r>
              <a:rPr lang="en-US" b="0" dirty="0"/>
              <a:t>We heard in our story how everyone lived in tents – and packed up each time that the pillar of cloud of God’s presence moved 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Slide 6: </a:t>
            </a:r>
            <a:r>
              <a:rPr lang="en-GB" sz="1800" b="0" dirty="0">
                <a:effectLst/>
                <a:latin typeface="Calibri" panose="020F0502020204030204" pitchFamily="34" charset="0"/>
                <a:ea typeface="Times New Roman" panose="02020603050405020304" pitchFamily="18" charset="0"/>
                <a:cs typeface="Times New Roman" panose="02020603050405020304" pitchFamily="18" charset="0"/>
              </a:rPr>
              <a:t>Earlier in the term, we learned that even today, Jewish people still spend 8 days in makeshift shelters during Sukkot, to keep God’s commandment to ‘Remember’.</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0" dirty="0">
                <a:effectLst/>
                <a:latin typeface="Calibri" panose="020F0502020204030204" pitchFamily="34" charset="0"/>
                <a:ea typeface="Times New Roman" panose="02020603050405020304" pitchFamily="18" charset="0"/>
                <a:cs typeface="Times New Roman" panose="02020603050405020304" pitchFamily="18" charset="0"/>
              </a:rPr>
              <a:t>They call these ‘tabernacles’, which is what the tents in the desert were called. ‘Tabernacle’ means ‘dwelling place’ – the place where someone lives.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dirty="0">
                <a:effectLst/>
                <a:latin typeface="Calibri" panose="020F0502020204030204" pitchFamily="34" charset="0"/>
                <a:ea typeface="Times New Roman" panose="02020603050405020304" pitchFamily="18" charset="0"/>
                <a:cs typeface="Times New Roman" panose="02020603050405020304" pitchFamily="18" charset="0"/>
              </a:rPr>
              <a:t>Today we’re going to find out about a very special tabernacle that was part of the Israelites’ camp wherever the pillar of cloud stopped. </a:t>
            </a: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6</a:t>
            </a:fld>
            <a:endParaRPr lang="en-GB"/>
          </a:p>
        </p:txBody>
      </p:sp>
    </p:spTree>
    <p:extLst>
      <p:ext uri="{BB962C8B-B14F-4D97-AF65-F5344CB8AC3E}">
        <p14:creationId xmlns:p14="http://schemas.microsoft.com/office/powerpoint/2010/main" val="358071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7</a:t>
            </a:r>
            <a:r>
              <a:rPr lang="en-US" b="0" dirty="0"/>
              <a:t>: This is THE Tabernacle –</a:t>
            </a:r>
            <a:r>
              <a:rPr lang="en-US" b="1" dirty="0"/>
              <a:t> </a:t>
            </a:r>
            <a:r>
              <a:rPr lang="en-US" b="0" dirty="0"/>
              <a:t>the place where God ‘lived’ when the people set up camp in the desert. </a:t>
            </a:r>
          </a:p>
          <a:p>
            <a:pPr lvl="0"/>
            <a:r>
              <a:rPr lang="en-US" b="0" dirty="0"/>
              <a:t>Although the events in the story of Moses took place many thousands of years ago, we know a lot about what this looked like because of the very detailed instructions that God gave to Moses.</a:t>
            </a:r>
          </a:p>
          <a:p>
            <a:pPr lvl="0"/>
            <a:r>
              <a:rPr lang="en-US" b="0" dirty="0"/>
              <a:t>Our story for today, about the Tabernacle, is another story that follows a pattern, which some of you might know as ‘This is the house that Jack built’ or even ‘I know an old woman who swallowed a fly…’</a:t>
            </a:r>
          </a:p>
          <a:p>
            <a:pPr lvl="0"/>
            <a:endParaRPr lang="en-US" b="0" dirty="0"/>
          </a:p>
          <a:p>
            <a:pPr lvl="0"/>
            <a:r>
              <a:rPr lang="en-US" b="0" i="1" dirty="0"/>
              <a:t>Our </a:t>
            </a:r>
            <a:r>
              <a:rPr lang="en-US" b="0" i="0" dirty="0"/>
              <a:t>story is </a:t>
            </a:r>
            <a:r>
              <a:rPr lang="en-US" b="0" dirty="0"/>
              <a:t>called </a:t>
            </a:r>
            <a:r>
              <a:rPr lang="en-US" b="1" dirty="0"/>
              <a:t>‘This is the House that God built.’ </a:t>
            </a:r>
            <a:r>
              <a:rPr lang="en-US" b="0" dirty="0"/>
              <a:t>We’ve given the word House a capital letter to show that it’s a very important place, as you’ll hear.</a:t>
            </a:r>
          </a:p>
          <a:p>
            <a:pPr lvl="0"/>
            <a:r>
              <a:rPr lang="en-US" b="0" dirty="0"/>
              <a:t>Let’s begin – and do join in if you can, because it’s a repeating story!</a:t>
            </a:r>
          </a:p>
          <a:p>
            <a:pPr lvl="0"/>
            <a:r>
              <a:rPr lang="en-US" b="1" dirty="0"/>
              <a:t>‘This is the House that God built.’ </a:t>
            </a:r>
            <a:endParaRPr lang="en-US" b="0" dirty="0"/>
          </a:p>
          <a:p>
            <a:pPr lvl="0"/>
            <a:endParaRPr lang="en-US" b="0" dirty="0"/>
          </a:p>
          <a:p>
            <a:pPr lvl="0"/>
            <a:r>
              <a:rPr lang="en-US" i="1" dirty="0"/>
              <a:t>There are some extra notes about the Tabernacle, under each slide, if you or your class would like to know more: </a:t>
            </a:r>
          </a:p>
          <a:p>
            <a:pPr lvl="0"/>
            <a:r>
              <a:rPr lang="en-US" dirty="0"/>
              <a:t>The Tabernacle was pitched facing the east, the position of the sun at sunrise. It was made out of very special materials, to show how special this ‘tent’ was.</a:t>
            </a:r>
          </a:p>
          <a:p>
            <a:pPr lvl="0"/>
            <a:r>
              <a:rPr lang="en-US" dirty="0"/>
              <a:t>Blue is a holy </a:t>
            </a:r>
            <a:r>
              <a:rPr lang="en-US" dirty="0" err="1"/>
              <a:t>colour</a:t>
            </a:r>
            <a:r>
              <a:rPr lang="en-US" dirty="0"/>
              <a:t>, meaning that this was a place of God and purple, the most expensive dye to produce, was a symbol of royalty.</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800" b="1" dirty="0">
                <a:effectLst/>
                <a:latin typeface="Calibri" panose="020F0502020204030204" pitchFamily="34" charset="0"/>
                <a:ea typeface="MS Mincho" panose="02020609040205080304" pitchFamily="49" charset="-128"/>
              </a:rPr>
              <a:t>Slide 8: </a:t>
            </a:r>
            <a:r>
              <a:rPr lang="en-US" sz="1800" dirty="0">
                <a:effectLst/>
                <a:latin typeface="Calibri" panose="020F0502020204030204" pitchFamily="34" charset="0"/>
                <a:ea typeface="MS Mincho" panose="02020609040205080304" pitchFamily="49" charset="-128"/>
              </a:rPr>
              <a:t>This is the courtyard where [the] people would gather</a:t>
            </a:r>
            <a:r>
              <a:rPr lang="en-US" sz="1800" b="0" dirty="0">
                <a:effectLst/>
                <a:latin typeface="Calibri" panose="020F0502020204030204" pitchFamily="34" charset="0"/>
                <a:ea typeface="MS Mincho" panose="02020609040205080304" pitchFamily="49" charset="-128"/>
              </a:rPr>
              <a:t>, inside of the House that God built.</a:t>
            </a:r>
            <a:endParaRPr lang="en-US" b="0" dirty="0"/>
          </a:p>
          <a:p>
            <a:pPr lvl="0"/>
            <a:endParaRPr lang="en-US" b="1" dirty="0"/>
          </a:p>
          <a:p>
            <a:pPr lvl="0"/>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There are some extra notes about the Tabernacle, under each slide, if you or your class would like to know more: </a:t>
            </a:r>
          </a:p>
          <a:p>
            <a:pPr lvl="0"/>
            <a:r>
              <a:rPr lang="en-US" dirty="0"/>
              <a:t>Directly upon entering the courtyard you would see the place where God’s people brought their offerings to God every day – to say sorry to God for the wrong things they might have done. (Exodus 29:38).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entury Gothic" panose="020B0502020202020204" pitchFamily="34" charset="0"/>
              </a:rPr>
              <a:t>I wonder why it was important to say ‘sorry’ to God?</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9: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This is the curtain with purple stripes, that hung in the courtyard where [the] people would gather, inside of the House that God built.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10/21/2023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43476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10/21/2023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3552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10/21/2023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331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10/21/2023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4349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10/21/2023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5588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10/21/2023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1184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10/21/2023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4423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10/21/2023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190738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10/21/2023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40527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10/21/2023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402094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10/21/2023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427632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10/21/2023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637245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 as a 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id="{0256CE9B-1CB2-AFF1-4CF2-5B0B2198EBD4}"/>
              </a:ext>
            </a:extLst>
          </p:cNvPr>
          <p:cNvSpPr/>
          <p:nvPr/>
        </p:nvSpPr>
        <p:spPr>
          <a:xfrm>
            <a:off x="490888" y="5293154"/>
            <a:ext cx="8162223" cy="1395663"/>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But why did God build such a Holy House, where the people would gather and treasures would live….?</a:t>
            </a:r>
          </a:p>
        </p:txBody>
      </p:sp>
    </p:spTree>
    <p:extLst>
      <p:ext uri="{BB962C8B-B14F-4D97-AF65-F5344CB8AC3E}">
        <p14:creationId xmlns:p14="http://schemas.microsoft.com/office/powerpoint/2010/main" val="234381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F9C580B-F15B-7820-4CD0-48FF74496EF9}"/>
              </a:ext>
            </a:extLst>
          </p:cNvPr>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3858C183-C892-ADE3-8BD4-8F23563C1A4C}"/>
              </a:ext>
            </a:extLst>
          </p:cNvPr>
          <p:cNvSpPr txBox="1">
            <a:spLocks noChangeArrowheads="1"/>
          </p:cNvSpPr>
          <p:nvPr/>
        </p:nvSpPr>
        <p:spPr bwMode="auto">
          <a:xfrm>
            <a:off x="202130" y="231420"/>
            <a:ext cx="8739739" cy="5287601"/>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b="1" dirty="0">
                <a:solidFill>
                  <a:schemeClr val="bg1"/>
                </a:solidFill>
                <a:latin typeface="Century Gothic" panose="020B0502020202020204" pitchFamily="34" charset="0"/>
              </a:rPr>
              <a:t>….I wonder why God needed a ‘House’?....</a:t>
            </a:r>
          </a:p>
          <a:p>
            <a:pPr algn="ctr" fontAlgn="auto">
              <a:spcAft>
                <a:spcPts val="0"/>
              </a:spcAft>
              <a:buNone/>
              <a:defRPr/>
            </a:pPr>
            <a:endParaRPr lang="en-GB" sz="1600" b="1" dirty="0">
              <a:solidFill>
                <a:schemeClr val="bg1"/>
              </a:solidFill>
              <a:latin typeface="Century Gothic" panose="020B0502020202020204" pitchFamily="34" charset="0"/>
            </a:endParaRPr>
          </a:p>
          <a:p>
            <a:pPr algn="ctr" fontAlgn="auto">
              <a:spcAft>
                <a:spcPts val="0"/>
              </a:spcAft>
              <a:buNone/>
              <a:defRPr/>
            </a:pPr>
            <a:r>
              <a:rPr lang="en-GB" b="1" dirty="0">
                <a:solidFill>
                  <a:schemeClr val="bg1"/>
                </a:solidFill>
                <a:latin typeface="Century Gothic" panose="020B0502020202020204" pitchFamily="34" charset="0"/>
              </a:rPr>
              <a:t>….I wonder how the ‘Tabernacle’ helped God’s people to worship?....</a:t>
            </a:r>
          </a:p>
          <a:p>
            <a:pPr algn="ctr" fontAlgn="auto">
              <a:spcAft>
                <a:spcPts val="0"/>
              </a:spcAft>
              <a:buNone/>
              <a:defRPr/>
            </a:pPr>
            <a:endParaRPr lang="en-GB" sz="1600" b="1" dirty="0">
              <a:solidFill>
                <a:schemeClr val="bg1"/>
              </a:solidFill>
              <a:latin typeface="Century Gothic" panose="020B0502020202020204" pitchFamily="34" charset="0"/>
            </a:endParaRPr>
          </a:p>
          <a:p>
            <a:pPr algn="ctr" fontAlgn="auto">
              <a:spcAft>
                <a:spcPts val="0"/>
              </a:spcAft>
              <a:buNone/>
              <a:defRPr/>
            </a:pPr>
            <a:r>
              <a:rPr lang="en-GB" b="1" dirty="0">
                <a:solidFill>
                  <a:schemeClr val="bg1"/>
                </a:solidFill>
                <a:latin typeface="Century Gothic" panose="020B0502020202020204" pitchFamily="34" charset="0"/>
              </a:rPr>
              <a:t>…. I wonder why there were such special objects inside?....</a:t>
            </a:r>
          </a:p>
          <a:p>
            <a:pPr algn="ctr" fontAlgn="auto">
              <a:spcAft>
                <a:spcPts val="0"/>
              </a:spcAft>
              <a:buNone/>
              <a:defRPr/>
            </a:pPr>
            <a:endParaRPr lang="en-GB" sz="1600" b="1" dirty="0">
              <a:solidFill>
                <a:schemeClr val="bg1"/>
              </a:solidFill>
              <a:latin typeface="Century Gothic" panose="020B0502020202020204" pitchFamily="34" charset="0"/>
            </a:endParaRPr>
          </a:p>
          <a:p>
            <a:pPr algn="ctr" fontAlgn="auto">
              <a:spcAft>
                <a:spcPts val="0"/>
              </a:spcAft>
              <a:buNone/>
              <a:defRPr/>
            </a:pP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what special objects help us to worship or reflect as a school community?....</a:t>
            </a:r>
          </a:p>
        </p:txBody>
      </p:sp>
    </p:spTree>
    <p:extLst>
      <p:ext uri="{BB962C8B-B14F-4D97-AF65-F5344CB8AC3E}">
        <p14:creationId xmlns:p14="http://schemas.microsoft.com/office/powerpoint/2010/main" val="332607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0FDCF2C-69D1-5AC1-A40E-EE069AB9162B}"/>
              </a:ext>
            </a:extLst>
          </p:cNvPr>
          <p:cNvSpPr/>
          <p:nvPr/>
        </p:nvSpPr>
        <p:spPr>
          <a:xfrm>
            <a:off x="490888" y="5293154"/>
            <a:ext cx="8162223" cy="1395663"/>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have given Bezalel the skill, ability and knowledge to do all kinds of beautiful work.’ </a:t>
            </a:r>
            <a:r>
              <a:rPr lang="en-GB" b="1" i="1" dirty="0">
                <a:solidFill>
                  <a:schemeClr val="bg1"/>
                </a:solidFill>
                <a:latin typeface="Century Gothic" panose="020B0502020202020204" pitchFamily="34" charset="0"/>
              </a:rPr>
              <a:t>Exodus 31:3-4</a:t>
            </a:r>
            <a:endParaRPr lang="en-GB" sz="2800" b="1" dirty="0">
              <a:solidFill>
                <a:schemeClr val="bg1"/>
              </a:solidFill>
              <a:latin typeface="Century Gothic" panose="020B0502020202020204" pitchFamily="34" charset="0"/>
            </a:endParaRPr>
          </a:p>
        </p:txBody>
      </p:sp>
      <p:pic>
        <p:nvPicPr>
          <p:cNvPr id="6" name="Picture 2">
            <a:extLst>
              <a:ext uri="{FF2B5EF4-FFF2-40B4-BE49-F238E27FC236}">
                <a16:creationId xmlns:a16="http://schemas.microsoft.com/office/drawing/2014/main" id="{2B0A636E-F304-545D-E1FE-29C560A3CF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568" y="236559"/>
            <a:ext cx="4896395" cy="2891651"/>
          </a:xfrm>
          <a:prstGeom prst="rect">
            <a:avLst/>
          </a:prstGeom>
          <a:ln>
            <a:solidFill>
              <a:schemeClr val="tx1"/>
            </a:solidFill>
          </a:ln>
        </p:spPr>
      </p:pic>
      <p:pic>
        <p:nvPicPr>
          <p:cNvPr id="2" name="Picture 2">
            <a:extLst>
              <a:ext uri="{FF2B5EF4-FFF2-40B4-BE49-F238E27FC236}">
                <a16:creationId xmlns:a16="http://schemas.microsoft.com/office/drawing/2014/main" id="{F8C5B49A-1194-ABD3-B726-224E64DC3F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69600" y="236560"/>
            <a:ext cx="3492044" cy="2516814"/>
          </a:xfrm>
          <a:prstGeom prst="rect">
            <a:avLst/>
          </a:prstGeom>
          <a:ln>
            <a:solidFill>
              <a:schemeClr val="tx1"/>
            </a:solidFill>
          </a:ln>
        </p:spPr>
      </p:pic>
      <p:pic>
        <p:nvPicPr>
          <p:cNvPr id="5" name="Picture 2">
            <a:extLst>
              <a:ext uri="{FF2B5EF4-FFF2-40B4-BE49-F238E27FC236}">
                <a16:creationId xmlns:a16="http://schemas.microsoft.com/office/drawing/2014/main" id="{105ACC6D-7D4F-8A7F-3F3B-39E6060FB2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537" y="2622024"/>
            <a:ext cx="3355752" cy="2516814"/>
          </a:xfrm>
          <a:prstGeom prst="rect">
            <a:avLst/>
          </a:prstGeom>
          <a:ln>
            <a:solidFill>
              <a:schemeClr val="tx1"/>
            </a:solidFill>
          </a:ln>
        </p:spPr>
      </p:pic>
      <p:pic>
        <p:nvPicPr>
          <p:cNvPr id="4" name="Picture 2">
            <a:extLst>
              <a:ext uri="{FF2B5EF4-FFF2-40B4-BE49-F238E27FC236}">
                <a16:creationId xmlns:a16="http://schemas.microsoft.com/office/drawing/2014/main" id="{440140A6-16E8-80CE-1408-3FF0D136B6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33827" y="2622024"/>
            <a:ext cx="3052433" cy="2516815"/>
          </a:xfrm>
          <a:prstGeom prst="rect">
            <a:avLst/>
          </a:prstGeom>
          <a:ln>
            <a:solidFill>
              <a:schemeClr val="tx1"/>
            </a:solidFill>
          </a:ln>
        </p:spPr>
      </p:pic>
      <p:sp>
        <p:nvSpPr>
          <p:cNvPr id="11" name="Rectangle: Rounded Corners 10">
            <a:extLst>
              <a:ext uri="{FF2B5EF4-FFF2-40B4-BE49-F238E27FC236}">
                <a16:creationId xmlns:a16="http://schemas.microsoft.com/office/drawing/2014/main" id="{DF44C4E4-6D7D-46AD-BE8E-1FC8ADFE14C5}"/>
              </a:ext>
            </a:extLst>
          </p:cNvPr>
          <p:cNvSpPr/>
          <p:nvPr/>
        </p:nvSpPr>
        <p:spPr>
          <a:xfrm>
            <a:off x="490887" y="5293153"/>
            <a:ext cx="8162223" cy="1395663"/>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wonder how Bezalel’s objects helped the people to worship God?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ainbow and birds on a colorful wall&#10;&#10;Description automatically generated with medium confidence">
            <a:extLst>
              <a:ext uri="{FF2B5EF4-FFF2-40B4-BE49-F238E27FC236}">
                <a16:creationId xmlns:a16="http://schemas.microsoft.com/office/drawing/2014/main" id="{ED3C41E4-AFE0-4985-6D42-0B4D23CF60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9129" y="121058"/>
            <a:ext cx="3821229" cy="5044742"/>
          </a:xfrm>
          <a:prstGeom prst="rect">
            <a:avLst/>
          </a:prstGeom>
        </p:spPr>
      </p:pic>
      <p:pic>
        <p:nvPicPr>
          <p:cNvPr id="5" name="Picture 4" descr="A group of people looking at a quilt&#10;&#10;Description automatically generated">
            <a:extLst>
              <a:ext uri="{FF2B5EF4-FFF2-40B4-BE49-F238E27FC236}">
                <a16:creationId xmlns:a16="http://schemas.microsoft.com/office/drawing/2014/main" id="{9949E13A-A01F-5303-689C-ED70B35613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3075" y="208753"/>
            <a:ext cx="4421417" cy="4950390"/>
          </a:xfrm>
          <a:prstGeom prst="rect">
            <a:avLst/>
          </a:prstGeom>
        </p:spPr>
      </p:pic>
      <p:sp>
        <p:nvSpPr>
          <p:cNvPr id="6" name="Rectangle: Rounded Corners 5">
            <a:extLst>
              <a:ext uri="{FF2B5EF4-FFF2-40B4-BE49-F238E27FC236}">
                <a16:creationId xmlns:a16="http://schemas.microsoft.com/office/drawing/2014/main" id="{8DCD059E-4B2D-DFB8-C913-63DEEF823E69}"/>
              </a:ext>
            </a:extLst>
          </p:cNvPr>
          <p:cNvSpPr/>
          <p:nvPr/>
        </p:nvSpPr>
        <p:spPr>
          <a:xfrm>
            <a:off x="115504" y="5341279"/>
            <a:ext cx="8864868" cy="1395663"/>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wonder how we might use </a:t>
            </a:r>
            <a:r>
              <a:rPr lang="en-GB" sz="2800" b="1" i="1" u="sng" dirty="0">
                <a:solidFill>
                  <a:schemeClr val="bg1"/>
                </a:solidFill>
                <a:latin typeface="Century Gothic" panose="020B0502020202020204" pitchFamily="34" charset="0"/>
              </a:rPr>
              <a:t>our</a:t>
            </a:r>
            <a:r>
              <a:rPr lang="en-GB" sz="2800" b="1" dirty="0">
                <a:solidFill>
                  <a:schemeClr val="bg1"/>
                </a:solidFill>
                <a:latin typeface="Century Gothic" panose="020B0502020202020204" pitchFamily="34" charset="0"/>
              </a:rPr>
              <a:t> gifts of creativity to help us to worship or reflect as a school community?</a:t>
            </a:r>
          </a:p>
        </p:txBody>
      </p:sp>
    </p:spTree>
    <p:extLst>
      <p:ext uri="{BB962C8B-B14F-4D97-AF65-F5344CB8AC3E}">
        <p14:creationId xmlns:p14="http://schemas.microsoft.com/office/powerpoint/2010/main" val="296876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B129-B374-4672-B687-1326ED196C4C}"/>
              </a:ext>
            </a:extLst>
          </p:cNvPr>
          <p:cNvSpPr txBox="1"/>
          <p:nvPr/>
        </p:nvSpPr>
        <p:spPr>
          <a:xfrm>
            <a:off x="194440" y="1166843"/>
            <a:ext cx="4242806" cy="4524315"/>
          </a:xfrm>
          <a:prstGeom prst="rect">
            <a:avLst/>
          </a:prstGeom>
          <a:solidFill>
            <a:schemeClr val="bg1">
              <a:alpha val="48000"/>
            </a:schemeClr>
          </a:solidFill>
        </p:spPr>
        <p:txBody>
          <a:bodyPr wrap="square">
            <a:spAutoFit/>
          </a:bodyPr>
          <a:lstStyle/>
          <a:p>
            <a:pPr algn="ct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Dear God</a:t>
            </a:r>
            <a:endParaRPr lang="en-GB" sz="3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Thank you for our own abilities to create things that are beautiful – a reminder of how you are the Creator. Help us to use our creativity well.</a:t>
            </a:r>
          </a:p>
        </p:txBody>
      </p:sp>
      <p:pic>
        <p:nvPicPr>
          <p:cNvPr id="2" name="Picture 1" descr="A rainbow and birds on a colorful wall&#10;&#10;Description automatically generated with medium confidence">
            <a:extLst>
              <a:ext uri="{FF2B5EF4-FFF2-40B4-BE49-F238E27FC236}">
                <a16:creationId xmlns:a16="http://schemas.microsoft.com/office/drawing/2014/main" id="{E3A64321-C681-7FBB-89C1-627207EDF2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80008" y="284316"/>
            <a:ext cx="4763992" cy="6289367"/>
          </a:xfrm>
          <a:prstGeom prst="rect">
            <a:avLst/>
          </a:prstGeom>
        </p:spPr>
      </p:pic>
    </p:spTree>
    <p:extLst>
      <p:ext uri="{BB962C8B-B14F-4D97-AF65-F5344CB8AC3E}">
        <p14:creationId xmlns:p14="http://schemas.microsoft.com/office/powerpoint/2010/main" val="61715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t and a pen next to a notebook&#10;&#10;Description automatically generated">
            <a:extLst>
              <a:ext uri="{FF2B5EF4-FFF2-40B4-BE49-F238E27FC236}">
                <a16:creationId xmlns:a16="http://schemas.microsoft.com/office/drawing/2014/main" id="{E37AB0AA-3ABA-2574-8FD4-CFF7E40766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31543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owl with a black background&#10;&#10;Description automatically generated">
            <a:extLst>
              <a:ext uri="{FF2B5EF4-FFF2-40B4-BE49-F238E27FC236}">
                <a16:creationId xmlns:a16="http://schemas.microsoft.com/office/drawing/2014/main" id="{4C0258E2-B7F8-AC54-8BCD-F535F7544A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135603" y="1770183"/>
            <a:ext cx="4905959" cy="3985847"/>
          </a:xfrm>
          <a:prstGeom prst="rect">
            <a:avLst/>
          </a:prstGeom>
          <a:noFill/>
          <a:ln>
            <a:noFill/>
          </a:ln>
          <a:extLst>
            <a:ext uri="{53640926-AAD7-44D8-BBD7-CCE9431645EC}">
              <a14:shadowObscured xmlns:a14="http://schemas.microsoft.com/office/drawing/2010/main"/>
            </a:ext>
          </a:extLst>
        </p:spPr>
      </p:pic>
      <p:pic>
        <p:nvPicPr>
          <p:cNvPr id="3" name="Picture 2" descr="A gold and silver chalice&#10;&#10;Description automatically generated">
            <a:extLst>
              <a:ext uri="{FF2B5EF4-FFF2-40B4-BE49-F238E27FC236}">
                <a16:creationId xmlns:a16="http://schemas.microsoft.com/office/drawing/2014/main" id="{1EFEEACB-3F51-0905-D702-09A05BDDD7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393406" cy="6858000"/>
          </a:xfrm>
          <a:prstGeom prst="rect">
            <a:avLst/>
          </a:prstGeom>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bowl with a black background&#10;&#10;Description automatically generated">
            <a:extLst>
              <a:ext uri="{FF2B5EF4-FFF2-40B4-BE49-F238E27FC236}">
                <a16:creationId xmlns:a16="http://schemas.microsoft.com/office/drawing/2014/main" id="{68E03008-929F-651D-6E3C-FC22EAD502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135603" y="1770183"/>
            <a:ext cx="4905959" cy="3985847"/>
          </a:xfrm>
          <a:prstGeom prst="rect">
            <a:avLst/>
          </a:prstGeom>
          <a:noFill/>
          <a:ln>
            <a:noFill/>
          </a:ln>
          <a:extLst>
            <a:ext uri="{53640926-AAD7-44D8-BBD7-CCE9431645EC}">
              <a14:shadowObscured xmlns:a14="http://schemas.microsoft.com/office/drawing/2010/main"/>
            </a:ext>
          </a:extLst>
        </p:spPr>
      </p:pic>
      <p:pic>
        <p:nvPicPr>
          <p:cNvPr id="6" name="Picture 5" descr="A gold and silver chalice&#10;&#10;Description automatically generated">
            <a:extLst>
              <a:ext uri="{FF2B5EF4-FFF2-40B4-BE49-F238E27FC236}">
                <a16:creationId xmlns:a16="http://schemas.microsoft.com/office/drawing/2014/main" id="{4E6D727E-3390-66D1-281F-741905D61D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393406" cy="6858000"/>
          </a:xfrm>
          <a:prstGeom prst="rect">
            <a:avLst/>
          </a:prstGeom>
        </p:spPr>
      </p:pic>
    </p:spTree>
    <p:extLst>
      <p:ext uri="{BB962C8B-B14F-4D97-AF65-F5344CB8AC3E}">
        <p14:creationId xmlns:p14="http://schemas.microsoft.com/office/powerpoint/2010/main" val="238623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EFF56A4C-4FC8-C13C-5629-4AAD42FC3DB8}"/>
              </a:ext>
            </a:extLst>
          </p:cNvPr>
          <p:cNvSpPr/>
          <p:nvPr/>
        </p:nvSpPr>
        <p:spPr>
          <a:xfrm>
            <a:off x="0" y="-8223"/>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33D589-1CE1-CE20-65A2-8B8FA37D9D68}"/>
              </a:ext>
            </a:extLst>
          </p:cNvPr>
          <p:cNvSpPr/>
          <p:nvPr/>
        </p:nvSpPr>
        <p:spPr>
          <a:xfrm>
            <a:off x="271791" y="5899048"/>
            <a:ext cx="8600431" cy="83099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Sukkot: feast of tabernacles</a:t>
            </a:r>
          </a:p>
        </p:txBody>
      </p:sp>
      <p:pic>
        <p:nvPicPr>
          <p:cNvPr id="12291" name="Picture 3">
            <a:extLst>
              <a:ext uri="{FF2B5EF4-FFF2-40B4-BE49-F238E27FC236}">
                <a16:creationId xmlns:a16="http://schemas.microsoft.com/office/drawing/2014/main" id="{37042A6A-F9F7-35FC-A0E1-3E2F8D04AEB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46138" y="287338"/>
            <a:ext cx="7451725" cy="5589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id="{8F4E642C-5953-A91E-ED27-6FCB6AD13F99}"/>
              </a:ext>
            </a:extLst>
          </p:cNvPr>
          <p:cNvSpPr/>
          <p:nvPr/>
        </p:nvSpPr>
        <p:spPr>
          <a:xfrm>
            <a:off x="490889" y="5082139"/>
            <a:ext cx="8162223" cy="1395663"/>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Century Gothic" panose="020B0502020202020204" pitchFamily="34" charset="0"/>
              </a:rPr>
              <a:t>This is the House that God built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2144</TotalTime>
  <Words>2347</Words>
  <Application>Microsoft Office PowerPoint</Application>
  <PresentationFormat>On-screen Show (4:3)</PresentationFormat>
  <Paragraphs>144</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Avenir Next LT Pro</vt:lpstr>
      <vt:lpstr>Calibri</vt:lpstr>
      <vt:lpstr>Cambria</vt:lpstr>
      <vt:lpstr>Century Gothic</vt:lpstr>
      <vt:lpstr>system-ui</vt:lpstr>
      <vt:lpstr> Black </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110</cp:revision>
  <dcterms:created xsi:type="dcterms:W3CDTF">2018-11-27T23:30:45Z</dcterms:created>
  <dcterms:modified xsi:type="dcterms:W3CDTF">2023-10-21T17:31:45Z</dcterms:modified>
</cp:coreProperties>
</file>