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432" r:id="rId5"/>
    <p:sldId id="511" r:id="rId6"/>
    <p:sldId id="523" r:id="rId7"/>
    <p:sldId id="520" r:id="rId8"/>
    <p:sldId id="525" r:id="rId9"/>
    <p:sldId id="526" r:id="rId10"/>
    <p:sldId id="289" r:id="rId11"/>
    <p:sldId id="524" r:id="rId12"/>
    <p:sldId id="431" r:id="rId13"/>
    <p:sldId id="527" r:id="rId14"/>
    <p:sldId id="443" r:id="rId15"/>
    <p:sldId id="510" r:id="rId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825ECC-9392-4C78-A5F1-69FDFF25B6A7}" v="503" dt="2025-07-28T11:43:35.9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929" autoAdjust="0"/>
  </p:normalViewPr>
  <p:slideViewPr>
    <p:cSldViewPr>
      <p:cViewPr varScale="1">
        <p:scale>
          <a:sx n="87" d="100"/>
          <a:sy n="87" d="100"/>
        </p:scale>
        <p:origin x="229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EE790-4434-4AAD-B3C4-201F28A86A74}" type="datetimeFigureOut">
              <a:rPr lang="en-GB" smtClean="0"/>
              <a:t>30/07/2025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5497B-4A75-480F-A5A0-54029FF939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93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>
            <a:extLst>
              <a:ext uri="{FF2B5EF4-FFF2-40B4-BE49-F238E27FC236}">
                <a16:creationId xmlns:a16="http://schemas.microsoft.com/office/drawing/2014/main" id="{32119D1E-31D6-D786-9E32-E4C9043FE95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>
            <a:extLst>
              <a:ext uri="{FF2B5EF4-FFF2-40B4-BE49-F238E27FC236}">
                <a16:creationId xmlns:a16="http://schemas.microsoft.com/office/drawing/2014/main" id="{A947C5F9-570A-EC72-D454-B04DA25D74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1: </a:t>
            </a:r>
            <a:r>
              <a:rPr lang="en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Use a greeting that will be familiar to your school community.</a:t>
            </a:r>
            <a:endParaRPr lang="en-US" altLang="en-US" sz="1800" b="1" dirty="0">
              <a:solidFill>
                <a:srgbClr val="FFFFFF"/>
              </a:solidFill>
              <a:latin typeface="Century Gothic" panose="020B0502020202020204" pitchFamily="34" charset="0"/>
            </a:endParaRPr>
          </a:p>
        </p:txBody>
      </p:sp>
      <p:sp>
        <p:nvSpPr>
          <p:cNvPr id="6148" name="Slide Number Placeholder 3">
            <a:extLst>
              <a:ext uri="{FF2B5EF4-FFF2-40B4-BE49-F238E27FC236}">
                <a16:creationId xmlns:a16="http://schemas.microsoft.com/office/drawing/2014/main" id="{735383D2-291E-8976-ACCE-48E1320871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3EC9C2F-B570-47DB-AE86-C8120FBF935D}" type="slidenum">
              <a:rPr lang="en-GB" altLang="en-US">
                <a:solidFill>
                  <a:srgbClr val="000000"/>
                </a:solidFill>
              </a:rPr>
              <a:pPr/>
              <a:t>1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Slide 10: </a:t>
            </a:r>
            <a:r>
              <a:rPr lang="en-GB" b="0" dirty="0"/>
              <a:t>And so this week, to show that we belong together, we are going to create a whole-school picture / each class is going to create a picture, using our hands. where everyone’s hand belongs. It will remind us that we are all part of the same school family, with our shared values.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497B-4A75-480F-A5A0-54029FF9393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298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626AB6F3-3340-4CE7-A011-AE09ADFADF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4C093FD9-7AD3-46A0-AC14-58F4B15727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5BFFD696-F8B6-4987-9DDE-CE2F90C960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635C61-8433-4CE2-8C8F-70272C2C1BD2}" type="slidenum">
              <a:rPr kumimoji="0" lang="en-GB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12: Reflective areas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Draw around your hand and cut it out. Write your name or draw yourself in the hand shape. Add your hand to the collage.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Think: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are things that are special to you? Are we all the same as one another? </a:t>
            </a:r>
          </a:p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Talk: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What things are better done with others?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our ideas help us to make our school community a better place for everyone?</a:t>
            </a: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02FAC1-C2DA-4EE7-A6B9-692D7D42DF4F}" type="slidenum">
              <a:rPr lang="en-GB" altLang="en-US" smtClean="0"/>
              <a:pPr>
                <a:defRPr/>
              </a:pPr>
              <a:t>12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150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2: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wonder how many things you can think of that you can do better together with others? Here are a few things to get you started….</a:t>
            </a:r>
            <a:endParaRPr lang="en-GB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497B-4A75-480F-A5A0-54029FF9393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94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3: 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top L-R: playing games; football; tennis; dancing;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softplay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having a party]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a little chat with the people around you…. I wonder what other ideas you might think of together?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[get feedback from groups]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497B-4A75-480F-A5A0-54029FF9393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878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4: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the start of this new school year, and a whole new term of themes, we are going to spend some time together – recognising that it is good to be here as part of this school community, with all the things that we share in and work at together.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are new here, you are especially welcome – we are very excited to get to know you all and help you to be a part of our school family. Here at ……. School, we want to be a place where everyone is welcome, where everyone feels that they have a place. Our school’s values help us to do this….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[if you want to introduce your school values to newcomers, this would be the place here! Talk about how they help you to belong together.]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497B-4A75-480F-A5A0-54029FF9393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9520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Slide 5: </a:t>
            </a:r>
            <a:r>
              <a:rPr lang="en-GB" b="0" dirty="0"/>
              <a:t>This might’ve been another thing we could do together – especially if it’s a puzzle with as many pieces as this!!</a:t>
            </a:r>
          </a:p>
          <a:p>
            <a:r>
              <a:rPr lang="en-GB" b="0" dirty="0"/>
              <a:t>We’re going to use it to help us to think now.</a:t>
            </a:r>
          </a:p>
          <a:p>
            <a:r>
              <a:rPr lang="en-GB" b="0" dirty="0"/>
              <a:t>Every piece in a jigsaw puzzle is different and special. </a:t>
            </a:r>
          </a:p>
          <a:p>
            <a:r>
              <a:rPr lang="en-GB" b="0" dirty="0"/>
              <a:t>Every piece has a place where it fits.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Even if you might be feeling a bit lost and overwhelmed, you have a place here and we are glad you have come.</a:t>
            </a:r>
          </a:p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497B-4A75-480F-A5A0-54029FF9393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9806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Slide 6: </a:t>
            </a:r>
            <a:r>
              <a:rPr lang="en-GB" b="0" dirty="0"/>
              <a:t>We all know how frustrating it is when a jigsaw puzzle has missing pieces! Our school community is only complete when everyone is here, joined together by the things that are important to us as a school family, working together to help everyone to feel welcome.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497B-4A75-480F-A5A0-54029FF9393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109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US" sz="1800" b="1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Slide 7: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Responding and words for worship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Symbol" panose="05050102010706020507" pitchFamily="18" charset="2"/>
              <a:buNone/>
            </a:pPr>
            <a:r>
              <a:rPr lang="en-GB" sz="1800" b="0" dirty="0">
                <a:effectLst/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These are some words from the Bible, the holy book for Christians. Let’s look at them together…..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Let us think about each other and help each other to show love and do good deeds.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200" b="0" dirty="0">
                <a:solidFill>
                  <a:prstClr val="black"/>
                </a:solidFill>
                <a:latin typeface="Century Gothic" panose="020B0502020202020204" pitchFamily="34" charset="0"/>
              </a:rPr>
              <a:t>In the quietness now, think about what these words might mean…. </a:t>
            </a:r>
            <a:r>
              <a:rPr lang="en-GB" sz="1200" b="0" i="1" dirty="0">
                <a:solidFill>
                  <a:prstClr val="black"/>
                </a:solidFill>
                <a:latin typeface="Century Gothic" panose="020B0502020202020204" pitchFamily="34" charset="0"/>
              </a:rPr>
              <a:t>[you may want to ask children to talk with a partner, and tease out the meaning in an age-appropriate way] </a:t>
            </a:r>
            <a:endParaRPr lang="en-GB" sz="1200" b="0" i="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en-GB" sz="1200" b="0" i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r>
              <a:rPr lang="en-GB" sz="1200" b="0" i="0">
                <a:solidFill>
                  <a:prstClr val="black"/>
                </a:solidFill>
                <a:latin typeface="Century Gothic" panose="020B0502020202020204" pitchFamily="34" charset="0"/>
              </a:rPr>
              <a:t>These </a:t>
            </a:r>
            <a:r>
              <a:rPr lang="en-GB" sz="1200" b="0" i="0" dirty="0">
                <a:solidFill>
                  <a:prstClr val="black"/>
                </a:solidFill>
                <a:latin typeface="Century Gothic" panose="020B0502020202020204" pitchFamily="34" charset="0"/>
              </a:rPr>
              <a:t>words remind us to do three things: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AutoNum type="arabicPeriod"/>
              <a:tabLst/>
              <a:defRPr/>
            </a:pPr>
            <a:r>
              <a:rPr lang="en-GB" sz="1200" b="0" i="0" dirty="0">
                <a:solidFill>
                  <a:prstClr val="black"/>
                </a:solidFill>
                <a:latin typeface="Century Gothic" panose="020B0502020202020204" pitchFamily="34" charset="0"/>
              </a:rPr>
              <a:t>To think about each other…. To have each other in our minds when we speak and when we act.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AutoNum type="arabicPeriod"/>
              <a:tabLst/>
              <a:defRPr/>
            </a:pPr>
            <a:r>
              <a:rPr lang="en-GB" sz="1200" b="0" i="0" dirty="0">
                <a:solidFill>
                  <a:prstClr val="black"/>
                </a:solidFill>
                <a:latin typeface="Century Gothic" panose="020B0502020202020204" pitchFamily="34" charset="0"/>
              </a:rPr>
              <a:t>To help each other to show love…. Even when we perhaps don’t feel like it!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AutoNum type="arabicPeriod"/>
              <a:tabLst/>
              <a:defRPr/>
            </a:pPr>
            <a:r>
              <a:rPr lang="en-GB" sz="1200" b="0" i="0" dirty="0">
                <a:solidFill>
                  <a:prstClr val="black"/>
                </a:solidFill>
                <a:latin typeface="Century Gothic" panose="020B0502020202020204" pitchFamily="34" charset="0"/>
              </a:rPr>
              <a:t>To help each other to do good deeds</a:t>
            </a:r>
            <a:endParaRPr lang="en-GB" sz="1200" b="0" i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….I wonder how our school values might help us to help each other….to show love and do good deeds?....</a:t>
            </a:r>
            <a:endParaRPr lang="en-GB" sz="8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GB" sz="12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….I wonder how this might help new people to feel that they are welcome here?.....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497B-4A75-480F-A5A0-54029FF9393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7578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8: Opportunity for reflection / prayer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I’m going to pray now. If this is something that you feel comfortable doing, then find a way to make the words your own. If you don’t want to pray, then use the quiet to be still with your own thoughts.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Dear God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 you that our school family is a place where we all fit in. Today and every day, l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us think about each other and help each other to show love and do good deeds. 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DD5497B-4A75-480F-A5A0-54029FF9393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689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C6629F1C-0809-4594-860D-0945591F27E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7AE2DC5-A799-46DA-BC3C-0866EC4028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en-US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40E98E1D-BBEB-41E9-B930-D500A66A95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E360966-C245-46BC-915D-8E2EDA6AAF37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3EEE731-69BD-CA93-C7AB-97185CC181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A25B46-F155-5D5E-FC91-38863EAEC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3A745A-3833-BE0F-BC2A-BF5AFD1286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C61FD-41F3-4742-A9BA-8C8BA33E67C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1454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F71C9B2-9061-C5EC-1A82-A0CDAEA7D1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612A6B-F45E-FD8C-B7AE-C83C89DE97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EBE03F4-6008-071E-BE3A-A5B8E0C600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F092C-EE9E-4174-8EF7-D6D9716EAF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992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D00FE7-DA61-A013-D1B4-717565B794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28D5CC-7F01-F711-17D1-E1E8D42FA2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A2FE42-2235-26BC-E709-0C4D8B574C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D5634B-01DB-4D6B-9DC9-8076C784433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856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AAF7DE-1160-ED02-DA63-EB615F1365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32E5E50-96C9-37CF-6D2C-0AE2CAEE8F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F4FC01D-53C0-48A1-A63B-8D8FB1D668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006665-CFA7-4721-A3B1-2187D2857F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82606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7F6C56-9AEA-5F90-7EB2-23F6B421DE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06D6BEB-714E-D25E-10DB-4FA8E0F9480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7EEBE3B-DF77-7F2B-0768-FD4C3293F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62CB6-6118-463D-8133-0D6D1102F44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1263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73E37B-48F7-E308-6298-1CEE8E6BC9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31BF8F-29CE-2297-5D6E-18C5F2C218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352D4C-948E-F0B9-7F00-AE5009FBE7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0546E-C2E9-4CA8-9373-6629350BA3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62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1B6F69A-A0B9-9198-0702-5B519F51F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2171384-2809-2C90-7C5B-2569F9C3FD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69D166D-B950-825F-7BC4-5C6225BCCD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2FDF4-FA9C-4137-9E17-F523234BD9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92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8390B99-2504-FE4E-1C38-C30D3A856B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F282F8-7DF1-4EB1-0345-41F3571F56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F6B924-5509-A2B3-4BF0-7A25DCCA81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CA3F15-6762-4DB9-82ED-7B61DB86F19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791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0AE15D2-90CA-C5A3-4632-84A8FEA37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8EA0B8-3FEB-DAC0-7A76-D6503B35AB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5A53A34-43DE-5A8D-42E7-3D21E48E41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400990-7D9B-4F18-A4D5-FAF3F7A6C1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692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E12423C-6FA3-D0ED-AAEC-6ACE261C15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6AFB7D-87E9-C524-A7AE-2F886A5A6B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C0D0D93-9FA0-44FE-EA7F-C0AAA98E7E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E25BE0-5175-4D03-AB32-19CA9C0787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8330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C04AB5-B111-DCFA-EF58-CA21252B3B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1B5F99-2FF3-BA4B-F95A-ECAA0D0BF4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4C07FE-045D-967C-7170-334E758393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B9E929-960D-4AC8-A210-6708062A5B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055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F63621-30DC-8BDB-DEC1-10B6C0EAE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F1BFBD3-94C9-871E-CA6C-819E1C9F1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FB6C4F3-122A-3790-8DB9-61CC428EE8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880836A-B941-76D6-F1A8-3891268E50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  <a:ea typeface="+mn-ea"/>
                <a:cs typeface="Times New Roman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45110A1-9638-9011-9ED3-9B00F62000F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7210B25-9839-432D-B067-16EDFD42D337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MS PGothic" pitchFamily="34" charset="-128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sign&#10;&#10;Description automatically generated">
            <a:extLst>
              <a:ext uri="{FF2B5EF4-FFF2-40B4-BE49-F238E27FC236}">
                <a16:creationId xmlns:a16="http://schemas.microsoft.com/office/drawing/2014/main" id="{A15843CE-D4DB-CDE3-C251-B85B38A64F1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191"/>
            <a:ext cx="9144000" cy="6093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ny colorful hand prints&#10;&#10;AI-generated content may be incorrect.">
            <a:extLst>
              <a:ext uri="{FF2B5EF4-FFF2-40B4-BE49-F238E27FC236}">
                <a16:creationId xmlns:a16="http://schemas.microsoft.com/office/drawing/2014/main" id="{AFFABC8B-C0FA-935D-17EC-4CF6A3B86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91440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69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8">
            <a:extLst>
              <a:ext uri="{FF2B5EF4-FFF2-40B4-BE49-F238E27FC236}">
                <a16:creationId xmlns:a16="http://schemas.microsoft.com/office/drawing/2014/main" id="{CD5A627A-B17B-4213-8C9E-8926FDC716B0}"/>
              </a:ext>
            </a:extLst>
          </p:cNvPr>
          <p:cNvSpPr txBox="1">
            <a:spLocks/>
          </p:cNvSpPr>
          <p:nvPr/>
        </p:nvSpPr>
        <p:spPr>
          <a:xfrm>
            <a:off x="232266" y="4915838"/>
            <a:ext cx="8679468" cy="1805709"/>
          </a:xfrm>
          <a:prstGeom prst="rect">
            <a:avLst/>
          </a:prstGeom>
          <a:solidFill>
            <a:schemeClr val="bg1">
              <a:alpha val="35000"/>
            </a:schemeClr>
          </a:solidFill>
          <a:ln w="38100" cmpd="dbl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Leader: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As we leave this place &amp; time and go into the day ahead…</a:t>
            </a:r>
          </a:p>
          <a:p>
            <a:pPr lvl="0"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All: </a:t>
            </a:r>
            <a:r>
              <a:rPr lang="en-GB" sz="2800" b="1" i="1" dirty="0">
                <a:solidFill>
                  <a:schemeClr val="bg1"/>
                </a:solidFill>
                <a:latin typeface="Century Gothic" panose="020B0502020202020204" pitchFamily="34" charset="0"/>
                <a:ea typeface="MS Mincho" panose="02020609040205080304" pitchFamily="49" charset="-128"/>
              </a:rPr>
              <a:t>May our school be a place of welcome for everyone.</a:t>
            </a:r>
            <a:endParaRPr kumimoji="0" lang="en-GB" sz="18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ＭＳ 明朝"/>
              <a:cs typeface="Times New Roman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A0EC5B5-BCF4-42AA-9E09-62890D59FFE7}"/>
              </a:ext>
            </a:extLst>
          </p:cNvPr>
          <p:cNvGrpSpPr/>
          <p:nvPr/>
        </p:nvGrpSpPr>
        <p:grpSpPr>
          <a:xfrm rot="8217778">
            <a:off x="7982853" y="5927898"/>
            <a:ext cx="1338242" cy="877020"/>
            <a:chOff x="0" y="0"/>
            <a:chExt cx="1670756" cy="1095023"/>
          </a:xfrm>
          <a:solidFill>
            <a:schemeClr val="bg1"/>
          </a:solidFill>
        </p:grpSpPr>
        <p:pic>
          <p:nvPicPr>
            <p:cNvPr id="7" name="Graphic 34" descr="Arrow: Counter-clockwise curve">
              <a:extLst>
                <a:ext uri="{FF2B5EF4-FFF2-40B4-BE49-F238E27FC236}">
                  <a16:creationId xmlns:a16="http://schemas.microsoft.com/office/drawing/2014/main" id="{F2A7CA65-32A8-426E-99D2-85DB5C4CC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180623"/>
              <a:ext cx="914400" cy="914400"/>
            </a:xfrm>
            <a:prstGeom prst="rect">
              <a:avLst/>
            </a:prstGeom>
          </p:spPr>
        </p:pic>
        <p:pic>
          <p:nvPicPr>
            <p:cNvPr id="8" name="Graphic 35" descr="Arrow: Counter-clockwise curve">
              <a:extLst>
                <a:ext uri="{FF2B5EF4-FFF2-40B4-BE49-F238E27FC236}">
                  <a16:creationId xmlns:a16="http://schemas.microsoft.com/office/drawing/2014/main" id="{308756D9-8648-4664-B17D-DBC96F3D3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6356" y="180623"/>
              <a:ext cx="914400" cy="914400"/>
            </a:xfrm>
            <a:prstGeom prst="rect">
              <a:avLst/>
            </a:prstGeom>
          </p:spPr>
        </p:pic>
        <p:pic>
          <p:nvPicPr>
            <p:cNvPr id="9" name="Graphic 36" descr="Arrow: Straight">
              <a:extLst>
                <a:ext uri="{FF2B5EF4-FFF2-40B4-BE49-F238E27FC236}">
                  <a16:creationId xmlns:a16="http://schemas.microsoft.com/office/drawing/2014/main" id="{35F2692D-72CE-4279-A0B1-0CEC8737E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372533" y="0"/>
              <a:ext cx="914400" cy="914400"/>
            </a:xfrm>
            <a:prstGeom prst="rect">
              <a:avLst/>
            </a:prstGeom>
          </p:spPr>
        </p:pic>
      </p:grpSp>
      <p:pic>
        <p:nvPicPr>
          <p:cNvPr id="3" name="Picture 2" descr="A young child holding a chalkboard&#10;&#10;Description automatically generated">
            <a:extLst>
              <a:ext uri="{FF2B5EF4-FFF2-40B4-BE49-F238E27FC236}">
                <a16:creationId xmlns:a16="http://schemas.microsoft.com/office/drawing/2014/main" id="{8953BE87-6846-4DAF-AC63-33AE7455CF5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026" y="136453"/>
            <a:ext cx="8159948" cy="4656516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1" descr="Raised hand with solid fill">
            <a:extLst>
              <a:ext uri="{FF2B5EF4-FFF2-40B4-BE49-F238E27FC236}">
                <a16:creationId xmlns:a16="http://schemas.microsoft.com/office/drawing/2014/main" id="{1E14F015-FABF-A2A5-ECBB-293C6DB6BE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295636" y="188640"/>
            <a:ext cx="6552728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30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65051B-383A-E030-366E-953AF4846240}"/>
              </a:ext>
            </a:extLst>
          </p:cNvPr>
          <p:cNvSpPr txBox="1"/>
          <p:nvPr/>
        </p:nvSpPr>
        <p:spPr>
          <a:xfrm>
            <a:off x="395536" y="764704"/>
            <a:ext cx="82809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What can you do better with others?</a:t>
            </a:r>
          </a:p>
        </p:txBody>
      </p:sp>
      <p:pic>
        <p:nvPicPr>
          <p:cNvPr id="5" name="Graphic 4" descr="Chat with solid fill">
            <a:extLst>
              <a:ext uri="{FF2B5EF4-FFF2-40B4-BE49-F238E27FC236}">
                <a16:creationId xmlns:a16="http://schemas.microsoft.com/office/drawing/2014/main" id="{B97A3668-A303-46ED-BD35-BC84D76097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635896" y="1700808"/>
            <a:ext cx="5112568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85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oard game&#10;&#10;AI-generated content may be incorrect.">
            <a:extLst>
              <a:ext uri="{FF2B5EF4-FFF2-40B4-BE49-F238E27FC236}">
                <a16:creationId xmlns:a16="http://schemas.microsoft.com/office/drawing/2014/main" id="{AE0D5AD6-87FA-8F46-D1F0-20981114C5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9310">
            <a:off x="709933" y="276071"/>
            <a:ext cx="3408167" cy="227122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 descr="A child kicking a football ball&#10;&#10;AI-generated content may be incorrect.">
            <a:extLst>
              <a:ext uri="{FF2B5EF4-FFF2-40B4-BE49-F238E27FC236}">
                <a16:creationId xmlns:a16="http://schemas.microsoft.com/office/drawing/2014/main" id="{34628C70-4826-9225-CF13-347694FE2A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35" r="6179"/>
          <a:stretch>
            <a:fillRect/>
          </a:stretch>
        </p:blipFill>
        <p:spPr>
          <a:xfrm rot="412705">
            <a:off x="6013624" y="415293"/>
            <a:ext cx="2683086" cy="267066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7" name="Picture 6" descr="A pile of colorful balls&#10;&#10;AI-generated content may be incorrect.">
            <a:extLst>
              <a:ext uri="{FF2B5EF4-FFF2-40B4-BE49-F238E27FC236}">
                <a16:creationId xmlns:a16="http://schemas.microsoft.com/office/drawing/2014/main" id="{FFB1FDE8-5901-828C-B6F6-BF52249CE6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387870"/>
            <a:ext cx="3277219" cy="21788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Picture 8" descr="A table with different food items&#10;&#10;AI-generated content may be incorrect.">
            <a:extLst>
              <a:ext uri="{FF2B5EF4-FFF2-40B4-BE49-F238E27FC236}">
                <a16:creationId xmlns:a16="http://schemas.microsoft.com/office/drawing/2014/main" id="{4A98D51C-1E7E-93CB-9529-7077E29D9B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7620">
            <a:off x="5463274" y="4192013"/>
            <a:ext cx="3406641" cy="227020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Picture 10" descr="A group of women wearing traditional clothing&#10;&#10;AI-generated content may be incorrect.">
            <a:extLst>
              <a:ext uri="{FF2B5EF4-FFF2-40B4-BE49-F238E27FC236}">
                <a16:creationId xmlns:a16="http://schemas.microsoft.com/office/drawing/2014/main" id="{F99F91D3-09F9-7170-2E79-674349D31C9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633" y="2781267"/>
            <a:ext cx="3269534" cy="217883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Picture 12" descr="A child holding a tennis racket&#10;&#10;AI-generated content may be incorrect.">
            <a:extLst>
              <a:ext uri="{FF2B5EF4-FFF2-40B4-BE49-F238E27FC236}">
                <a16:creationId xmlns:a16="http://schemas.microsoft.com/office/drawing/2014/main" id="{070057DD-AB28-6EB8-D50C-F22004CD76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372" y="2151294"/>
            <a:ext cx="3019396" cy="2012145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27088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putting their hands together&#10;&#10;AI-generated content may be incorrect.">
            <a:extLst>
              <a:ext uri="{FF2B5EF4-FFF2-40B4-BE49-F238E27FC236}">
                <a16:creationId xmlns:a16="http://schemas.microsoft.com/office/drawing/2014/main" id="{413EFBF3-156E-4DFB-610B-87FE0D990A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D54FB28-67D5-C027-7245-D8DA2F404CC4}"/>
              </a:ext>
            </a:extLst>
          </p:cNvPr>
          <p:cNvSpPr txBox="1"/>
          <p:nvPr/>
        </p:nvSpPr>
        <p:spPr>
          <a:xfrm>
            <a:off x="431540" y="5157192"/>
            <a:ext cx="8280920" cy="1200329"/>
          </a:xfrm>
          <a:prstGeom prst="rect">
            <a:avLst/>
          </a:prstGeom>
          <a:solidFill>
            <a:schemeClr val="tx1">
              <a:alpha val="53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55181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le of puzzle pieces&#10;&#10;AI-generated content may be incorrect.">
            <a:extLst>
              <a:ext uri="{FF2B5EF4-FFF2-40B4-BE49-F238E27FC236}">
                <a16:creationId xmlns:a16="http://schemas.microsoft.com/office/drawing/2014/main" id="{97525C2D-C313-C80E-6576-17F376834C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38018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zzle with a missing piece&#10;&#10;AI-generated content may be incorrect.">
            <a:extLst>
              <a:ext uri="{FF2B5EF4-FFF2-40B4-BE49-F238E27FC236}">
                <a16:creationId xmlns:a16="http://schemas.microsoft.com/office/drawing/2014/main" id="{292DFD0C-3AB1-749F-2D43-3138FA7BE4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634"/>
            <a:ext cx="8784976" cy="6588732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2537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heart shaped cut out of wood&#10;&#10;AI-generated content may be incorrect.">
            <a:extLst>
              <a:ext uri="{FF2B5EF4-FFF2-40B4-BE49-F238E27FC236}">
                <a16:creationId xmlns:a16="http://schemas.microsoft.com/office/drawing/2014/main" id="{063189AE-0D61-5C24-0813-9E16A2B6B3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b="13251"/>
          <a:stretch>
            <a:fillRect/>
          </a:stretch>
        </p:blipFill>
        <p:spPr>
          <a:xfrm>
            <a:off x="0" y="0"/>
            <a:ext cx="9144000" cy="48965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7134511-091B-4DA7-991E-4FF780C9E0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3768" y="836712"/>
            <a:ext cx="4428492" cy="2708434"/>
          </a:xfrm>
          <a:prstGeom prst="rect">
            <a:avLst/>
          </a:prstGeom>
          <a:solidFill>
            <a:sysClr val="window" lastClr="FFFFFF">
              <a:alpha val="61000"/>
            </a:sys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en-GB" sz="3000" b="1" dirty="0">
                <a:solidFill>
                  <a:prstClr val="black"/>
                </a:solidFill>
                <a:latin typeface="Century Gothic" panose="020B0502020202020204" pitchFamily="34" charset="0"/>
              </a:rPr>
              <a:t>Let us think about each other and help each other to show love and do good deeds.                  </a:t>
            </a:r>
            <a:r>
              <a:rPr lang="en-GB" sz="20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(Hebrews 10:24)</a:t>
            </a:r>
            <a:endParaRPr lang="en-GB" sz="3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6A4582-D27B-A5C6-DC41-CC144977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5085184"/>
            <a:ext cx="8784976" cy="1643527"/>
          </a:xfrm>
          <a:prstGeom prst="rect">
            <a:avLst/>
          </a:prstGeom>
          <a:solidFill>
            <a:sysClr val="window" lastClr="FFFFFF">
              <a:alpha val="61000"/>
            </a:sysClr>
          </a:solidFill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fontAlgn="auto"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….I wonder how our school values might help us to help each other.…to show love and do good deeds?....</a:t>
            </a:r>
            <a:endParaRPr lang="en-GB" sz="12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fontAlgn="auto">
              <a:spcAft>
                <a:spcPts val="0"/>
              </a:spcAft>
              <a:buNone/>
              <a:defRPr/>
            </a:pPr>
            <a:r>
              <a:rPr lang="en-GB" sz="2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….I wonder how this might help new people to feel that they are welcome here?.....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le of puzzle pieces&#10;&#10;AI-generated content may be incorrect.">
            <a:extLst>
              <a:ext uri="{FF2B5EF4-FFF2-40B4-BE49-F238E27FC236}">
                <a16:creationId xmlns:a16="http://schemas.microsoft.com/office/drawing/2014/main" id="{3427B503-B979-35AC-83F6-4DCA8B6753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90"/>
            <a:ext cx="9144000" cy="609361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F7CCE-849B-840F-C768-A8600160DD97}"/>
              </a:ext>
            </a:extLst>
          </p:cNvPr>
          <p:cNvSpPr txBox="1"/>
          <p:nvPr/>
        </p:nvSpPr>
        <p:spPr>
          <a:xfrm>
            <a:off x="215516" y="4653136"/>
            <a:ext cx="8712968" cy="1569660"/>
          </a:xfrm>
          <a:prstGeom prst="rect">
            <a:avLst/>
          </a:prstGeom>
          <a:solidFill>
            <a:schemeClr val="bg1">
              <a:alpha val="73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Dear God</a:t>
            </a:r>
          </a:p>
          <a:p>
            <a:r>
              <a:rPr lang="en-US" sz="24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that our school family is a place where we all fit in. Today and every day, l</a:t>
            </a:r>
            <a:r>
              <a:rPr lang="en-GB" b="1" dirty="0">
                <a:solidFill>
                  <a:prstClr val="black"/>
                </a:solidFill>
                <a:latin typeface="Century Gothic" panose="020B0502020202020204" pitchFamily="34" charset="0"/>
              </a:rPr>
              <a:t>et us think about each other and help each other to show love and do good deeds. </a:t>
            </a:r>
            <a:endParaRPr lang="en-GB" sz="24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76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3F6018DA-78E9-48FE-9F09-DEAB00F860C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42963"/>
            <a:ext cx="9137650" cy="51720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ED8E268D01C64387926A219F9300A9" ma:contentTypeVersion="18" ma:contentTypeDescription="Create a new document." ma:contentTypeScope="" ma:versionID="1fea9cd3a312adc3a0b5c6ecab34d736">
  <xsd:schema xmlns:xsd="http://www.w3.org/2001/XMLSchema" xmlns:xs="http://www.w3.org/2001/XMLSchema" xmlns:p="http://schemas.microsoft.com/office/2006/metadata/properties" xmlns:ns3="d6ef62e5-bd04-4e08-a4fa-97ab507479dd" xmlns:ns4="91fa7bad-41ec-47de-99c6-f6e81e6e0700" targetNamespace="http://schemas.microsoft.com/office/2006/metadata/properties" ma:root="true" ma:fieldsID="4ce42bd5608c931d9aa95eff254829c3" ns3:_="" ns4:_="">
    <xsd:import namespace="d6ef62e5-bd04-4e08-a4fa-97ab507479dd"/>
    <xsd:import namespace="91fa7bad-41ec-47de-99c6-f6e81e6e070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bjectDetectorVersions" minOccurs="0"/>
                <xsd:element ref="ns3:MediaServiceLocation" minOccurs="0"/>
                <xsd:element ref="ns3:MediaLengthInSeconds" minOccurs="0"/>
                <xsd:element ref="ns3:MediaServiceOCR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ef62e5-bd04-4e08-a4fa-97ab507479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fa7bad-41ec-47de-99c6-f6e81e6e070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6ef62e5-bd04-4e08-a4fa-97ab507479dd" xsi:nil="true"/>
  </documentManagement>
</p:properties>
</file>

<file path=customXml/itemProps1.xml><?xml version="1.0" encoding="utf-8"?>
<ds:datastoreItem xmlns:ds="http://schemas.openxmlformats.org/officeDocument/2006/customXml" ds:itemID="{41302CA3-C359-421E-AC75-C9EE78A589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ef62e5-bd04-4e08-a4fa-97ab507479dd"/>
    <ds:schemaRef ds:uri="91fa7bad-41ec-47de-99c6-f6e81e6e07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877893A-4D29-49C4-8DDF-C5160EF6155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C9B99-4A6E-43EB-AC3E-22547FF077EB}">
  <ds:schemaRefs>
    <ds:schemaRef ds:uri="http://schemas.microsoft.com/office/2006/metadata/properties"/>
    <ds:schemaRef ds:uri="http://purl.org/dc/dcmitype/"/>
    <ds:schemaRef ds:uri="http://www.w3.org/XML/1998/namespace"/>
    <ds:schemaRef ds:uri="91fa7bad-41ec-47de-99c6-f6e81e6e0700"/>
    <ds:schemaRef ds:uri="http://schemas.microsoft.com/office/2006/documentManagement/types"/>
    <ds:schemaRef ds:uri="http://purl.org/dc/terms/"/>
    <ds:schemaRef ds:uri="d6ef62e5-bd04-4e08-a4fa-97ab507479dd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952</Words>
  <Application>Microsoft Office PowerPoint</Application>
  <PresentationFormat>On-screen Show (4:3)</PresentationFormat>
  <Paragraphs>55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</vt:lpstr>
      <vt:lpstr>Century Gothic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</dc:creator>
  <cp:lastModifiedBy>Jane Whittington</cp:lastModifiedBy>
  <cp:revision>59</cp:revision>
  <dcterms:created xsi:type="dcterms:W3CDTF">2008-03-03T20:29:43Z</dcterms:created>
  <dcterms:modified xsi:type="dcterms:W3CDTF">2025-07-30T14:56:20Z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0x010100ABED8E268D01C64387926A219F9300A9</vt:lpwstr>
  </property>
</Properties>
</file>