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530" r:id="rId3"/>
    <p:sldId id="531" r:id="rId4"/>
    <p:sldId id="535" r:id="rId5"/>
    <p:sldId id="258" r:id="rId6"/>
    <p:sldId id="259" r:id="rId7"/>
    <p:sldId id="260" r:id="rId8"/>
    <p:sldId id="261" r:id="rId9"/>
    <p:sldId id="262" r:id="rId10"/>
    <p:sldId id="263" r:id="rId11"/>
    <p:sldId id="257" r:id="rId12"/>
    <p:sldId id="537" r:id="rId13"/>
    <p:sldId id="538" r:id="rId14"/>
    <p:sldId id="536" r:id="rId15"/>
    <p:sldId id="430" r:id="rId16"/>
    <p:sldId id="532" r:id="rId17"/>
    <p:sldId id="533" r:id="rId18"/>
    <p:sldId id="42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12" autoAdjust="0"/>
  </p:normalViewPr>
  <p:slideViewPr>
    <p:cSldViewPr snapToGrid="0" snapToObjects="1">
      <p:cViewPr varScale="1">
        <p:scale>
          <a:sx n="66" d="100"/>
          <a:sy n="66" d="100"/>
        </p:scale>
        <p:origin x="184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AE637-112F-4F80-AB78-8F0030F50262}" type="datetimeFigureOut">
              <a:rPr lang="en-GB" smtClean="0"/>
              <a:t>05/10/2023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1F61D-C166-475F-BF62-A28A83202821}" type="slidenum">
              <a:rPr lang="en-GB" smtClean="0"/>
              <a:t>‹#›</a:t>
            </a:fld>
            <a:endParaRPr lang="en-GB"/>
          </a:p>
        </p:txBody>
      </p:sp>
    </p:spTree>
    <p:extLst>
      <p:ext uri="{BB962C8B-B14F-4D97-AF65-F5344CB8AC3E}">
        <p14:creationId xmlns:p14="http://schemas.microsoft.com/office/powerpoint/2010/main" val="15273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10: </a:t>
            </a:r>
            <a:r>
              <a:rPr lang="en-US" dirty="0"/>
              <a:t>Moses came down from the mountain, carrying the Ten Good Rules.</a:t>
            </a:r>
          </a:p>
          <a:p>
            <a:pPr lvl="0"/>
            <a:r>
              <a:rPr lang="en-US" b="1" dirty="0"/>
              <a:t>I wonder what he might say to the people?</a:t>
            </a:r>
            <a:endParaRPr lang="en-US" b="1" i="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r>
              <a:rPr lang="en-US" dirty="0"/>
              <a:t>He broke the stones God had written on. </a:t>
            </a:r>
          </a:p>
          <a:p>
            <a:pPr lvl="0"/>
            <a:r>
              <a:rPr lang="en-US" b="1" dirty="0"/>
              <a:t>I wonder why Moses did this?</a:t>
            </a:r>
          </a:p>
          <a:p>
            <a:pPr lvl="0"/>
            <a:r>
              <a:rPr lang="en-US" dirty="0"/>
              <a:t>Moses was very disappointed with what the people had done. Then everyone remembered how God had saved them and they were sorry.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12: </a:t>
            </a:r>
            <a:r>
              <a:rPr lang="en-US" dirty="0"/>
              <a:t>Moses went back up the mountain again, with two new stones. God gave Moses the new rules again. ‘Tell the people to live by these good rules,’ God said. ‘Help them to remember</a:t>
            </a:r>
          </a:p>
          <a:p>
            <a:pPr lvl="0"/>
            <a:r>
              <a:rPr lang="en-US" b="1" dirty="0"/>
              <a:t>I wonder if they will…..?</a:t>
            </a:r>
          </a:p>
          <a:p>
            <a:pPr lvl="0"/>
            <a:r>
              <a:rPr lang="en-US" i="1" dirty="0"/>
              <a:t>[Cliffhanger sound effects]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Let’s be still together and turn our ‘wondering’ thoughts to our own school community….. [Pause and talk together, as time allows] </a:t>
            </a:r>
          </a:p>
          <a:p>
            <a:pPr algn="ctr" fontAlgn="auto">
              <a:spcAft>
                <a:spcPts val="0"/>
              </a:spcAft>
              <a:buNone/>
              <a:defRPr/>
            </a:pPr>
            <a:r>
              <a:rPr lang="en-GB" b="1" dirty="0">
                <a:solidFill>
                  <a:schemeClr val="bg1"/>
                </a:solidFill>
                <a:latin typeface="Century Gothic" panose="020B0502020202020204" pitchFamily="34" charset="0"/>
              </a:rPr>
              <a:t>….I wonder what it might mean for someone to ‘put God first’?....</a:t>
            </a:r>
          </a:p>
          <a:p>
            <a:pPr algn="ctr" fontAlgn="auto">
              <a:spcAft>
                <a:spcPts val="0"/>
              </a:spcAft>
              <a:buNone/>
              <a:defRPr/>
            </a:pPr>
            <a:endParaRPr lang="en-GB" sz="11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rPr>
              <a:t>….I wonder what’s first in your life?....</a:t>
            </a:r>
          </a:p>
          <a:p>
            <a:pPr algn="ctr" fontAlgn="auto">
              <a:spcAft>
                <a:spcPts val="0"/>
              </a:spcAft>
              <a:buNone/>
              <a:defRPr/>
            </a:pPr>
            <a:endParaRPr lang="en-GB" sz="11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how our times together at school help us to focus on things that we ‘put first’?</a:t>
            </a:r>
          </a:p>
          <a:p>
            <a:endParaRPr lang="en-GB" b="1" dirty="0"/>
          </a:p>
        </p:txBody>
      </p:sp>
      <p:sp>
        <p:nvSpPr>
          <p:cNvPr id="4" name="Slide Number Placeholder 3"/>
          <p:cNvSpPr>
            <a:spLocks noGrp="1"/>
          </p:cNvSpPr>
          <p:nvPr>
            <p:ph type="sldNum" sz="quarter" idx="5"/>
          </p:nvPr>
        </p:nvSpPr>
        <p:spPr/>
        <p:txBody>
          <a:bodyPr/>
          <a:lstStyle/>
          <a:p>
            <a:fld id="{1891F61D-C166-475F-BF62-A28A83202821}" type="slidenum">
              <a:rPr lang="en-GB" smtClean="0"/>
              <a:t>13</a:t>
            </a:fld>
            <a:endParaRPr lang="en-GB"/>
          </a:p>
        </p:txBody>
      </p:sp>
    </p:spTree>
    <p:extLst>
      <p:ext uri="{BB962C8B-B14F-4D97-AF65-F5344CB8AC3E}">
        <p14:creationId xmlns:p14="http://schemas.microsoft.com/office/powerpoint/2010/main" val="2905561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14: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Now I’m going to use the words of a prayer to draw our time together today to a close. Make it your own if you would like to, or just be still and quiet with your own thoughts.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14</a:t>
            </a:fld>
            <a:endParaRPr lang="en-GB"/>
          </a:p>
        </p:txBody>
      </p:sp>
    </p:spTree>
    <p:extLst>
      <p:ext uri="{BB962C8B-B14F-4D97-AF65-F5344CB8AC3E}">
        <p14:creationId xmlns:p14="http://schemas.microsoft.com/office/powerpoint/2010/main" val="307845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16: </a:t>
            </a:r>
            <a:r>
              <a:rPr lang="en-GB" altLang="en-US" dirty="0"/>
              <a:t>Remind children of today’s key message – to consider what we ‘put first’</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activity: Golden paper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Cut up some small squares of special gold paper. Children reflect and then write on the paper something that they put first, the most important thing for them.</a:t>
            </a:r>
            <a:endParaRPr lang="en-GB" dirty="0"/>
          </a:p>
        </p:txBody>
      </p:sp>
      <p:sp>
        <p:nvSpPr>
          <p:cNvPr id="4" name="Slide Number Placeholder 3"/>
          <p:cNvSpPr>
            <a:spLocks noGrp="1"/>
          </p:cNvSpPr>
          <p:nvPr>
            <p:ph type="sldNum" sz="quarter" idx="5"/>
          </p:nvPr>
        </p:nvSpPr>
        <p:spPr/>
        <p:txBody>
          <a:bodyPr/>
          <a:lstStyle/>
          <a:p>
            <a:fld id="{1891F61D-C166-475F-BF62-A28A83202821}" type="slidenum">
              <a:rPr lang="en-GB" smtClean="0"/>
              <a:t>17</a:t>
            </a:fld>
            <a:endParaRPr lang="en-GB"/>
          </a:p>
        </p:txBody>
      </p:sp>
    </p:spTree>
    <p:extLst>
      <p:ext uri="{BB962C8B-B14F-4D97-AF65-F5344CB8AC3E}">
        <p14:creationId xmlns:p14="http://schemas.microsoft.com/office/powerpoint/2010/main" val="103532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lvl="0" indent="0">
              <a:buFont typeface="Symbol" panose="05050102010706020507" pitchFamily="18" charset="2"/>
              <a:buNone/>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3:</a:t>
            </a: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Last week, we heard how God gave Moses ten good rules to help the people to live well together. We have been thinking </a:t>
            </a:r>
            <a:r>
              <a:rPr lang="en-GB" sz="1200">
                <a:effectLst/>
                <a:latin typeface="Avenir Next LT Pro" panose="020B0504020202020204" pitchFamily="34" charset="0"/>
                <a:ea typeface="MS Mincho" panose="02020609040205080304" pitchFamily="49" charset="-128"/>
                <a:cs typeface="Times New Roman" panose="02020603050405020304" pitchFamily="18" charset="0"/>
              </a:rPr>
              <a:t>through this past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week about rules that are important to us, so I wonder what conclusions you’ve come to about why rules are important – here in school, as well as in life? </a:t>
            </a: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[talk together, based on your classroom findings]</a:t>
            </a:r>
          </a:p>
          <a:p>
            <a:pPr marL="0" lvl="0" indent="0">
              <a:buFont typeface="Symbol" panose="05050102010706020507" pitchFamily="18" charset="2"/>
              <a:buNone/>
            </a:pPr>
            <a:endParaRPr lang="en-GB" sz="12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So, now let’s rejoin our Moses saga, where we left Moses up the mountain….. We’re going to take this story much slower today, and spend some time pondering some really big questions as we go through. [so we’ll be ‘wondering’ throughout the story]</a:t>
            </a:r>
          </a:p>
          <a:p>
            <a:pPr marL="0" lvl="0" indent="0">
              <a:buFont typeface="Symbol" panose="05050102010706020507" pitchFamily="18" charset="2"/>
              <a:buNone/>
            </a:pP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It’s really important to remember that as we begin this part of the story, </a:t>
            </a:r>
            <a:r>
              <a:rPr lang="en-GB" sz="1200" i="1" u="sng" dirty="0">
                <a:effectLst/>
                <a:latin typeface="Avenir Next LT Pro" panose="020B0504020202020204" pitchFamily="34" charset="0"/>
                <a:ea typeface="MS Mincho" panose="02020609040205080304" pitchFamily="49" charset="-128"/>
                <a:cs typeface="Times New Roman" panose="02020603050405020304" pitchFamily="18" charset="0"/>
              </a:rPr>
              <a:t>we</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know about the Ten Rules – but Moses has not come back to the people yet…</a:t>
            </a:r>
          </a:p>
          <a:p>
            <a:pPr marL="0" lvl="0" indent="0">
              <a:buFont typeface="Symbol" panose="05050102010706020507" pitchFamily="18" charset="2"/>
              <a:buNone/>
            </a:pP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4: </a:t>
            </a:r>
            <a:r>
              <a:rPr lang="en-US" dirty="0"/>
              <a:t>Aaron and Joshua were left in charge of the people of Israel, while Moses went up Mount Sinai to talk to God. Aaron was Moses’ brother, who had been helping Moses to lead the people.</a:t>
            </a:r>
          </a:p>
          <a:p>
            <a:pPr lvl="0"/>
            <a:r>
              <a:rPr lang="en-US" dirty="0"/>
              <a:t>The people waited for a very long time for Moses to come back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I wonder what the people are thinking about?</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5: </a:t>
            </a:r>
            <a:r>
              <a:rPr lang="en-US" dirty="0"/>
              <a:t>They waited 40 days for Moses to come back down the mountain. It seemed so long that they thought he must have died.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6: </a:t>
            </a:r>
            <a:r>
              <a:rPr lang="en-US" dirty="0"/>
              <a:t>‘We don’t know what has happened to Moses,’ the people complained. </a:t>
            </a:r>
          </a:p>
          <a:p>
            <a:pPr lvl="0"/>
            <a:r>
              <a:rPr lang="en-US" dirty="0"/>
              <a:t>‘We will make our own god,’ they said. ‘We are tired of waiting for Moses.’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I wonder what Aaron thinks about their idea?</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7: </a:t>
            </a:r>
            <a:r>
              <a:rPr lang="en-US" dirty="0"/>
              <a:t>Aaron told the people to bring their gold earrings to make into a god. He melted the gold in a very hot fire and made a statue of a calf out of gold.</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8: </a:t>
            </a:r>
            <a:r>
              <a:rPr lang="en-US" dirty="0"/>
              <a:t>‘Tomorrow we will have a feast and pray to our new god,’ he said. ‘Go home and prepare a meat offering to burn on the altar.’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I wonder what Moses – and God – might think about this?</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05.10.2023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9: </a:t>
            </a:r>
            <a:r>
              <a:rPr lang="en-US" dirty="0"/>
              <a:t>The next day they burnt their offerings and danced and sang. But a calf made out of gold was not a real, living god and could not hear, or answer prayer.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4347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3552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31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10/5/2023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4349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10/5/2023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5588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10/5/2023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118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10/5/2023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4423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10/5/2023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190738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10/5/2023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40527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02094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42763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263724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878304B7-FEA4-1AA9-7D4A-73F383F38D57}"/>
              </a:ext>
            </a:extLst>
          </p:cNvPr>
          <p:cNvSpPr/>
          <p:nvPr/>
        </p:nvSpPr>
        <p:spPr>
          <a:xfrm>
            <a:off x="3869356" y="317635"/>
            <a:ext cx="4995512" cy="2319688"/>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I wonder what Moses might say to the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182003A6-CA96-7DCF-B74D-7EA77E3F0363}"/>
              </a:ext>
            </a:extLst>
          </p:cNvPr>
          <p:cNvSpPr/>
          <p:nvPr/>
        </p:nvSpPr>
        <p:spPr>
          <a:xfrm>
            <a:off x="490889" y="5082139"/>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I wonder why Moses did this?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282DE64E-1DEA-B68C-E895-9A1AA2A805C1}"/>
              </a:ext>
            </a:extLst>
          </p:cNvPr>
          <p:cNvSpPr/>
          <p:nvPr/>
        </p:nvSpPr>
        <p:spPr>
          <a:xfrm>
            <a:off x="490889" y="5082139"/>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I wonder if </a:t>
            </a:r>
            <a:r>
              <a:rPr lang="en-GB" sz="4000" b="1">
                <a:solidFill>
                  <a:schemeClr val="bg1"/>
                </a:solidFill>
                <a:latin typeface="Century Gothic" panose="020B0502020202020204" pitchFamily="34" charset="0"/>
              </a:rPr>
              <a:t>they will….?</a:t>
            </a:r>
            <a:endParaRPr lang="en-GB" sz="4000" b="1"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candle&#10;&#10;Description automatically generated">
            <a:extLst>
              <a:ext uri="{FF2B5EF4-FFF2-40B4-BE49-F238E27FC236}">
                <a16:creationId xmlns:a16="http://schemas.microsoft.com/office/drawing/2014/main" id="{461333CE-1FB6-D2CA-E183-3186CA94AD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63918"/>
            <a:ext cx="9144000" cy="5600700"/>
          </a:xfrm>
          <a:prstGeom prst="rect">
            <a:avLst/>
          </a:prstGeom>
        </p:spPr>
      </p:pic>
      <p:sp>
        <p:nvSpPr>
          <p:cNvPr id="3" name="TextBox 2">
            <a:extLst>
              <a:ext uri="{FF2B5EF4-FFF2-40B4-BE49-F238E27FC236}">
                <a16:creationId xmlns:a16="http://schemas.microsoft.com/office/drawing/2014/main" id="{3858C183-C892-ADE3-8BD4-8F23563C1A4C}"/>
              </a:ext>
            </a:extLst>
          </p:cNvPr>
          <p:cNvSpPr txBox="1">
            <a:spLocks noChangeArrowheads="1"/>
          </p:cNvSpPr>
          <p:nvPr/>
        </p:nvSpPr>
        <p:spPr bwMode="auto">
          <a:xfrm>
            <a:off x="202130" y="231420"/>
            <a:ext cx="8739739" cy="398262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b="1" dirty="0">
                <a:solidFill>
                  <a:schemeClr val="bg1"/>
                </a:solidFill>
                <a:latin typeface="Century Gothic" panose="020B0502020202020204" pitchFamily="34" charset="0"/>
              </a:rPr>
              <a:t>….I wonder what it might mean for someone to ‘put God first’?....</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rPr>
              <a:t>….I wonder what’s first in your life?....</a:t>
            </a:r>
          </a:p>
          <a:p>
            <a:pPr algn="ctr" fontAlgn="auto">
              <a:spcAft>
                <a:spcPts val="0"/>
              </a:spcAft>
              <a:buNone/>
              <a:defRPr/>
            </a:pPr>
            <a:endParaRPr lang="en-GB" sz="1600" b="1" dirty="0">
              <a:solidFill>
                <a:schemeClr val="bg1"/>
              </a:solidFill>
              <a:latin typeface="Century Gothic" panose="020B0502020202020204" pitchFamily="34" charset="0"/>
            </a:endParaRPr>
          </a:p>
          <a:p>
            <a:pPr algn="ctr" fontAlgn="auto">
              <a:spcAft>
                <a:spcPts val="0"/>
              </a:spcAft>
              <a:buNone/>
              <a:defRPr/>
            </a:pPr>
            <a:r>
              <a:rPr lang="en-GB"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….I wonder how our times together at school help us to focus on things that we ‘put first’?</a:t>
            </a:r>
          </a:p>
        </p:txBody>
      </p:sp>
    </p:spTree>
    <p:extLst>
      <p:ext uri="{BB962C8B-B14F-4D97-AF65-F5344CB8AC3E}">
        <p14:creationId xmlns:p14="http://schemas.microsoft.com/office/powerpoint/2010/main" val="332607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hand with one finger raised&#10;&#10;Description automatically generated">
            <a:extLst>
              <a:ext uri="{FF2B5EF4-FFF2-40B4-BE49-F238E27FC236}">
                <a16:creationId xmlns:a16="http://schemas.microsoft.com/office/drawing/2014/main" id="{CE502125-CE71-D278-2C85-2C2CD29633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78618"/>
            <a:ext cx="9144000" cy="6100763"/>
          </a:xfrm>
          <a:prstGeom prst="rect">
            <a:avLst/>
          </a:prstGeom>
        </p:spPr>
      </p:pic>
      <p:sp>
        <p:nvSpPr>
          <p:cNvPr id="5" name="TextBox 4">
            <a:extLst>
              <a:ext uri="{FF2B5EF4-FFF2-40B4-BE49-F238E27FC236}">
                <a16:creationId xmlns:a16="http://schemas.microsoft.com/office/drawing/2014/main" id="{2D76B129-B374-4672-B687-1326ED196C4C}"/>
              </a:ext>
            </a:extLst>
          </p:cNvPr>
          <p:cNvSpPr txBox="1"/>
          <p:nvPr/>
        </p:nvSpPr>
        <p:spPr>
          <a:xfrm>
            <a:off x="194440" y="920621"/>
            <a:ext cx="4242806" cy="5016758"/>
          </a:xfrm>
          <a:prstGeom prst="rect">
            <a:avLst/>
          </a:prstGeom>
          <a:solidFill>
            <a:schemeClr val="bg1">
              <a:alpha val="48000"/>
            </a:schemeClr>
          </a:solidFill>
        </p:spPr>
        <p:txBody>
          <a:bodyPr wrap="square">
            <a:spAutoFit/>
          </a:bodyPr>
          <a:lstStyle/>
          <a:p>
            <a:pPr algn="ct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Dear God</a:t>
            </a:r>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Please help us to make good choices about the things that we put first in our own lives.</a:t>
            </a:r>
            <a:r>
              <a:rPr lang="en-GB" sz="3200" b="1" dirty="0">
                <a:latin typeface="Century Gothic" panose="020B0502020202020204" pitchFamily="34" charset="0"/>
                <a:ea typeface="Calibri" panose="020F0502020204030204" pitchFamily="34" charset="0"/>
                <a:cs typeface="Times New Roman" panose="02020603050405020304" pitchFamily="18" charset="0"/>
              </a:rPr>
              <a:t> May these things help us to live well together as a school community.</a:t>
            </a:r>
            <a:endParaRPr lang="en-GB" sz="32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1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yellow fabric&#10;&#10;Description automatically generated">
            <a:extLst>
              <a:ext uri="{FF2B5EF4-FFF2-40B4-BE49-F238E27FC236}">
                <a16:creationId xmlns:a16="http://schemas.microsoft.com/office/drawing/2014/main" id="{04BBB512-A442-F918-F28B-6898E9AB9D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6B73967C-8362-22A2-B061-CEB9E7259677}"/>
              </a:ext>
            </a:extLst>
          </p:cNvPr>
          <p:cNvSpPr/>
          <p:nvPr/>
        </p:nvSpPr>
        <p:spPr>
          <a:xfrm>
            <a:off x="0" y="4294151"/>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9FEF5BBA-7258-08F6-6E7E-96053D8EDE14}"/>
              </a:ext>
            </a:extLst>
          </p:cNvPr>
          <p:cNvSpPr/>
          <p:nvPr/>
        </p:nvSpPr>
        <p:spPr>
          <a:xfrm>
            <a:off x="481263" y="587141"/>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I wonder what the people are thinking about?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0100DE60-FFE0-3CC0-F1EC-7461F53E88C2}"/>
              </a:ext>
            </a:extLst>
          </p:cNvPr>
          <p:cNvSpPr/>
          <p:nvPr/>
        </p:nvSpPr>
        <p:spPr>
          <a:xfrm>
            <a:off x="481263" y="587141"/>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I wonder what Aaron thinks about their idea?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id="{39A58DE8-1669-1DC9-3F35-D06E6EB63CC6}"/>
              </a:ext>
            </a:extLst>
          </p:cNvPr>
          <p:cNvSpPr/>
          <p:nvPr/>
        </p:nvSpPr>
        <p:spPr>
          <a:xfrm>
            <a:off x="481263" y="587141"/>
            <a:ext cx="8162223" cy="1395663"/>
          </a:xfrm>
          <a:prstGeom prst="roundRect">
            <a:avLst/>
          </a:prstGeom>
          <a:solidFill>
            <a:schemeClr val="tx1">
              <a:alpha val="81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I wonder what Moses – and God – might think about this?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1877</TotalTime>
  <Words>1015</Words>
  <Application>Microsoft Office PowerPoint</Application>
  <PresentationFormat>On-screen Show (4:3)</PresentationFormat>
  <Paragraphs>84</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Avenir Next LT Pro</vt:lpstr>
      <vt:lpstr>Calibri</vt:lpstr>
      <vt:lpstr>Cambria</vt:lpstr>
      <vt:lpstr>Century Gothic</vt:lpstr>
      <vt:lpstr>Symbol</vt:lpstr>
      <vt:lpstr> Black </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97</cp:revision>
  <dcterms:created xsi:type="dcterms:W3CDTF">2018-11-27T23:30:45Z</dcterms:created>
  <dcterms:modified xsi:type="dcterms:W3CDTF">2023-10-05T13:10:02Z</dcterms:modified>
</cp:coreProperties>
</file>